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2" r:id="rId5"/>
    <p:sldId id="259" r:id="rId6"/>
    <p:sldId id="285" r:id="rId7"/>
    <p:sldId id="284" r:id="rId8"/>
    <p:sldId id="283" r:id="rId9"/>
    <p:sldId id="263" r:id="rId10"/>
    <p:sldId id="286" r:id="rId11"/>
    <p:sldId id="287" r:id="rId12"/>
    <p:sldId id="27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89A8A9"/>
    <a:srgbClr val="6AA368"/>
    <a:srgbClr val="FAF8F9"/>
    <a:srgbClr val="C1CDD7"/>
    <a:srgbClr val="595A5C"/>
    <a:srgbClr val="839FA2"/>
    <a:srgbClr val="DB2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9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AB228-3E2B-954B-8EBA-2FDFFF7B0B74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936CB-781F-8A42-81DD-897E30C3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9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6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36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23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83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2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56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46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49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9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38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1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36CB-781F-8A42-81DD-897E30C39D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7EE33-1324-F344-90BF-8079A736E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640BC1-F682-F24A-956F-AD6DEFEC3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C52C5-7B58-1A4E-B232-B5138B61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0AF6A-FC30-5C45-B73B-CC6A6D66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F9765-4B12-7845-93D7-E7971D3A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1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B6BF9-FC2C-0643-B76A-6636D45D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55B5D-05E6-8446-869F-0217F953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DA5F76-51D8-8649-8D02-69F53CD7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ADC73-3CAA-3140-B08E-63368FB2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6CD82B-E187-F242-98B3-423786C2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30CE44-2C6E-1A46-AE45-A5F1BC288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BA8107-22D0-464E-AD34-A0029596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D38B0A-4A33-F14A-866E-273E68B5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C8858F-F571-FB46-BCFB-34F2318C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53CFC6-0EF9-C649-BAB4-38EC1B5E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3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BB3AF-25D8-E84E-8EB3-93361E44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AF223-5E50-5342-90C6-A8F0A7DC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DCBBB-6A5F-7045-8A62-E67074E3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B1A33-9460-8147-8E14-0BBEA03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99F0E3-3309-C84F-BDC4-472EE0B0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32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09DD2-8F3D-8840-9F5F-60239409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4A6A62-3F35-D04E-8FD1-79EDF16A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0F7BF6-F0BB-EC47-9105-06FB7BFE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E9E51-5E47-7040-A3B6-642227CD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63D94-D49C-1B48-9FBA-36D93F03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4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3F4D6-F2C9-E446-B91A-8F292D02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DC8C4-8E75-154B-9403-7A74D7B5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A0638A-F7FB-2541-8077-EF457D68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1D5CF-5376-454C-82C0-221DE92C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1DBA27-FD90-BD4B-87A6-CE9AAC08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28F5A9-DEA2-234F-ADBB-9908EE6D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32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A73BE-A3BF-E147-965A-0D2C0265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C30E71-0972-5041-AA1F-F15C396B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5203D6-F6E5-C240-B4FC-49842322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6CA230-C352-AA4E-98D1-FD534795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1DC3FE-7E5F-5047-BCB8-64D0FCACD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1CC79D-E9E4-D742-985C-D948E450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AE6CC4-8561-BD4E-B190-E0E9C8BF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90E718-8DC5-0F41-B483-30FB9399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48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1B950-76BC-8442-BABF-B7A95F2B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779166-D631-E943-8239-F88DB88F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E9EC18-4082-964A-8549-345909AD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971AC9-5592-0A4D-B298-6BE3A06A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925B6A-B599-624A-8015-E032B8BC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1EEE67-D080-644B-961E-3CF2B7F8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31C3FD-C2BF-034F-8E35-C0C3B48A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DCFA8-401C-274D-B7B2-9471C258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E5224-BA6F-904C-9706-585DF210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E18419-1AFD-B84E-86FE-AE6521E92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70BB66-5F91-F64D-AD36-F3432A83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A3E45E-C4AD-7D4A-8EF6-49C39F7A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2B08A7-01A7-A34D-873E-477A764B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4464C-DA2E-0946-A0D0-DED29226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E753AB-64B6-FD47-91F0-4A2C2D8F2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E1D192-8ACD-D446-A379-44320D982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AC2E13-4EBF-604D-8218-0F63FD1E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E3A084-1597-8E46-961A-C983D086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086934-1088-294F-8957-F50390A8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6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949F1-9F3A-4D43-8106-CAADDF5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B8C521-918F-F242-9469-FBAB41E4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F28B8-6267-8848-BE40-46C3AE240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6887-521E-5442-B5AB-2AD63B6F23D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7D5FC9-D511-0340-B244-7AEDFD7E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C743E-AF00-FD46-BE8F-16D77008C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11E8-17B0-C340-9C7A-6F5D6F10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36BFC-9B8D-994C-A2F3-E0368BEF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D2A5A8-2E6D-BB41-8FA3-F0967CAF9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98" t="6771" b="24925"/>
          <a:stretch/>
        </p:blipFill>
        <p:spPr>
          <a:xfrm>
            <a:off x="0" y="0"/>
            <a:ext cx="10252016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2B02D9-66D7-D44C-8609-4DAA2297783B}"/>
              </a:ext>
            </a:extLst>
          </p:cNvPr>
          <p:cNvSpPr txBox="1"/>
          <p:nvPr/>
        </p:nvSpPr>
        <p:spPr>
          <a:xfrm>
            <a:off x="738691" y="1827215"/>
            <a:ext cx="9884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БОЛЬШЕ ЛОЯЛЬНЫХ КЛИЕНТОВ </a:t>
            </a:r>
            <a:endParaRPr lang="ru-RU" sz="4800" dirty="0">
              <a:solidFill>
                <a:srgbClr val="6AA368"/>
              </a:solidFill>
              <a:effectLst/>
              <a:latin typeface="Avenir Next Cyr Medium" panose="020B05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27FFB-9AEF-3946-81B4-C847918A782A}"/>
              </a:ext>
            </a:extLst>
          </p:cNvPr>
          <p:cNvSpPr txBox="1"/>
          <p:nvPr/>
        </p:nvSpPr>
        <p:spPr>
          <a:xfrm>
            <a:off x="738691" y="3742443"/>
            <a:ext cx="5493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Больше теплых клиентов </a:t>
            </a:r>
          </a:p>
          <a:p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Лучше сервис</a:t>
            </a:r>
            <a:b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Больше продаж </a:t>
            </a:r>
            <a:endParaRPr lang="ru-RU" sz="2400" dirty="0">
              <a:solidFill>
                <a:schemeClr val="bg1"/>
              </a:solidFill>
              <a:effectLst/>
              <a:latin typeface="Avenir Next Cyr" panose="020B0503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4893F4-30A2-EF4F-B180-B2339096C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75" y="400045"/>
            <a:ext cx="3910730" cy="8354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94A3F3-0212-CF41-A3B1-AB84803DB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393" y="2205420"/>
            <a:ext cx="2376705" cy="46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6DFAEE-44C5-2547-90F3-FA670ECC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46C625-8447-CF4F-9E04-7B7047F451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6000"/>
          </a:blip>
          <a:srcRect t="26017" b="29991"/>
          <a:stretch/>
        </p:blipFill>
        <p:spPr>
          <a:xfrm>
            <a:off x="2027459" y="0"/>
            <a:ext cx="7400260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34B1E9-0248-1A40-96D9-47F15F0D9EBE}"/>
              </a:ext>
            </a:extLst>
          </p:cNvPr>
          <p:cNvSpPr/>
          <p:nvPr/>
        </p:nvSpPr>
        <p:spPr>
          <a:xfrm>
            <a:off x="794239" y="669073"/>
            <a:ext cx="58657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МОНЕТИЗАЦИЯ БАЗЫ </a:t>
            </a:r>
            <a:endParaRPr lang="ru-RU" sz="4000" dirty="0">
              <a:solidFill>
                <a:srgbClr val="6AA368"/>
              </a:solidFill>
              <a:effectLst/>
              <a:latin typeface="Avenir Next Cyr Medium" panose="020B0503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E18E07-D014-7649-A70B-5665932F83DF}"/>
              </a:ext>
            </a:extLst>
          </p:cNvPr>
          <p:cNvSpPr/>
          <p:nvPr/>
        </p:nvSpPr>
        <p:spPr>
          <a:xfrm>
            <a:off x="794239" y="1609100"/>
            <a:ext cx="109033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Регулярно отправляя качественный контент, нужный клиенту, можно эффективно повышать продажи и лояльность привлеченных клиентов: </a:t>
            </a:r>
          </a:p>
          <a:p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 Анонсы о новом ассортименте продукции, услуг, меню</a:t>
            </a:r>
            <a:b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</a:br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  Информация об акциях – скидки или предложения</a:t>
            </a:r>
            <a:b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</a:br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  Электронные уникальные купоны на скидки, подарки, бонусы</a:t>
            </a: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</a:t>
            </a: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  Предложения для друзей клиентов</a:t>
            </a:r>
            <a:b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</a:br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  CRM-сообщения – поздравления клиентов с юбилеями, праздниками, датами </a:t>
            </a:r>
          </a:p>
          <a:p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  Все исходящие рассылки мы можем также «нашпиговать» умными датчиками, чтобы </a:t>
            </a: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  у вас была полная картина об эффективности рассылок. 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8EFFCC7-C908-0146-B19D-EF40BF457ED0}"/>
              </a:ext>
            </a:extLst>
          </p:cNvPr>
          <p:cNvSpPr/>
          <p:nvPr/>
        </p:nvSpPr>
        <p:spPr>
          <a:xfrm>
            <a:off x="821371" y="2669174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06CA835-FB1F-EE4C-B4EA-F340A0DC6E35}"/>
              </a:ext>
            </a:extLst>
          </p:cNvPr>
          <p:cNvSpPr/>
          <p:nvPr/>
        </p:nvSpPr>
        <p:spPr>
          <a:xfrm>
            <a:off x="831867" y="3300761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FA094F2-819E-6D43-9CEF-32360B8AC510}"/>
              </a:ext>
            </a:extLst>
          </p:cNvPr>
          <p:cNvSpPr/>
          <p:nvPr/>
        </p:nvSpPr>
        <p:spPr>
          <a:xfrm>
            <a:off x="819433" y="3886462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7C7980-401D-2740-B790-7F4BF7C09F13}"/>
              </a:ext>
            </a:extLst>
          </p:cNvPr>
          <p:cNvSpPr/>
          <p:nvPr/>
        </p:nvSpPr>
        <p:spPr>
          <a:xfrm>
            <a:off x="819433" y="4471433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C332B0B-7F4D-E143-9ACF-4E4D8953B19C}"/>
              </a:ext>
            </a:extLst>
          </p:cNvPr>
          <p:cNvSpPr/>
          <p:nvPr/>
        </p:nvSpPr>
        <p:spPr>
          <a:xfrm>
            <a:off x="819432" y="5103750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C843002-80D6-F144-8F78-0231871FA056}"/>
              </a:ext>
            </a:extLst>
          </p:cNvPr>
          <p:cNvSpPr/>
          <p:nvPr/>
        </p:nvSpPr>
        <p:spPr>
          <a:xfrm>
            <a:off x="819431" y="5717753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315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F55F33-9EBB-A746-B4D8-D0A067742E64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2046824-2BF6-7B47-9EF5-CB600C11B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98" t="6771" b="24925"/>
          <a:stretch/>
        </p:blipFill>
        <p:spPr>
          <a:xfrm>
            <a:off x="0" y="0"/>
            <a:ext cx="10252016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89FDCD-22B6-E44C-B34E-D0CDA083C084}"/>
              </a:ext>
            </a:extLst>
          </p:cNvPr>
          <p:cNvSpPr/>
          <p:nvPr/>
        </p:nvSpPr>
        <p:spPr>
          <a:xfrm>
            <a:off x="457201" y="1718306"/>
            <a:ext cx="979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Единственное ограничение – это фантазия Вашего маркетолога. </a:t>
            </a:r>
            <a:endParaRPr lang="ru-RU" sz="2400" dirty="0">
              <a:solidFill>
                <a:schemeClr val="bg1"/>
              </a:solidFill>
              <a:effectLst/>
              <a:latin typeface="Avenir Next Cyr" panose="020B0503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B10D7F-7577-3D45-984D-AE11573AE634}"/>
              </a:ext>
            </a:extLst>
          </p:cNvPr>
          <p:cNvSpPr/>
          <p:nvPr/>
        </p:nvSpPr>
        <p:spPr>
          <a:xfrm flipV="1">
            <a:off x="573227" y="1224624"/>
            <a:ext cx="2168655" cy="45719"/>
          </a:xfrm>
          <a:prstGeom prst="rect">
            <a:avLst/>
          </a:prstGeom>
          <a:solidFill>
            <a:srgbClr val="6AA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616B1F-8495-9145-920A-FC91507B03E3}"/>
              </a:ext>
            </a:extLst>
          </p:cNvPr>
          <p:cNvSpPr/>
          <p:nvPr/>
        </p:nvSpPr>
        <p:spPr>
          <a:xfrm>
            <a:off x="457200" y="397576"/>
            <a:ext cx="3980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ОГРАНИЧЕНИЯ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E53839-22F3-6C40-81F7-BE818CCB9DB4}"/>
              </a:ext>
            </a:extLst>
          </p:cNvPr>
          <p:cNvSpPr/>
          <p:nvPr/>
        </p:nvSpPr>
        <p:spPr>
          <a:xfrm>
            <a:off x="457200" y="2526984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Мы постараемся реализовать любую Вашу идею.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40149B-AA48-BC49-B1FF-026A9774B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93" y="2205420"/>
            <a:ext cx="2376705" cy="46525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A26092-8577-1A47-9CF2-E8FF5D19A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27" y="5952392"/>
            <a:ext cx="2757545" cy="5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8728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36BFC-9B8D-994C-A2F3-E0368BEF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D2A5A8-2E6D-BB41-8FA3-F0967CAF9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98" t="6771" b="24925"/>
          <a:stretch/>
        </p:blipFill>
        <p:spPr>
          <a:xfrm>
            <a:off x="0" y="0"/>
            <a:ext cx="10252016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D110F4-7357-BC4A-9AC7-E9890C2F5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830" y="3183501"/>
            <a:ext cx="3434181" cy="343418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753358D-D4AA-F24D-9E91-155188D4FE8F}"/>
              </a:ext>
            </a:extLst>
          </p:cNvPr>
          <p:cNvSpPr/>
          <p:nvPr/>
        </p:nvSpPr>
        <p:spPr>
          <a:xfrm>
            <a:off x="860775" y="2488538"/>
            <a:ext cx="6445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FAF8F9"/>
                </a:solidFill>
                <a:latin typeface="Avenir Next Cyr" panose="020B0503020202020204" pitchFamily="34" charset="0"/>
              </a:rPr>
              <a:t>Опередите конкурентов!</a:t>
            </a:r>
            <a:endParaRPr lang="ru-RU" sz="4000" dirty="0">
              <a:solidFill>
                <a:srgbClr val="FAF8F9"/>
              </a:solidFill>
              <a:effectLst/>
              <a:latin typeface="Avenir Next Cyr" panose="020B0503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ABF257-0A55-ED46-A0A4-D8F08D915849}"/>
              </a:ext>
            </a:extLst>
          </p:cNvPr>
          <p:cNvSpPr/>
          <p:nvPr/>
        </p:nvSpPr>
        <p:spPr>
          <a:xfrm>
            <a:off x="860775" y="3960185"/>
            <a:ext cx="540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89A8A9"/>
                </a:solidFill>
                <a:latin typeface="Avenir Next Cyr" panose="020B0503020202020204" pitchFamily="34" charset="0"/>
              </a:rPr>
              <a:t>Спросите у нас, с чего начать: </a:t>
            </a:r>
            <a:endParaRPr lang="ru-RU" sz="2800" dirty="0">
              <a:solidFill>
                <a:srgbClr val="89A8A9"/>
              </a:solidFill>
              <a:effectLst/>
              <a:latin typeface="Avenir Next Cyr" panose="020B0503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FC1AAE-31B2-0C43-B8EB-DD89818E227E}"/>
              </a:ext>
            </a:extLst>
          </p:cNvPr>
          <p:cNvSpPr/>
          <p:nvPr/>
        </p:nvSpPr>
        <p:spPr>
          <a:xfrm>
            <a:off x="860775" y="1789131"/>
            <a:ext cx="5782352" cy="643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ДЕЙСТВУЙТЕ СЕЙЧАС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C54D6E7-1FE7-BA49-A9E4-FD9D57159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75" y="4688584"/>
            <a:ext cx="3903221" cy="170517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2197454-5F99-1C49-836F-17F9DE912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775" y="391523"/>
            <a:ext cx="3910730" cy="8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36BFC-9B8D-994C-A2F3-E0368BEF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F31504B-8915-4841-911F-0F672987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754976" y="2568633"/>
            <a:ext cx="5437023" cy="428936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9DB72A-73F1-D64F-8909-8A851525A595}"/>
              </a:ext>
            </a:extLst>
          </p:cNvPr>
          <p:cNvSpPr/>
          <p:nvPr/>
        </p:nvSpPr>
        <p:spPr>
          <a:xfrm>
            <a:off x="727004" y="746461"/>
            <a:ext cx="8634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ЧТО НУЖНО ЛЮБОМУ БИЗНЕСУ </a:t>
            </a:r>
            <a:endParaRPr lang="ru-RU" sz="4000" dirty="0">
              <a:solidFill>
                <a:srgbClr val="6AA368"/>
              </a:solidFill>
              <a:effectLst/>
              <a:latin typeface="Avenir Next Cyr Medium" panose="020B0503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46640E-5821-444A-96B3-3E0C30653EF4}"/>
              </a:ext>
            </a:extLst>
          </p:cNvPr>
          <p:cNvSpPr/>
          <p:nvPr/>
        </p:nvSpPr>
        <p:spPr>
          <a:xfrm>
            <a:off x="931127" y="1946696"/>
            <a:ext cx="101454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Привлекать новых клиентов, чтобы повышать продажи </a:t>
            </a:r>
          </a:p>
          <a:p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Удерживать текущих клиентов и повышать лояльность, чтобы: </a:t>
            </a:r>
          </a:p>
          <a:p>
            <a:endParaRPr lang="en-US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  снижать CPA</a:t>
            </a: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/>
            </a:r>
            <a:b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</a:br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    повышать LTV </a:t>
            </a:r>
          </a:p>
          <a:p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Решать проблемы клиентов оперативно, чтобы: повышать лояльность </a:t>
            </a:r>
          </a:p>
          <a:p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Решать проблемы клиентов дискретно, один на один, чтобы:</a:t>
            </a:r>
            <a:b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</a:br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Не придавать огласке в открытых источниках</a:t>
            </a:r>
            <a:b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</a:br>
            <a:endParaRPr lang="ru-RU" sz="20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venir Next Cyr" panose="020B0503020202020204" pitchFamily="34" charset="0"/>
              </a:rPr>
              <a:t>Поддерживать положительный имидж компании в открытых источниках </a:t>
            </a:r>
            <a:endParaRPr lang="ru-RU" sz="2000" dirty="0">
              <a:solidFill>
                <a:schemeClr val="bg1"/>
              </a:solidFill>
              <a:effectLst/>
              <a:latin typeface="Avenir Next Cyr" panose="020B050302020202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6E3996E-C662-B446-AA1E-96C4169F98F7}"/>
              </a:ext>
            </a:extLst>
          </p:cNvPr>
          <p:cNvSpPr/>
          <p:nvPr/>
        </p:nvSpPr>
        <p:spPr>
          <a:xfrm>
            <a:off x="802888" y="1568184"/>
            <a:ext cx="2882900" cy="45719"/>
          </a:xfrm>
          <a:prstGeom prst="rect">
            <a:avLst/>
          </a:prstGeom>
          <a:solidFill>
            <a:srgbClr val="6AA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C6D257F-7FDF-A246-805D-C98D4FE9B2D8}"/>
              </a:ext>
            </a:extLst>
          </p:cNvPr>
          <p:cNvSpPr/>
          <p:nvPr/>
        </p:nvSpPr>
        <p:spPr>
          <a:xfrm>
            <a:off x="802888" y="2065062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2CD37FD-C18D-4A49-AC2C-A7BA117C1D30}"/>
              </a:ext>
            </a:extLst>
          </p:cNvPr>
          <p:cNvSpPr/>
          <p:nvPr/>
        </p:nvSpPr>
        <p:spPr>
          <a:xfrm>
            <a:off x="802887" y="2685650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EBDF692-14B4-794E-9522-609B8E097BC2}"/>
              </a:ext>
            </a:extLst>
          </p:cNvPr>
          <p:cNvSpPr/>
          <p:nvPr/>
        </p:nvSpPr>
        <p:spPr>
          <a:xfrm>
            <a:off x="796932" y="4497347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FF05EB7A-9D56-EB41-9C2C-0E2D47AE78EF}"/>
              </a:ext>
            </a:extLst>
          </p:cNvPr>
          <p:cNvSpPr/>
          <p:nvPr/>
        </p:nvSpPr>
        <p:spPr>
          <a:xfrm>
            <a:off x="796931" y="5115185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5DFC33D-A51E-AC4B-9468-12C8A6546705}"/>
              </a:ext>
            </a:extLst>
          </p:cNvPr>
          <p:cNvSpPr/>
          <p:nvPr/>
        </p:nvSpPr>
        <p:spPr>
          <a:xfrm>
            <a:off x="801551" y="5733023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6AF4FC8D-4D2D-3545-86FE-C279415297B8}"/>
              </a:ext>
            </a:extLst>
          </p:cNvPr>
          <p:cNvSpPr/>
          <p:nvPr/>
        </p:nvSpPr>
        <p:spPr>
          <a:xfrm>
            <a:off x="796931" y="6358257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6228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F55F33-9EBB-A746-B4D8-D0A067742E64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59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2046824-2BF6-7B47-9EF5-CB600C11B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98" t="6771" b="24925"/>
          <a:stretch/>
        </p:blipFill>
        <p:spPr>
          <a:xfrm>
            <a:off x="0" y="0"/>
            <a:ext cx="10252016" cy="685800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521774F-59C6-1E45-878B-F507C89F8C4D}"/>
              </a:ext>
            </a:extLst>
          </p:cNvPr>
          <p:cNvSpPr/>
          <p:nvPr/>
        </p:nvSpPr>
        <p:spPr>
          <a:xfrm>
            <a:off x="707868" y="731556"/>
            <a:ext cx="7471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" panose="020B0503020202020204" pitchFamily="34" charset="0"/>
              </a:rPr>
              <a:t>НОВЫЙ СПОСОБ КОНТАКТА </a:t>
            </a:r>
            <a:endParaRPr lang="ru-RU" sz="4000" dirty="0">
              <a:solidFill>
                <a:srgbClr val="6AA368"/>
              </a:solidFill>
              <a:effectLst/>
              <a:latin typeface="Avenir Next Cyr" panose="020B0503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3C22A77-58DD-2F46-B343-5985B58329F7}"/>
              </a:ext>
            </a:extLst>
          </p:cNvPr>
          <p:cNvSpPr/>
          <p:nvPr/>
        </p:nvSpPr>
        <p:spPr>
          <a:xfrm>
            <a:off x="791737" y="1973794"/>
            <a:ext cx="110508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Личные сообщения через мессенджеры – это, по сути, обычный </a:t>
            </a:r>
            <a:r>
              <a:rPr lang="ru-RU" sz="2400" dirty="0" smtClean="0">
                <a:solidFill>
                  <a:schemeClr val="bg1"/>
                </a:solidFill>
                <a:latin typeface="Avenir Next Cyr" panose="020B0503020202020204" pitchFamily="34" charset="0"/>
              </a:rPr>
              <a:t>маркетинговый канал</a:t>
            </a:r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, НО у них есть преимущества перед остальными методами коммуникации с клиентами:</a:t>
            </a:r>
          </a:p>
          <a:p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 </a:t>
            </a:r>
          </a:p>
          <a:p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    дешевле обычных</a:t>
            </a:r>
          </a:p>
          <a:p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/>
            </a:r>
            <a:b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    «</a:t>
            </a:r>
            <a:r>
              <a:rPr lang="ru-RU" sz="2400" dirty="0" err="1">
                <a:solidFill>
                  <a:schemeClr val="bg1"/>
                </a:solidFill>
                <a:latin typeface="Avenir Next Cyr" panose="020B0503020202020204" pitchFamily="34" charset="0"/>
              </a:rPr>
              <a:t>открываемее</a:t>
            </a:r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» других</a:t>
            </a:r>
          </a:p>
          <a:p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/>
            </a:r>
            <a:b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    двусторонняя связь – клиент может контактировать с вашим бизнесом </a:t>
            </a:r>
          </a:p>
          <a:p>
            <a:endParaRPr lang="ru-RU" sz="2400" dirty="0">
              <a:solidFill>
                <a:schemeClr val="bg1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venir Next Cyr" panose="020B0503020202020204" pitchFamily="34" charset="0"/>
              </a:rPr>
              <a:t>    идеален для «сарафанной» пересылки </a:t>
            </a:r>
            <a:endParaRPr lang="ru-RU" sz="2400" dirty="0">
              <a:solidFill>
                <a:schemeClr val="bg1"/>
              </a:solidFill>
              <a:effectLst/>
              <a:latin typeface="Avenir Next Cyr" panose="020B0503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1472DB-79FC-B246-8EAE-92ABE0AE09BD}"/>
              </a:ext>
            </a:extLst>
          </p:cNvPr>
          <p:cNvSpPr/>
          <p:nvPr/>
        </p:nvSpPr>
        <p:spPr>
          <a:xfrm>
            <a:off x="802888" y="1568184"/>
            <a:ext cx="2882900" cy="45719"/>
          </a:xfrm>
          <a:prstGeom prst="rect">
            <a:avLst/>
          </a:prstGeom>
          <a:solidFill>
            <a:srgbClr val="6AA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09D5F83-67EF-3145-B0A7-F08B0C4D63E8}"/>
              </a:ext>
            </a:extLst>
          </p:cNvPr>
          <p:cNvSpPr/>
          <p:nvPr/>
        </p:nvSpPr>
        <p:spPr>
          <a:xfrm>
            <a:off x="951169" y="3649477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1F59DF1-EFAC-094A-A9AF-E7C648FE56D0}"/>
              </a:ext>
            </a:extLst>
          </p:cNvPr>
          <p:cNvSpPr/>
          <p:nvPr/>
        </p:nvSpPr>
        <p:spPr>
          <a:xfrm>
            <a:off x="969679" y="4374407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F33DDE0-25BB-1B47-AABD-F5345F424C4A}"/>
              </a:ext>
            </a:extLst>
          </p:cNvPr>
          <p:cNvSpPr/>
          <p:nvPr/>
        </p:nvSpPr>
        <p:spPr>
          <a:xfrm>
            <a:off x="969930" y="5099337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DFAB741-E9B8-A74C-B9AC-2AC4BD58DD63}"/>
              </a:ext>
            </a:extLst>
          </p:cNvPr>
          <p:cNvSpPr/>
          <p:nvPr/>
        </p:nvSpPr>
        <p:spPr>
          <a:xfrm>
            <a:off x="969679" y="5824267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F55F33-9EBB-A746-B4D8-D0A067742E6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59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786FD-34CD-5748-8E54-7DFC37F01D9D}"/>
              </a:ext>
            </a:extLst>
          </p:cNvPr>
          <p:cNvSpPr/>
          <p:nvPr/>
        </p:nvSpPr>
        <p:spPr>
          <a:xfrm>
            <a:off x="576885" y="1607927"/>
            <a:ext cx="2882900" cy="45719"/>
          </a:xfrm>
          <a:prstGeom prst="rect">
            <a:avLst/>
          </a:prstGeom>
          <a:solidFill>
            <a:srgbClr val="6AA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FD3E1A-671A-BB42-9F99-B14046FCF2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754976" y="2568633"/>
            <a:ext cx="5437023" cy="428936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2F7197-4E2D-9749-BD5F-A5D63A99996A}"/>
              </a:ext>
            </a:extLst>
          </p:cNvPr>
          <p:cNvSpPr/>
          <p:nvPr/>
        </p:nvSpPr>
        <p:spPr>
          <a:xfrm>
            <a:off x="514003" y="622893"/>
            <a:ext cx="6005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ЧТО ПРЕДЛАГАЕМ МЫ </a:t>
            </a:r>
            <a:endParaRPr lang="ru-RU" sz="4000" dirty="0">
              <a:solidFill>
                <a:srgbClr val="6AA368"/>
              </a:solidFill>
              <a:effectLst/>
              <a:latin typeface="Avenir Next Cyr Medium" panose="020B0503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AC284B-5829-A048-BE6C-DB9A7D34E4B5}"/>
              </a:ext>
            </a:extLst>
          </p:cNvPr>
          <p:cNvSpPr/>
          <p:nvPr/>
        </p:nvSpPr>
        <p:spPr>
          <a:xfrm>
            <a:off x="514003" y="1945816"/>
            <a:ext cx="11163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Получайте заметно больше контактов теплых клиентов </a:t>
            </a:r>
          </a:p>
          <a:p>
            <a:endParaRPr lang="ru-RU" sz="24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Сохраняйте их и используйте много раз </a:t>
            </a:r>
          </a:p>
          <a:p>
            <a:endParaRPr lang="ru-RU" sz="24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В результате: </a:t>
            </a:r>
          </a:p>
          <a:p>
            <a:endParaRPr lang="ru-RU" sz="24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Вы снизите затраты на привлечение одного клиента (CPA) </a:t>
            </a:r>
          </a:p>
          <a:p>
            <a:endParaRPr lang="ru-RU" sz="24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Вы увеличите продолжительность жизни и доходность от каждого </a:t>
            </a: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клиента (LTV) </a:t>
            </a:r>
          </a:p>
          <a:p>
            <a:endParaRPr lang="ru-RU" sz="24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Для этого добавьте наши </a:t>
            </a:r>
            <a:r>
              <a:rPr lang="ru-RU" sz="2400" dirty="0" err="1">
                <a:solidFill>
                  <a:srgbClr val="FAF8F9"/>
                </a:solidFill>
                <a:latin typeface="Avenir Next Cyr" panose="020B0503020202020204" pitchFamily="34" charset="0"/>
              </a:rPr>
              <a:t>лид</a:t>
            </a:r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-магниты к своим коммуникациям </a:t>
            </a:r>
            <a:endParaRPr lang="ru-RU" sz="2400" dirty="0">
              <a:solidFill>
                <a:srgbClr val="FAF8F9"/>
              </a:solidFill>
              <a:effectLst/>
              <a:latin typeface="Avenir Next Cyr" panose="020B0503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FCF75F-53EA-1344-9E3B-E0FB18CC83F9}"/>
              </a:ext>
            </a:extLst>
          </p:cNvPr>
          <p:cNvSpPr/>
          <p:nvPr/>
        </p:nvSpPr>
        <p:spPr>
          <a:xfrm>
            <a:off x="638130" y="4324980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A9BED35-A79D-0749-B5D0-018FF9F1E31F}"/>
              </a:ext>
            </a:extLst>
          </p:cNvPr>
          <p:cNvSpPr/>
          <p:nvPr/>
        </p:nvSpPr>
        <p:spPr>
          <a:xfrm>
            <a:off x="638130" y="5068256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99832B8-9BE2-1845-8757-CA6F2B895C1E}"/>
              </a:ext>
            </a:extLst>
          </p:cNvPr>
          <p:cNvSpPr/>
          <p:nvPr/>
        </p:nvSpPr>
        <p:spPr>
          <a:xfrm>
            <a:off x="638130" y="6170987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6500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6DFAEE-44C5-2547-90F3-FA670ECC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46C625-8447-CF4F-9E04-7B7047F451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6000"/>
          </a:blip>
          <a:srcRect t="26017" b="29991"/>
          <a:stretch/>
        </p:blipFill>
        <p:spPr>
          <a:xfrm>
            <a:off x="2027459" y="0"/>
            <a:ext cx="7400260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0D2AD9-2CFA-CB48-A7A4-A6D818543DE9}"/>
              </a:ext>
            </a:extLst>
          </p:cNvPr>
          <p:cNvSpPr/>
          <p:nvPr/>
        </p:nvSpPr>
        <p:spPr>
          <a:xfrm>
            <a:off x="538893" y="467681"/>
            <a:ext cx="7019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ЧТО ТАКОЕ ЛИД-МАГНИТ? </a:t>
            </a:r>
            <a:endParaRPr lang="ru-RU" sz="4000" dirty="0">
              <a:solidFill>
                <a:srgbClr val="6AA368"/>
              </a:solidFill>
              <a:effectLst/>
              <a:latin typeface="Avenir Next Cyr Medium" panose="020B0503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75786E-1E7C-2B47-989A-09C9BF32A240}"/>
              </a:ext>
            </a:extLst>
          </p:cNvPr>
          <p:cNvSpPr/>
          <p:nvPr/>
        </p:nvSpPr>
        <p:spPr>
          <a:xfrm>
            <a:off x="470210" y="1496672"/>
            <a:ext cx="112515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Лид-магниты – это специальные ссылки-метки, с помощью которых клиенты могут обратиться в вашу компанию через мессенджеры и социальные сети. </a:t>
            </a:r>
          </a:p>
          <a:p>
            <a:endParaRPr lang="ru-RU" sz="20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Физически они могут представлять из себя:</a:t>
            </a:r>
          </a:p>
          <a:p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/>
            </a:r>
            <a:b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</a:b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   QR-код</a:t>
            </a:r>
          </a:p>
          <a:p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/>
            </a:r>
            <a:b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</a:b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   Специальная короткая ссылка</a:t>
            </a:r>
          </a:p>
          <a:p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/>
            </a:r>
            <a:b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</a:b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   Иконки </a:t>
            </a:r>
            <a:r>
              <a:rPr lang="ru-RU" sz="2000" dirty="0" err="1">
                <a:solidFill>
                  <a:srgbClr val="FAF8F9"/>
                </a:solidFill>
                <a:latin typeface="Avenir Next Cyr" panose="020B0503020202020204" pitchFamily="34" charset="0"/>
              </a:rPr>
              <a:t>соцсетей</a:t>
            </a: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и мессенджеров с URL-ссылками </a:t>
            </a:r>
          </a:p>
          <a:p>
            <a:endParaRPr lang="ru-RU" sz="20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   Кнопка с ссылкой</a:t>
            </a:r>
          </a:p>
          <a:p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   </a:t>
            </a:r>
          </a:p>
          <a:p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   SMS-сообщения с короткими ссылками-</a:t>
            </a:r>
            <a:r>
              <a:rPr lang="ru-RU" sz="2000" dirty="0" err="1">
                <a:solidFill>
                  <a:srgbClr val="FAF8F9"/>
                </a:solidFill>
                <a:latin typeface="Avenir Next Cyr" panose="020B0503020202020204" pitchFamily="34" charset="0"/>
              </a:rPr>
              <a:t>трекерами</a:t>
            </a: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</a:t>
            </a:r>
            <a:endParaRPr lang="ru-RU" sz="2000" dirty="0">
              <a:solidFill>
                <a:srgbClr val="FAF8F9"/>
              </a:solidFill>
              <a:effectLst/>
              <a:latin typeface="Avenir Next Cyr" panose="020B050302020202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1561563-8FB4-6748-BB90-2FCEB41EB966}"/>
              </a:ext>
            </a:extLst>
          </p:cNvPr>
          <p:cNvSpPr/>
          <p:nvPr/>
        </p:nvSpPr>
        <p:spPr>
          <a:xfrm>
            <a:off x="613416" y="3149613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CABD1450-6163-E445-A8A5-98DB0E4836EB}"/>
              </a:ext>
            </a:extLst>
          </p:cNvPr>
          <p:cNvSpPr/>
          <p:nvPr/>
        </p:nvSpPr>
        <p:spPr>
          <a:xfrm>
            <a:off x="604625" y="3771254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8213A27-0023-E84E-A0AF-F34570231A88}"/>
              </a:ext>
            </a:extLst>
          </p:cNvPr>
          <p:cNvSpPr/>
          <p:nvPr/>
        </p:nvSpPr>
        <p:spPr>
          <a:xfrm>
            <a:off x="612558" y="4388413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B15F94C9-0CA4-264A-BB0F-B619700B3C5D}"/>
              </a:ext>
            </a:extLst>
          </p:cNvPr>
          <p:cNvSpPr/>
          <p:nvPr/>
        </p:nvSpPr>
        <p:spPr>
          <a:xfrm>
            <a:off x="604294" y="5005572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20B8F336-77C1-FF42-AC14-3BC051C6468D}"/>
              </a:ext>
            </a:extLst>
          </p:cNvPr>
          <p:cNvSpPr/>
          <p:nvPr/>
        </p:nvSpPr>
        <p:spPr>
          <a:xfrm>
            <a:off x="604293" y="5584987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21100E1-889A-EF42-8C98-A8ECD3667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2393" y="2205420"/>
            <a:ext cx="2376705" cy="46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CDE2B0-0632-FA48-B2C0-3E2A15696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5" b="11381"/>
          <a:stretch/>
        </p:blipFill>
        <p:spPr>
          <a:xfrm>
            <a:off x="2623415" y="0"/>
            <a:ext cx="6490845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15A1CA-F354-8C42-8F2B-165E5D5AC77D}"/>
              </a:ext>
            </a:extLst>
          </p:cNvPr>
          <p:cNvSpPr/>
          <p:nvPr/>
        </p:nvSpPr>
        <p:spPr>
          <a:xfrm flipV="1">
            <a:off x="707041" y="1291531"/>
            <a:ext cx="2168655" cy="45719"/>
          </a:xfrm>
          <a:prstGeom prst="rect">
            <a:avLst/>
          </a:prstGeom>
          <a:solidFill>
            <a:srgbClr val="6AA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C7AFA2-F86D-F840-BDE6-3B7163141412}"/>
              </a:ext>
            </a:extLst>
          </p:cNvPr>
          <p:cNvSpPr/>
          <p:nvPr/>
        </p:nvSpPr>
        <p:spPr>
          <a:xfrm>
            <a:off x="707041" y="357376"/>
            <a:ext cx="52822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КАК ЭТО РАБОТАЕТ </a:t>
            </a:r>
            <a:endParaRPr lang="ru-RU" sz="4000" dirty="0">
              <a:solidFill>
                <a:srgbClr val="6AA368"/>
              </a:solidFill>
              <a:effectLst/>
              <a:latin typeface="Avenir Next Cyr Medium" panose="020B0503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1B3F36-D9F3-8941-A301-6FBDC5807D00}"/>
              </a:ext>
            </a:extLst>
          </p:cNvPr>
          <p:cNvSpPr/>
          <p:nvPr/>
        </p:nvSpPr>
        <p:spPr>
          <a:xfrm>
            <a:off x="707041" y="1689221"/>
            <a:ext cx="110351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venir Next Cyr" panose="020B0503020202020204" pitchFamily="34" charset="0"/>
              </a:rPr>
              <a:t>Вы добавляете наши </a:t>
            </a:r>
            <a:r>
              <a:rPr lang="ru-RU" sz="2000" dirty="0" err="1">
                <a:latin typeface="Avenir Next Cyr" panose="020B0503020202020204" pitchFamily="34" charset="0"/>
              </a:rPr>
              <a:t>лид</a:t>
            </a:r>
            <a:r>
              <a:rPr lang="ru-RU" sz="2000" dirty="0">
                <a:latin typeface="Avenir Next Cyr" panose="020B0503020202020204" pitchFamily="34" charset="0"/>
              </a:rPr>
              <a:t>-магниты в ваши маркетинговые и инфо-материалы</a:t>
            </a:r>
            <a:br>
              <a:rPr lang="ru-RU" sz="2000" dirty="0">
                <a:latin typeface="Avenir Next Cyr" panose="020B0503020202020204" pitchFamily="34" charset="0"/>
              </a:rPr>
            </a:br>
            <a:endParaRPr lang="ru-RU" sz="2000" dirty="0">
              <a:latin typeface="Avenir Next Cyr" panose="020B0503020202020204" pitchFamily="34" charset="0"/>
            </a:endParaRPr>
          </a:p>
          <a:p>
            <a:r>
              <a:rPr lang="ru-RU" sz="2000" dirty="0">
                <a:latin typeface="Avenir Next Cyr" panose="020B0503020202020204" pitchFamily="34" charset="0"/>
              </a:rPr>
              <a:t>Клиенты реагируют на них, отправляют отзывы и вопросы через мессенджеры</a:t>
            </a:r>
          </a:p>
          <a:p>
            <a:endParaRPr lang="ru-RU" sz="2000" dirty="0">
              <a:latin typeface="Avenir Next Cyr" panose="020B0503020202020204" pitchFamily="34" charset="0"/>
            </a:endParaRPr>
          </a:p>
          <a:p>
            <a:r>
              <a:rPr lang="ru-RU" sz="2000" dirty="0">
                <a:latin typeface="Avenir Next Cyr" panose="020B0503020202020204" pitchFamily="34" charset="0"/>
              </a:rPr>
              <a:t>Наш робот собирает отзывы, вы отрабатываете только важные из них </a:t>
            </a:r>
          </a:p>
          <a:p>
            <a:endParaRPr lang="ru-RU" sz="2000" dirty="0">
              <a:latin typeface="Avenir Next Cyr" panose="020B0503020202020204" pitchFamily="34" charset="0"/>
            </a:endParaRPr>
          </a:p>
          <a:p>
            <a:r>
              <a:rPr lang="ru-RU" sz="2000" dirty="0">
                <a:latin typeface="Avenir Next Cyr" panose="020B0503020202020204" pitchFamily="34" charset="0"/>
              </a:rPr>
              <a:t>Сформировав базу клиентов, вы рассылаете клиентам:</a:t>
            </a:r>
            <a:br>
              <a:rPr lang="ru-RU" sz="2000" dirty="0">
                <a:latin typeface="Avenir Next Cyr" panose="020B0503020202020204" pitchFamily="34" charset="0"/>
              </a:rPr>
            </a:br>
            <a:endParaRPr lang="ru-RU" sz="2000" dirty="0">
              <a:solidFill>
                <a:srgbClr val="00AF4F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latin typeface="Avenir Next Cyr" panose="020B0503020202020204" pitchFamily="34" charset="0"/>
              </a:rPr>
              <a:t>     </a:t>
            </a:r>
            <a:r>
              <a:rPr lang="ru-RU" dirty="0">
                <a:latin typeface="Avenir Next Cyr" panose="020B0503020202020204" pitchFamily="34" charset="0"/>
              </a:rPr>
              <a:t>Специальные персональные предложения (конверсия в продажу)</a:t>
            </a:r>
            <a:br>
              <a:rPr lang="ru-RU" dirty="0">
                <a:latin typeface="Avenir Next Cyr" panose="020B0503020202020204" pitchFamily="34" charset="0"/>
              </a:rPr>
            </a:br>
            <a:endParaRPr lang="ru-RU" dirty="0">
              <a:solidFill>
                <a:srgbClr val="00AF4F"/>
              </a:solidFill>
              <a:latin typeface="Avenir Next Cyr" panose="020B0503020202020204" pitchFamily="34" charset="0"/>
            </a:endParaRPr>
          </a:p>
          <a:p>
            <a:r>
              <a:rPr lang="ru-RU" dirty="0">
                <a:latin typeface="Avenir Next Cyr" panose="020B0503020202020204" pitchFamily="34" charset="0"/>
              </a:rPr>
              <a:t>     Предложения для </a:t>
            </a:r>
            <a:r>
              <a:rPr lang="ru-RU" dirty="0" smtClean="0">
                <a:latin typeface="Avenir Next Cyr" panose="020B0503020202020204" pitchFamily="34" charset="0"/>
              </a:rPr>
              <a:t>друзей (</a:t>
            </a:r>
            <a:r>
              <a:rPr lang="ru-RU" dirty="0" err="1" smtClean="0">
                <a:latin typeface="Avenir Next Cyr" panose="020B0503020202020204" pitchFamily="34" charset="0"/>
              </a:rPr>
              <a:t>sharing</a:t>
            </a:r>
            <a:r>
              <a:rPr lang="ru-RU" dirty="0">
                <a:latin typeface="Avenir Next Cyr" panose="020B0503020202020204" pitchFamily="34" charset="0"/>
              </a:rPr>
              <a:t>) – привлечение новых клиентов</a:t>
            </a:r>
            <a:br>
              <a:rPr lang="ru-RU" dirty="0">
                <a:latin typeface="Avenir Next Cyr" panose="020B0503020202020204" pitchFamily="34" charset="0"/>
              </a:rPr>
            </a:br>
            <a:endParaRPr lang="ru-RU" dirty="0">
              <a:solidFill>
                <a:srgbClr val="00AF4F"/>
              </a:solidFill>
              <a:latin typeface="Avenir Next Cyr" panose="020B0503020202020204" pitchFamily="34" charset="0"/>
            </a:endParaRPr>
          </a:p>
          <a:p>
            <a:r>
              <a:rPr lang="ru-RU" dirty="0">
                <a:latin typeface="Avenir Next Cyr" panose="020B0503020202020204" pitchFamily="34" charset="0"/>
              </a:rPr>
              <a:t>     Обслуживаете клиентов в удобном для них формате (повышение лояльности)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AD7A1D1-4503-CD49-9905-5508FC0E69C3}"/>
              </a:ext>
            </a:extLst>
          </p:cNvPr>
          <p:cNvSpPr/>
          <p:nvPr/>
        </p:nvSpPr>
        <p:spPr>
          <a:xfrm>
            <a:off x="827601" y="4259077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688566D-67AE-2D4C-80FD-C54577F09025}"/>
              </a:ext>
            </a:extLst>
          </p:cNvPr>
          <p:cNvSpPr/>
          <p:nvPr/>
        </p:nvSpPr>
        <p:spPr>
          <a:xfrm>
            <a:off x="827601" y="4811012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0819AD2-9565-0B4F-A91D-EF9090253AC3}"/>
              </a:ext>
            </a:extLst>
          </p:cNvPr>
          <p:cNvSpPr/>
          <p:nvPr/>
        </p:nvSpPr>
        <p:spPr>
          <a:xfrm>
            <a:off x="827601" y="5346586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646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6DFAEE-44C5-2547-90F3-FA670ECC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46C625-8447-CF4F-9E04-7B7047F451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6000"/>
          </a:blip>
          <a:srcRect t="26017" b="29991"/>
          <a:stretch/>
        </p:blipFill>
        <p:spPr>
          <a:xfrm>
            <a:off x="2027459" y="0"/>
            <a:ext cx="740026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9EC71B-5163-9E4E-9EF5-2F81D2B72FDB}"/>
              </a:ext>
            </a:extLst>
          </p:cNvPr>
          <p:cNvSpPr/>
          <p:nvPr/>
        </p:nvSpPr>
        <p:spPr>
          <a:xfrm>
            <a:off x="489395" y="1628921"/>
            <a:ext cx="114647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Большинство наших </a:t>
            </a:r>
            <a:r>
              <a:rPr lang="ru-RU" sz="2400" dirty="0" err="1">
                <a:solidFill>
                  <a:srgbClr val="FAF8F9"/>
                </a:solidFill>
                <a:latin typeface="Avenir Next Cyr" panose="020B0503020202020204" pitchFamily="34" charset="0"/>
              </a:rPr>
              <a:t>лид</a:t>
            </a:r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-магнитов могут больше, чем просто перевести клиента на робота, принимающего отзыв: </a:t>
            </a:r>
          </a:p>
          <a:p>
            <a:endParaRPr lang="ru-RU" sz="24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Учет происхождения клиента (</a:t>
            </a:r>
            <a:r>
              <a:rPr lang="ru-RU" sz="2400" dirty="0" err="1">
                <a:solidFill>
                  <a:srgbClr val="FAF8F9"/>
                </a:solidFill>
                <a:latin typeface="Avenir Next Cyr" panose="020B0503020202020204" pitchFamily="34" charset="0"/>
              </a:rPr>
              <a:t>origin</a:t>
            </a:r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</a:t>
            </a:r>
            <a:r>
              <a:rPr lang="ru-RU" sz="2400" dirty="0" err="1">
                <a:solidFill>
                  <a:srgbClr val="FAF8F9"/>
                </a:solidFill>
                <a:latin typeface="Avenir Next Cyr" panose="020B0503020202020204" pitchFamily="34" charset="0"/>
              </a:rPr>
              <a:t>tracking</a:t>
            </a:r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)</a:t>
            </a:r>
            <a:b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</a:br>
            <a:endParaRPr lang="ru-RU" sz="24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Сбор данных о клиенте на базе </a:t>
            </a:r>
            <a:r>
              <a:rPr lang="ru-RU" sz="2400" dirty="0" err="1">
                <a:solidFill>
                  <a:srgbClr val="FAF8F9"/>
                </a:solidFill>
                <a:latin typeface="Avenir Next Cyr" panose="020B0503020202020204" pitchFamily="34" charset="0"/>
              </a:rPr>
              <a:t>трекеров</a:t>
            </a:r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GA, YM</a:t>
            </a:r>
            <a:b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</a:br>
            <a:endParaRPr lang="ru-RU" sz="24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Связка с номером телефона (при использовании уникальных URL-ссылок) </a:t>
            </a: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</a:t>
            </a: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История обращений по каждому клиенту</a:t>
            </a:r>
            <a:b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</a:br>
            <a:endParaRPr lang="ru-RU" sz="24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400" dirty="0">
                <a:solidFill>
                  <a:srgbClr val="FAF8F9"/>
                </a:solidFill>
                <a:latin typeface="Avenir Next Cyr" panose="020B0503020202020204" pitchFamily="34" charset="0"/>
              </a:rPr>
              <a:t>    Результаты отзывов каждого клиента </a:t>
            </a:r>
            <a:endParaRPr lang="ru-RU" sz="2400" dirty="0">
              <a:solidFill>
                <a:srgbClr val="FAF8F9"/>
              </a:solidFill>
              <a:effectLst/>
              <a:latin typeface="Avenir Next Cyr" panose="020B0503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FB94D8-C24D-ED41-B7BF-FC9335D426AD}"/>
              </a:ext>
            </a:extLst>
          </p:cNvPr>
          <p:cNvSpPr/>
          <p:nvPr/>
        </p:nvSpPr>
        <p:spPr>
          <a:xfrm>
            <a:off x="382859" y="462019"/>
            <a:ext cx="10082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effectLst/>
                <a:latin typeface="Avenir Next Cyr Medium" panose="020B0503020202020204" pitchFamily="34" charset="0"/>
              </a:rPr>
              <a:t>НЕВИДИМЫЕ СИЛЫ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00E136-0455-1448-8ACE-D6F65DD13A2C}"/>
              </a:ext>
            </a:extLst>
          </p:cNvPr>
          <p:cNvSpPr/>
          <p:nvPr/>
        </p:nvSpPr>
        <p:spPr>
          <a:xfrm flipV="1">
            <a:off x="489395" y="1302902"/>
            <a:ext cx="2168655" cy="45719"/>
          </a:xfrm>
          <a:prstGeom prst="rect">
            <a:avLst/>
          </a:prstGeom>
          <a:solidFill>
            <a:srgbClr val="6AA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6F10A52-C468-AF4E-905C-193AB726C637}"/>
              </a:ext>
            </a:extLst>
          </p:cNvPr>
          <p:cNvSpPr/>
          <p:nvPr/>
        </p:nvSpPr>
        <p:spPr>
          <a:xfrm>
            <a:off x="613416" y="2904929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4FE482C-FC95-B641-8F46-3A2B163FEBCC}"/>
              </a:ext>
            </a:extLst>
          </p:cNvPr>
          <p:cNvSpPr/>
          <p:nvPr/>
        </p:nvSpPr>
        <p:spPr>
          <a:xfrm>
            <a:off x="613416" y="3621621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014A601-A7A8-9842-ADB1-C5FC45867B7A}"/>
              </a:ext>
            </a:extLst>
          </p:cNvPr>
          <p:cNvSpPr/>
          <p:nvPr/>
        </p:nvSpPr>
        <p:spPr>
          <a:xfrm>
            <a:off x="615448" y="4339894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BD26F4A-A5DA-754C-94FF-A6DB86BEF883}"/>
              </a:ext>
            </a:extLst>
          </p:cNvPr>
          <p:cNvSpPr/>
          <p:nvPr/>
        </p:nvSpPr>
        <p:spPr>
          <a:xfrm>
            <a:off x="615448" y="5089010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A67A209-994D-A444-AADF-0CB1AB952C64}"/>
              </a:ext>
            </a:extLst>
          </p:cNvPr>
          <p:cNvSpPr/>
          <p:nvPr/>
        </p:nvSpPr>
        <p:spPr>
          <a:xfrm>
            <a:off x="613415" y="5824286"/>
            <a:ext cx="128239" cy="128239"/>
          </a:xfrm>
          <a:prstGeom prst="ellipse">
            <a:avLst/>
          </a:prstGeom>
          <a:solidFill>
            <a:srgbClr val="8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994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F55F33-9EBB-A746-B4D8-D0A067742E6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786FD-34CD-5748-8E54-7DFC37F01D9D}"/>
              </a:ext>
            </a:extLst>
          </p:cNvPr>
          <p:cNvSpPr/>
          <p:nvPr/>
        </p:nvSpPr>
        <p:spPr>
          <a:xfrm>
            <a:off x="579863" y="1278054"/>
            <a:ext cx="2882900" cy="45719"/>
          </a:xfrm>
          <a:prstGeom prst="rect">
            <a:avLst/>
          </a:prstGeom>
          <a:solidFill>
            <a:srgbClr val="6AA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FD3E1A-671A-BB42-9F99-B14046FCF2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754976" y="2568633"/>
            <a:ext cx="5437023" cy="428936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B794C4-F37D-F648-90EB-231DBDB3C244}"/>
              </a:ext>
            </a:extLst>
          </p:cNvPr>
          <p:cNvSpPr/>
          <p:nvPr/>
        </p:nvSpPr>
        <p:spPr>
          <a:xfrm>
            <a:off x="457200" y="397576"/>
            <a:ext cx="6779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КЛИЕНТЫ БУДУТ ПИСАТЬ </a:t>
            </a:r>
            <a:endParaRPr lang="ru-RU" sz="4000" dirty="0">
              <a:solidFill>
                <a:srgbClr val="6AA368"/>
              </a:solidFill>
              <a:effectLst/>
              <a:latin typeface="Avenir Next Cyr Medium" panose="020B0503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1365D15-2450-B945-BC78-07677B1CAFB4}"/>
              </a:ext>
            </a:extLst>
          </p:cNvPr>
          <p:cNvSpPr/>
          <p:nvPr/>
        </p:nvSpPr>
        <p:spPr>
          <a:xfrm>
            <a:off x="579863" y="1663419"/>
            <a:ext cx="113296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89A8A9"/>
                </a:solidFill>
                <a:latin typeface="Avenir Next Cyr" panose="020B0503020202020204" pitchFamily="34" charset="0"/>
              </a:rPr>
              <a:t>Удобно</a:t>
            </a: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– смартфон под рукой, можно отправить картинку, локацию</a:t>
            </a:r>
          </a:p>
          <a:p>
            <a:endParaRPr lang="ru-RU" sz="20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rgbClr val="89A8A9"/>
                </a:solidFill>
                <a:latin typeface="Avenir Next Cyr" panose="020B0503020202020204" pitchFamily="34" charset="0"/>
              </a:rPr>
              <a:t>Быстро</a:t>
            </a: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– клиенту нужно сделать всего пару действий</a:t>
            </a:r>
          </a:p>
          <a:p>
            <a:endParaRPr lang="ru-RU" sz="20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rgbClr val="89A8A9"/>
                </a:solidFill>
                <a:latin typeface="Avenir Next Cyr" panose="020B0503020202020204" pitchFamily="34" charset="0"/>
              </a:rPr>
              <a:t>Круглосуточно</a:t>
            </a: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- можно написать в любое время дня и ночи </a:t>
            </a:r>
          </a:p>
          <a:p>
            <a:endParaRPr lang="ru-RU" sz="20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rgbClr val="89A8A9"/>
                </a:solidFill>
                <a:latin typeface="Avenir Next Cyr" panose="020B0503020202020204" pitchFamily="34" charset="0"/>
              </a:rPr>
              <a:t>Асинхронно</a:t>
            </a: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 – отправка отзыва не предполагает моментального ответа, как например </a:t>
            </a:r>
            <a:r>
              <a:rPr lang="ru-RU" sz="2000" dirty="0" err="1">
                <a:solidFill>
                  <a:srgbClr val="FAF8F9"/>
                </a:solidFill>
                <a:latin typeface="Avenir Next Cyr" panose="020B0503020202020204" pitchFamily="34" charset="0"/>
              </a:rPr>
              <a:t>телефонныи</a:t>
            </a: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̆ звонок. У вас больше свободы и нет перегрузок сервисной службы. </a:t>
            </a:r>
          </a:p>
          <a:p>
            <a:endParaRPr lang="ru-RU" sz="2000" dirty="0">
              <a:solidFill>
                <a:srgbClr val="FAF8F9"/>
              </a:solidFill>
              <a:latin typeface="Avenir Next Cyr" panose="020B0503020202020204" pitchFamily="34" charset="0"/>
            </a:endParaRPr>
          </a:p>
          <a:p>
            <a:r>
              <a:rPr lang="ru-RU" sz="2000" dirty="0">
                <a:solidFill>
                  <a:srgbClr val="89A8A9"/>
                </a:solidFill>
                <a:latin typeface="Avenir Next Cyr" panose="020B0503020202020204" pitchFamily="34" charset="0"/>
              </a:rPr>
              <a:t>Специально для </a:t>
            </a:r>
            <a:r>
              <a:rPr lang="ru-RU" sz="2000" dirty="0" err="1">
                <a:solidFill>
                  <a:srgbClr val="89A8A9"/>
                </a:solidFill>
                <a:latin typeface="Avenir Next Cyr" panose="020B0503020202020204" pitchFamily="34" charset="0"/>
              </a:rPr>
              <a:t>интравертов</a:t>
            </a:r>
            <a:r>
              <a:rPr lang="ru-RU" sz="2000" dirty="0">
                <a:solidFill>
                  <a:srgbClr val="89A8A9"/>
                </a:solidFill>
                <a:latin typeface="Avenir Next Cyr" panose="020B0503020202020204" pitchFamily="34" charset="0"/>
              </a:rPr>
              <a:t> </a:t>
            </a:r>
            <a:r>
              <a:rPr lang="ru-RU" sz="2000" dirty="0">
                <a:solidFill>
                  <a:srgbClr val="FAF8F9"/>
                </a:solidFill>
                <a:latin typeface="Avenir Next Cyr" panose="020B0503020202020204" pitchFamily="34" charset="0"/>
              </a:rPr>
              <a:t>– не надо говорить голосом.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4442EC-2A4C-9C47-8B18-CC48C41E936C}"/>
              </a:ext>
            </a:extLst>
          </p:cNvPr>
          <p:cNvSpPr/>
          <p:nvPr/>
        </p:nvSpPr>
        <p:spPr>
          <a:xfrm>
            <a:off x="2528466" y="5522593"/>
            <a:ext cx="7432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6AA368"/>
                </a:solidFill>
                <a:latin typeface="Avenir Next Cyr" panose="020B0503020202020204" pitchFamily="34" charset="0"/>
              </a:rPr>
              <a:t>Важно, чтобы вы реагировали на обращения клиентов в течение 2 часов в рабочее время, и клиент будет доволен. </a:t>
            </a:r>
          </a:p>
        </p:txBody>
      </p:sp>
    </p:spTree>
    <p:extLst>
      <p:ext uri="{BB962C8B-B14F-4D97-AF65-F5344CB8AC3E}">
        <p14:creationId xmlns:p14="http://schemas.microsoft.com/office/powerpoint/2010/main" val="17346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CDE2B0-0632-FA48-B2C0-3E2A15696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5" b="11381"/>
          <a:stretch/>
        </p:blipFill>
        <p:spPr>
          <a:xfrm>
            <a:off x="2623415" y="0"/>
            <a:ext cx="6490845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15A1CA-F354-8C42-8F2B-165E5D5AC77D}"/>
              </a:ext>
            </a:extLst>
          </p:cNvPr>
          <p:cNvSpPr/>
          <p:nvPr/>
        </p:nvSpPr>
        <p:spPr>
          <a:xfrm flipV="1">
            <a:off x="573227" y="1224624"/>
            <a:ext cx="2168655" cy="45719"/>
          </a:xfrm>
          <a:prstGeom prst="rect">
            <a:avLst/>
          </a:prstGeom>
          <a:solidFill>
            <a:srgbClr val="6AA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6A01E06-0825-DC46-BFB8-369E113A2D4D}"/>
              </a:ext>
            </a:extLst>
          </p:cNvPr>
          <p:cNvSpPr/>
          <p:nvPr/>
        </p:nvSpPr>
        <p:spPr>
          <a:xfrm>
            <a:off x="457200" y="1672531"/>
            <a:ext cx="1143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venir Next Cyr" panose="020B0503020202020204" pitchFamily="34" charset="0"/>
              </a:rPr>
              <a:t>Более 80% людей охотно открывают сообщения в мессенджерах и </a:t>
            </a:r>
            <a:r>
              <a:rPr lang="ru-RU" sz="2400" dirty="0" err="1">
                <a:latin typeface="Avenir Next Cyr" panose="020B0503020202020204" pitchFamily="34" charset="0"/>
              </a:rPr>
              <a:t>соцсетях</a:t>
            </a:r>
            <a:r>
              <a:rPr lang="ru-RU" sz="2400" dirty="0">
                <a:latin typeface="Avenir Next Cyr" panose="020B0503020202020204" pitchFamily="34" charset="0"/>
              </a:rPr>
              <a:t>, если отправитель им известен. Не путайте со спамом в </a:t>
            </a:r>
            <a:r>
              <a:rPr lang="ru-RU" sz="2400" dirty="0" err="1">
                <a:latin typeface="Avenir Next Cyr" panose="020B0503020202020204" pitchFamily="34" charset="0"/>
              </a:rPr>
              <a:t>Вайбере</a:t>
            </a:r>
            <a:r>
              <a:rPr lang="ru-RU" sz="2400" dirty="0">
                <a:latin typeface="Avenir Next Cyr" panose="020B0503020202020204" pitchFamily="34" charset="0"/>
              </a:rPr>
              <a:t>. </a:t>
            </a:r>
          </a:p>
          <a:p>
            <a:endParaRPr lang="ru-RU" sz="2400" dirty="0">
              <a:latin typeface="Avenir Next Cyr" panose="020B0503020202020204" pitchFamily="34" charset="0"/>
            </a:endParaRPr>
          </a:p>
          <a:p>
            <a:r>
              <a:rPr lang="ru-RU" sz="2400" dirty="0">
                <a:latin typeface="Avenir Next Cyr" panose="020B0503020202020204" pitchFamily="34" charset="0"/>
              </a:rPr>
              <a:t>Клиенты будут уже теплыми, т.к. они писали вам первыми, и у них уже будет история общения с вами. </a:t>
            </a:r>
          </a:p>
          <a:p>
            <a:endParaRPr lang="ru-RU" sz="2400" dirty="0">
              <a:latin typeface="Avenir Next Cyr" panose="020B0503020202020204" pitchFamily="34" charset="0"/>
            </a:endParaRPr>
          </a:p>
          <a:p>
            <a:r>
              <a:rPr lang="ru-RU" sz="2400" dirty="0">
                <a:latin typeface="Avenir Next Cyr" panose="020B0503020202020204" pitchFamily="34" charset="0"/>
              </a:rPr>
              <a:t>Если при повторных контактах вы будете отправлять полезный и качественный контент (а не спам), то клиенты будут ждать ваши сообщения. </a:t>
            </a:r>
          </a:p>
          <a:p>
            <a:endParaRPr lang="ru-RU" sz="2400" dirty="0">
              <a:latin typeface="Avenir Next Cyr" panose="020B0503020202020204" pitchFamily="34" charset="0"/>
            </a:endParaRPr>
          </a:p>
          <a:p>
            <a:r>
              <a:rPr lang="ru-RU" sz="2400" dirty="0">
                <a:latin typeface="Avenir Next Cyr" panose="020B0503020202020204" pitchFamily="34" charset="0"/>
              </a:rPr>
              <a:t>Полезными и выгодными предложениями клиенты смогут легко делиться со своими близкими. </a:t>
            </a:r>
            <a:endParaRPr lang="ru-RU" sz="2400" dirty="0">
              <a:effectLst/>
              <a:latin typeface="Avenir Next Cyr" panose="020B050302020202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6D6A37A-EDB2-9D4F-9438-08848F661E1D}"/>
              </a:ext>
            </a:extLst>
          </p:cNvPr>
          <p:cNvSpPr/>
          <p:nvPr/>
        </p:nvSpPr>
        <p:spPr>
          <a:xfrm>
            <a:off x="457200" y="397576"/>
            <a:ext cx="651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6AA368"/>
                </a:solidFill>
                <a:latin typeface="Avenir Next Cyr Medium" panose="020B0503020202020204" pitchFamily="34" charset="0"/>
              </a:rPr>
              <a:t>КЛИЕНТЫ БУДУТ ЧИТАТЬ</a:t>
            </a:r>
            <a:endParaRPr lang="ru-RU" sz="4000" dirty="0">
              <a:solidFill>
                <a:srgbClr val="6AA368"/>
              </a:solidFill>
              <a:effectLst/>
              <a:latin typeface="Avenir Next Cyr Medium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259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427</Words>
  <Application>Microsoft Office PowerPoint</Application>
  <PresentationFormat>Широкоэкранный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Avenir Next Cyr</vt:lpstr>
      <vt:lpstr>Avenir Next Cyr Medium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Windows User</cp:lastModifiedBy>
  <cp:revision>48</cp:revision>
  <dcterms:created xsi:type="dcterms:W3CDTF">2018-09-25T07:45:51Z</dcterms:created>
  <dcterms:modified xsi:type="dcterms:W3CDTF">2019-03-04T11:20:24Z</dcterms:modified>
</cp:coreProperties>
</file>