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1b5363762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f1b5363762_1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f1b5363762_1_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1b5363762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f1b5363762_1_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f1b5363762_1_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1b5363762_1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f1b5363762_1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f1b5363762_1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1b5363762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f1b5363762_1_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f1b5363762_1_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b5363762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f1b5363762_1_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f1b5363762_1_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1b5363762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f1b5363762_1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f1b5363762_1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1b5363762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f1b5363762_1_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f1b5363762_1_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1b5363762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f1b5363762_1_1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f1b5363762_1_1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1b5363762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f1b5363762_1_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f1b5363762_1_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1b5363762_1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f1b5363762_1_1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f1b5363762_1_1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1c7f522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1c7f522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txBox="1"/>
          <p:nvPr>
            <p:ph type="ctrTitle"/>
          </p:nvPr>
        </p:nvSpPr>
        <p:spPr>
          <a:xfrm>
            <a:off x="4831438" y="2497343"/>
            <a:ext cx="3706328" cy="2400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58" name="Google Shape;58;p14"/>
          <p:cNvPicPr preferRelativeResize="0"/>
          <p:nvPr/>
        </p:nvPicPr>
        <p:blipFill rotWithShape="1">
          <a:blip r:embed="rId2">
            <a:alphaModFix/>
          </a:blip>
          <a:srcRect b="-1" l="9358" r="0" t="23650"/>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ctrTitle"/>
          </p:nvPr>
        </p:nvSpPr>
        <p:spPr>
          <a:xfrm>
            <a:off x="5243513" y="365264"/>
            <a:ext cx="3134677" cy="2533016"/>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700"/>
              <a:buFont typeface="Arial"/>
              <a:buNone/>
              <a:defRPr sz="27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61" name="Google Shape;61;p15"/>
          <p:cNvGrpSpPr/>
          <p:nvPr/>
        </p:nvGrpSpPr>
        <p:grpSpPr>
          <a:xfrm>
            <a:off x="0" y="0"/>
            <a:ext cx="4918363" cy="5143500"/>
            <a:chOff x="0" y="0"/>
            <a:chExt cx="4762501" cy="5186363"/>
          </a:xfrm>
        </p:grpSpPr>
        <p:cxnSp>
          <p:nvCxnSpPr>
            <p:cNvPr id="62" name="Google Shape;62;p15"/>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63" name="Google Shape;63;p15"/>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64" name="Shape 64"/>
        <p:cNvGrpSpPr/>
        <p:nvPr/>
      </p:nvGrpSpPr>
      <p:grpSpPr>
        <a:xfrm>
          <a:off x="0" y="0"/>
          <a:ext cx="0" cy="0"/>
          <a:chOff x="0" y="0"/>
          <a:chExt cx="0" cy="0"/>
        </a:xfrm>
      </p:grpSpPr>
      <p:pic>
        <p:nvPicPr>
          <p:cNvPr id="65" name="Google Shape;65;p16"/>
          <p:cNvPicPr preferRelativeResize="0"/>
          <p:nvPr/>
        </p:nvPicPr>
        <p:blipFill rotWithShape="1">
          <a:blip r:embed="rId2">
            <a:alphaModFix/>
          </a:blip>
          <a:srcRect b="23070" l="0" r="28340" t="18301"/>
          <a:stretch/>
        </p:blipFill>
        <p:spPr>
          <a:xfrm>
            <a:off x="3171825" y="0"/>
            <a:ext cx="5972176" cy="5143500"/>
          </a:xfrm>
          <a:prstGeom prst="rect">
            <a:avLst/>
          </a:prstGeom>
          <a:noFill/>
          <a:ln>
            <a:noFill/>
          </a:ln>
        </p:spPr>
      </p:pic>
      <p:sp>
        <p:nvSpPr>
          <p:cNvPr id="66" name="Google Shape;66;p16"/>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6"/>
          <p:cNvSpPr txBox="1"/>
          <p:nvPr>
            <p:ph idx="1" type="body"/>
          </p:nvPr>
        </p:nvSpPr>
        <p:spPr>
          <a:xfrm>
            <a:off x="1000125" y="2005510"/>
            <a:ext cx="2171700" cy="2452192"/>
          </a:xfrm>
          <a:prstGeom prst="rect">
            <a:avLst/>
          </a:prstGeom>
          <a:noFill/>
          <a:ln>
            <a:noFill/>
          </a:ln>
        </p:spPr>
        <p:txBody>
          <a:bodyPr anchorCtr="0" anchor="t" bIns="34275" lIns="68575" spcFirstLastPara="1" rIns="68575" wrap="square" tIns="34275">
            <a:normAutofit/>
          </a:bodyPr>
          <a:lstStyle>
            <a:lvl1pPr indent="-228600" lvl="0" marL="457200" algn="l">
              <a:lnSpc>
                <a:spcPct val="140000"/>
              </a:lnSpc>
              <a:spcBef>
                <a:spcPts val="800"/>
              </a:spcBef>
              <a:spcAft>
                <a:spcPts val="0"/>
              </a:spcAft>
              <a:buClr>
                <a:schemeClr val="lt1"/>
              </a:buClr>
              <a:buSzPts val="1400"/>
              <a:buNone/>
              <a:defRPr sz="1400">
                <a:solidFill>
                  <a:schemeClr val="lt1"/>
                </a:solidFill>
              </a:defRPr>
            </a:lvl1pPr>
            <a:lvl2pPr indent="-228600" lvl="1" marL="914400" algn="l">
              <a:lnSpc>
                <a:spcPct val="140000"/>
              </a:lnSpc>
              <a:spcBef>
                <a:spcPts val="800"/>
              </a:spcBef>
              <a:spcAft>
                <a:spcPts val="0"/>
              </a:spcAft>
              <a:buClr>
                <a:schemeClr val="lt1"/>
              </a:buClr>
              <a:buSzPts val="1400"/>
              <a:buNone/>
              <a:defRPr sz="1400">
                <a:solidFill>
                  <a:schemeClr val="lt1"/>
                </a:solidFill>
              </a:defRPr>
            </a:lvl2pPr>
            <a:lvl3pPr indent="-228600" lvl="2" marL="1371600" algn="l">
              <a:lnSpc>
                <a:spcPct val="140000"/>
              </a:lnSpc>
              <a:spcBef>
                <a:spcPts val="800"/>
              </a:spcBef>
              <a:spcAft>
                <a:spcPts val="0"/>
              </a:spcAft>
              <a:buClr>
                <a:schemeClr val="lt1"/>
              </a:buClr>
              <a:buSzPts val="1400"/>
              <a:buNone/>
              <a:defRPr sz="1400">
                <a:solidFill>
                  <a:schemeClr val="lt1"/>
                </a:solidFill>
              </a:defRPr>
            </a:lvl3pPr>
            <a:lvl4pPr indent="-228600" lvl="3" marL="1828800" algn="l">
              <a:lnSpc>
                <a:spcPct val="140000"/>
              </a:lnSpc>
              <a:spcBef>
                <a:spcPts val="800"/>
              </a:spcBef>
              <a:spcAft>
                <a:spcPts val="0"/>
              </a:spcAft>
              <a:buClr>
                <a:schemeClr val="lt1"/>
              </a:buClr>
              <a:buSzPts val="1400"/>
              <a:buNone/>
              <a:defRPr sz="1400">
                <a:solidFill>
                  <a:schemeClr val="lt1"/>
                </a:solidFill>
              </a:defRPr>
            </a:lvl4pPr>
            <a:lvl5pPr indent="-228600" lvl="4" marL="2286000" algn="l">
              <a:lnSpc>
                <a:spcPct val="140000"/>
              </a:lnSpc>
              <a:spcBef>
                <a:spcPts val="800"/>
              </a:spcBef>
              <a:spcAft>
                <a:spcPts val="0"/>
              </a:spcAft>
              <a:buClr>
                <a:schemeClr val="lt1"/>
              </a:buClr>
              <a:buSzPts val="1400"/>
              <a:buNone/>
              <a:defRPr sz="14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6"/>
          <p:cNvSpPr txBox="1"/>
          <p:nvPr>
            <p:ph idx="11" type="ftr"/>
          </p:nvPr>
        </p:nvSpPr>
        <p:spPr>
          <a:xfrm>
            <a:off x="1000125"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6"/>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bg>
      <p:bgPr>
        <a:solidFill>
          <a:schemeClr val="dk1"/>
        </a:solidFill>
      </p:bgPr>
    </p:bg>
    <p:spTree>
      <p:nvGrpSpPr>
        <p:cNvPr id="70" name="Shape 70"/>
        <p:cNvGrpSpPr/>
        <p:nvPr/>
      </p:nvGrpSpPr>
      <p:grpSpPr>
        <a:xfrm>
          <a:off x="0" y="0"/>
          <a:ext cx="0" cy="0"/>
          <a:chOff x="0" y="0"/>
          <a:chExt cx="0" cy="0"/>
        </a:xfrm>
      </p:grpSpPr>
      <p:sp>
        <p:nvSpPr>
          <p:cNvPr id="71" name="Google Shape;71;p17"/>
          <p:cNvSpPr txBox="1"/>
          <p:nvPr>
            <p:ph type="ctrTitle"/>
          </p:nvPr>
        </p:nvSpPr>
        <p:spPr>
          <a:xfrm>
            <a:off x="5243513" y="365760"/>
            <a:ext cx="3134677" cy="253251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2" name="Google Shape;72;p17"/>
          <p:cNvCxnSpPr/>
          <p:nvPr/>
        </p:nvCxnSpPr>
        <p:spPr>
          <a:xfrm>
            <a:off x="2993000" y="0"/>
            <a:ext cx="844709" cy="1884218"/>
          </a:xfrm>
          <a:prstGeom prst="straightConnector1">
            <a:avLst/>
          </a:prstGeom>
          <a:noFill/>
          <a:ln cap="flat" cmpd="sng" w="9525">
            <a:solidFill>
              <a:schemeClr val="lt1"/>
            </a:solidFill>
            <a:prstDash val="solid"/>
            <a:miter lim="800000"/>
            <a:headEnd len="sm" w="sm" type="none"/>
            <a:tailEnd len="sm" w="sm" type="none"/>
          </a:ln>
        </p:spPr>
      </p:cxnSp>
      <p:sp>
        <p:nvSpPr>
          <p:cNvPr id="73" name="Google Shape;73;p17"/>
          <p:cNvSpPr/>
          <p:nvPr>
            <p:ph idx="2" type="pic"/>
          </p:nvPr>
        </p:nvSpPr>
        <p:spPr>
          <a:xfrm>
            <a:off x="0" y="-3810"/>
            <a:ext cx="4932218" cy="5154454"/>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74" name="Shape 74"/>
        <p:cNvGrpSpPr/>
        <p:nvPr/>
      </p:nvGrpSpPr>
      <p:grpSpPr>
        <a:xfrm>
          <a:off x="0" y="0"/>
          <a:ext cx="0" cy="0"/>
          <a:chOff x="0" y="0"/>
          <a:chExt cx="0" cy="0"/>
        </a:xfrm>
      </p:grpSpPr>
      <p:sp>
        <p:nvSpPr>
          <p:cNvPr id="75" name="Google Shape;75;p18"/>
          <p:cNvSpPr txBox="1"/>
          <p:nvPr>
            <p:ph type="title"/>
          </p:nvPr>
        </p:nvSpPr>
        <p:spPr>
          <a:xfrm>
            <a:off x="991739" y="201270"/>
            <a:ext cx="5466212" cy="159088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8"/>
          <p:cNvSpPr txBox="1"/>
          <p:nvPr>
            <p:ph idx="1" type="body"/>
          </p:nvPr>
        </p:nvSpPr>
        <p:spPr>
          <a:xfrm>
            <a:off x="991791" y="2072308"/>
            <a:ext cx="5466159" cy="255528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400"/>
              <a:buFont typeface="Arial"/>
              <a:buNone/>
              <a:defRPr b="1"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77" name="Google Shape;77;p18"/>
          <p:cNvGrpSpPr/>
          <p:nvPr/>
        </p:nvGrpSpPr>
        <p:grpSpPr>
          <a:xfrm>
            <a:off x="6822281" y="-19051"/>
            <a:ext cx="2321719" cy="5162551"/>
            <a:chOff x="9096375" y="-25401"/>
            <a:chExt cx="3095625" cy="6883401"/>
          </a:xfrm>
        </p:grpSpPr>
        <p:cxnSp>
          <p:nvCxnSpPr>
            <p:cNvPr id="78" name="Google Shape;78;p18"/>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79" name="Google Shape;79;p18"/>
            <p:cNvCxnSpPr/>
            <p:nvPr/>
          </p:nvCxnSpPr>
          <p:spPr>
            <a:xfrm flipH="1">
              <a:off x="9381744" y="-25401"/>
              <a:ext cx="2810256" cy="6883401"/>
            </a:xfrm>
            <a:prstGeom prst="straightConnector1">
              <a:avLst/>
            </a:prstGeom>
            <a:noFill/>
            <a:ln cap="flat" cmpd="sng" w="9525">
              <a:solidFill>
                <a:schemeClr val="dk1"/>
              </a:solidFill>
              <a:prstDash val="solid"/>
              <a:miter lim="800000"/>
              <a:headEnd len="sm" w="sm" type="none"/>
              <a:tailEnd len="sm" w="sm" type="none"/>
            </a:ln>
          </p:spPr>
        </p:cxnSp>
      </p:grpSp>
      <p:cxnSp>
        <p:nvCxnSpPr>
          <p:cNvPr id="80" name="Google Shape;80;p18"/>
          <p:cNvCxnSpPr/>
          <p:nvPr/>
        </p:nvCxnSpPr>
        <p:spPr>
          <a:xfrm flipH="1" rot="10800000">
            <a:off x="-1" y="-19052"/>
            <a:ext cx="907930" cy="1536121"/>
          </a:xfrm>
          <a:prstGeom prst="straightConnector1">
            <a:avLst/>
          </a:prstGeom>
          <a:noFill/>
          <a:ln cap="flat" cmpd="sng" w="9525">
            <a:solidFill>
              <a:schemeClr val="dk1"/>
            </a:solidFill>
            <a:prstDash val="solid"/>
            <a:miter lim="800000"/>
            <a:headEnd len="sm" w="sm" type="none"/>
            <a:tailEnd len="sm" w="sm" type="none"/>
          </a:ln>
        </p:spPr>
      </p:cxnSp>
      <p:sp>
        <p:nvSpPr>
          <p:cNvPr id="81" name="Google Shape;81;p18"/>
          <p:cNvSpPr txBox="1"/>
          <p:nvPr>
            <p:ph idx="11" type="ftr"/>
          </p:nvPr>
        </p:nvSpPr>
        <p:spPr>
          <a:xfrm>
            <a:off x="1000125"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bg>
      <p:bgPr>
        <a:solidFill>
          <a:schemeClr val="dk1"/>
        </a:solidFill>
      </p:bgPr>
    </p:bg>
    <p:spTree>
      <p:nvGrpSpPr>
        <p:cNvPr id="83" name="Shape 83"/>
        <p:cNvGrpSpPr/>
        <p:nvPr/>
      </p:nvGrpSpPr>
      <p:grpSpPr>
        <a:xfrm>
          <a:off x="0" y="0"/>
          <a:ext cx="0" cy="0"/>
          <a:chOff x="0" y="0"/>
          <a:chExt cx="0" cy="0"/>
        </a:xfrm>
      </p:grpSpPr>
      <p:sp>
        <p:nvSpPr>
          <p:cNvPr id="84" name="Google Shape;84;p19"/>
          <p:cNvSpPr txBox="1"/>
          <p:nvPr>
            <p:ph type="ctrTitle"/>
          </p:nvPr>
        </p:nvSpPr>
        <p:spPr>
          <a:xfrm>
            <a:off x="5243513" y="304800"/>
            <a:ext cx="3134677" cy="259347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85" name="Google Shape;85;p19"/>
          <p:cNvPicPr preferRelativeResize="0"/>
          <p:nvPr/>
        </p:nvPicPr>
        <p:blipFill rotWithShape="1">
          <a:blip r:embed="rId2">
            <a:alphaModFix/>
          </a:blip>
          <a:srcRect b="0" l="0" r="0" t="0"/>
          <a:stretch/>
        </p:blipFill>
        <p:spPr>
          <a:xfrm>
            <a:off x="0" y="621506"/>
            <a:ext cx="4407694" cy="390048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accent1"/>
        </a:solidFill>
      </p:bgPr>
    </p:bg>
    <p:spTree>
      <p:nvGrpSpPr>
        <p:cNvPr id="86" name="Shape 86"/>
        <p:cNvGrpSpPr/>
        <p:nvPr/>
      </p:nvGrpSpPr>
      <p:grpSpPr>
        <a:xfrm>
          <a:off x="0" y="0"/>
          <a:ext cx="0" cy="0"/>
          <a:chOff x="0" y="0"/>
          <a:chExt cx="0" cy="0"/>
        </a:xfrm>
      </p:grpSpPr>
      <p:pic>
        <p:nvPicPr>
          <p:cNvPr id="87" name="Google Shape;87;p20"/>
          <p:cNvPicPr preferRelativeResize="0"/>
          <p:nvPr/>
        </p:nvPicPr>
        <p:blipFill rotWithShape="1">
          <a:blip r:embed="rId2">
            <a:alphaModFix/>
          </a:blip>
          <a:srcRect b="22673" l="39434" r="0" t="20278"/>
          <a:stretch/>
        </p:blipFill>
        <p:spPr>
          <a:xfrm>
            <a:off x="19339" y="0"/>
            <a:ext cx="3070225" cy="2934296"/>
          </a:xfrm>
          <a:prstGeom prst="rect">
            <a:avLst/>
          </a:prstGeom>
          <a:noFill/>
          <a:ln>
            <a:noFill/>
          </a:ln>
        </p:spPr>
      </p:pic>
      <p:sp>
        <p:nvSpPr>
          <p:cNvPr id="88" name="Google Shape;88;p20"/>
          <p:cNvSpPr txBox="1"/>
          <p:nvPr>
            <p:ph type="title"/>
          </p:nvPr>
        </p:nvSpPr>
        <p:spPr>
          <a:xfrm>
            <a:off x="2200275" y="426721"/>
            <a:ext cx="6315075" cy="133564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20"/>
          <p:cNvSpPr txBox="1"/>
          <p:nvPr>
            <p:ph idx="1" type="body"/>
          </p:nvPr>
        </p:nvSpPr>
        <p:spPr>
          <a:xfrm>
            <a:off x="2200275" y="2097941"/>
            <a:ext cx="2943225" cy="3483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20"/>
          <p:cNvSpPr txBox="1"/>
          <p:nvPr>
            <p:ph idx="2" type="body"/>
          </p:nvPr>
        </p:nvSpPr>
        <p:spPr>
          <a:xfrm>
            <a:off x="2200275" y="2438697"/>
            <a:ext cx="2957720" cy="2425698"/>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20"/>
          <p:cNvSpPr txBox="1"/>
          <p:nvPr>
            <p:ph idx="3" type="body"/>
          </p:nvPr>
        </p:nvSpPr>
        <p:spPr>
          <a:xfrm>
            <a:off x="5557630" y="2097941"/>
            <a:ext cx="2957720" cy="3483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20"/>
          <p:cNvSpPr txBox="1"/>
          <p:nvPr>
            <p:ph idx="4" type="body"/>
          </p:nvPr>
        </p:nvSpPr>
        <p:spPr>
          <a:xfrm>
            <a:off x="5557630" y="2438696"/>
            <a:ext cx="2957720" cy="2425698"/>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20"/>
          <p:cNvSpPr txBox="1"/>
          <p:nvPr>
            <p:ph idx="11" type="ftr"/>
          </p:nvPr>
        </p:nvSpPr>
        <p:spPr>
          <a:xfrm>
            <a:off x="2226945"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0"/>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1"/>
        </a:solidFill>
      </p:bgPr>
    </p:bg>
    <p:spTree>
      <p:nvGrpSpPr>
        <p:cNvPr id="95" name="Shape 95"/>
        <p:cNvGrpSpPr/>
        <p:nvPr/>
      </p:nvGrpSpPr>
      <p:grpSpPr>
        <a:xfrm>
          <a:off x="0" y="0"/>
          <a:ext cx="0" cy="0"/>
          <a:chOff x="0" y="0"/>
          <a:chExt cx="0" cy="0"/>
        </a:xfrm>
      </p:grpSpPr>
      <p:sp>
        <p:nvSpPr>
          <p:cNvPr id="96" name="Google Shape;96;p21"/>
          <p:cNvSpPr txBox="1"/>
          <p:nvPr>
            <p:ph type="title"/>
          </p:nvPr>
        </p:nvSpPr>
        <p:spPr>
          <a:xfrm>
            <a:off x="1005840" y="419101"/>
            <a:ext cx="7464981" cy="133564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97" name="Google Shape;97;p21"/>
          <p:cNvGrpSpPr/>
          <p:nvPr/>
        </p:nvGrpSpPr>
        <p:grpSpPr>
          <a:xfrm>
            <a:off x="3322363" y="0"/>
            <a:ext cx="5821637" cy="2066111"/>
            <a:chOff x="7334250" y="0"/>
            <a:chExt cx="4857750" cy="1724025"/>
          </a:xfrm>
        </p:grpSpPr>
        <p:cxnSp>
          <p:nvCxnSpPr>
            <p:cNvPr id="98" name="Google Shape;98;p21"/>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99" name="Google Shape;99;p21"/>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100" name="Google Shape;100;p21"/>
          <p:cNvSpPr txBox="1"/>
          <p:nvPr>
            <p:ph idx="1" type="body"/>
          </p:nvPr>
        </p:nvSpPr>
        <p:spPr>
          <a:xfrm>
            <a:off x="1005840" y="2220658"/>
            <a:ext cx="2042160" cy="26346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1"/>
          <p:cNvSpPr txBox="1"/>
          <p:nvPr>
            <p:ph idx="2" type="body"/>
          </p:nvPr>
        </p:nvSpPr>
        <p:spPr>
          <a:xfrm>
            <a:off x="1005840" y="2544026"/>
            <a:ext cx="2042160" cy="2180373"/>
          </a:xfrm>
          <a:prstGeom prst="rect">
            <a:avLst/>
          </a:prstGeom>
          <a:noFill/>
          <a:ln>
            <a:noFill/>
          </a:ln>
        </p:spPr>
        <p:txBody>
          <a:bodyPr anchorCtr="0" anchor="t" bIns="34275" lIns="68575" spcFirstLastPara="1" rIns="68575" wrap="square" tIns="0">
            <a:normAutofit/>
          </a:bodyPr>
          <a:lstStyle>
            <a:lvl1pPr indent="-317500" lvl="0" marL="457200" algn="l">
              <a:lnSpc>
                <a:spcPct val="100000"/>
              </a:lnSpc>
              <a:spcBef>
                <a:spcPts val="800"/>
              </a:spcBef>
              <a:spcAft>
                <a:spcPts val="0"/>
              </a:spcAft>
              <a:buClr>
                <a:schemeClr val="dk1"/>
              </a:buClr>
              <a:buSzPts val="1400"/>
              <a:buFont typeface="Arial"/>
              <a:buAutoNum type="arabicPeriod"/>
              <a:defRPr b="0" sz="1400"/>
            </a:lvl1pPr>
            <a:lvl2pPr indent="-317500" lvl="1" marL="914400" algn="l">
              <a:lnSpc>
                <a:spcPct val="100000"/>
              </a:lnSpc>
              <a:spcBef>
                <a:spcPts val="800"/>
              </a:spcBef>
              <a:spcAft>
                <a:spcPts val="0"/>
              </a:spcAft>
              <a:buClr>
                <a:schemeClr val="dk1"/>
              </a:buClr>
              <a:buSzPts val="1400"/>
              <a:buFont typeface="Arial"/>
              <a:buAutoNum type="alphaLcPeriod"/>
              <a:defRPr sz="1400"/>
            </a:lvl2pPr>
            <a:lvl3pPr indent="-317500" lvl="2" marL="1371600" algn="l">
              <a:lnSpc>
                <a:spcPct val="100000"/>
              </a:lnSpc>
              <a:spcBef>
                <a:spcPts val="800"/>
              </a:spcBef>
              <a:spcAft>
                <a:spcPts val="0"/>
              </a:spcAft>
              <a:buClr>
                <a:schemeClr val="dk1"/>
              </a:buClr>
              <a:buSzPts val="1400"/>
              <a:buFont typeface="Arial"/>
              <a:buAutoNum type="arabicParenR"/>
              <a:defRPr sz="1400"/>
            </a:lvl3pPr>
            <a:lvl4pPr indent="-317500" lvl="3" marL="1828800" algn="l">
              <a:lnSpc>
                <a:spcPct val="100000"/>
              </a:lnSpc>
              <a:spcBef>
                <a:spcPts val="800"/>
              </a:spcBef>
              <a:spcAft>
                <a:spcPts val="0"/>
              </a:spcAft>
              <a:buClr>
                <a:schemeClr val="dk1"/>
              </a:buClr>
              <a:buSzPts val="1400"/>
              <a:buFont typeface="Arial"/>
              <a:buAutoNum type="alphaLcParenR"/>
              <a:defRPr sz="1400"/>
            </a:lvl4pPr>
            <a:lvl5pPr indent="-317500" lvl="4" marL="2286000" algn="l">
              <a:lnSpc>
                <a:spcPct val="100000"/>
              </a:lnSpc>
              <a:spcBef>
                <a:spcPts val="800"/>
              </a:spcBef>
              <a:spcAft>
                <a:spcPts val="0"/>
              </a:spcAft>
              <a:buClr>
                <a:schemeClr val="dk1"/>
              </a:buClr>
              <a:buSzPts val="1400"/>
              <a:buFont typeface="Arial"/>
              <a:buAutoNum type="romanLcPeriod"/>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1"/>
          <p:cNvSpPr txBox="1"/>
          <p:nvPr>
            <p:ph idx="3" type="body"/>
          </p:nvPr>
        </p:nvSpPr>
        <p:spPr>
          <a:xfrm>
            <a:off x="3566161" y="2220658"/>
            <a:ext cx="4137660" cy="26346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1"/>
          <p:cNvSpPr txBox="1"/>
          <p:nvPr>
            <p:ph idx="4" type="body"/>
          </p:nvPr>
        </p:nvSpPr>
        <p:spPr>
          <a:xfrm>
            <a:off x="3566161" y="2493644"/>
            <a:ext cx="4130040" cy="2273617"/>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11" type="ftr"/>
          </p:nvPr>
        </p:nvSpPr>
        <p:spPr>
          <a:xfrm>
            <a:off x="1000125"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06" name="Shape 106"/>
        <p:cNvGrpSpPr/>
        <p:nvPr/>
      </p:nvGrpSpPr>
      <p:grpSpPr>
        <a:xfrm>
          <a:off x="0" y="0"/>
          <a:ext cx="0" cy="0"/>
          <a:chOff x="0" y="0"/>
          <a:chExt cx="0" cy="0"/>
        </a:xfrm>
      </p:grpSpPr>
      <p:cxnSp>
        <p:nvCxnSpPr>
          <p:cNvPr id="107" name="Google Shape;107;p22"/>
          <p:cNvCxnSpPr/>
          <p:nvPr/>
        </p:nvCxnSpPr>
        <p:spPr>
          <a:xfrm rot="10800000">
            <a:off x="2320637" y="0"/>
            <a:ext cx="1309255" cy="2923309"/>
          </a:xfrm>
          <a:prstGeom prst="straightConnector1">
            <a:avLst/>
          </a:prstGeom>
          <a:noFill/>
          <a:ln cap="flat" cmpd="sng" w="9525">
            <a:solidFill>
              <a:schemeClr val="dk1"/>
            </a:solidFill>
            <a:prstDash val="solid"/>
            <a:miter lim="800000"/>
            <a:headEnd len="sm" w="sm" type="none"/>
            <a:tailEnd len="sm" w="sm" type="none"/>
          </a:ln>
        </p:spPr>
      </p:cxnSp>
      <p:sp>
        <p:nvSpPr>
          <p:cNvPr id="108" name="Google Shape;108;p22"/>
          <p:cNvSpPr txBox="1"/>
          <p:nvPr>
            <p:ph type="title"/>
          </p:nvPr>
        </p:nvSpPr>
        <p:spPr>
          <a:xfrm>
            <a:off x="4107655" y="1253729"/>
            <a:ext cx="4413020" cy="90368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21172" y="-6858"/>
            <a:ext cx="4111466" cy="5157216"/>
          </a:xfrm>
          <a:prstGeom prst="rect">
            <a:avLst/>
          </a:prstGeom>
          <a:noFill/>
          <a:ln>
            <a:noFill/>
          </a:ln>
        </p:spPr>
      </p:sp>
      <p:sp>
        <p:nvSpPr>
          <p:cNvPr id="110" name="Google Shape;110;p22"/>
          <p:cNvSpPr txBox="1"/>
          <p:nvPr>
            <p:ph idx="11" type="ftr"/>
          </p:nvPr>
        </p:nvSpPr>
        <p:spPr>
          <a:xfrm>
            <a:off x="619125"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2"/>
          <p:cNvSpPr txBox="1"/>
          <p:nvPr>
            <p:ph idx="1" type="body"/>
          </p:nvPr>
        </p:nvSpPr>
        <p:spPr>
          <a:xfrm>
            <a:off x="4090294" y="2745580"/>
            <a:ext cx="4430382" cy="1902620"/>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pos="225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1"/>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628651" y="671513"/>
            <a:ext cx="2435747" cy="1438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Font typeface="Arial"/>
              <a:buNone/>
              <a:defRPr sz="18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a:off x="628650" y="2109787"/>
            <a:ext cx="2435747" cy="2428874"/>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1" type="ftr"/>
          </p:nvPr>
        </p:nvSpPr>
        <p:spPr>
          <a:xfrm>
            <a:off x="548711"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8" name="Google Shape;118;p23"/>
          <p:cNvGrpSpPr/>
          <p:nvPr/>
        </p:nvGrpSpPr>
        <p:grpSpPr>
          <a:xfrm>
            <a:off x="0" y="0"/>
            <a:ext cx="1745673" cy="1129146"/>
            <a:chOff x="0" y="0"/>
            <a:chExt cx="2238376" cy="3105150"/>
          </a:xfrm>
        </p:grpSpPr>
        <p:cxnSp>
          <p:nvCxnSpPr>
            <p:cNvPr id="119" name="Google Shape;119;p23"/>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20" name="Google Shape;120;p23"/>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628650" y="252894"/>
            <a:ext cx="4241398" cy="1498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a:off x="628650" y="2028883"/>
            <a:ext cx="4300329" cy="336742"/>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4" name="Google Shape;124;p24"/>
          <p:cNvSpPr txBox="1"/>
          <p:nvPr>
            <p:ph idx="2" type="body"/>
          </p:nvPr>
        </p:nvSpPr>
        <p:spPr>
          <a:xfrm>
            <a:off x="628649" y="2365625"/>
            <a:ext cx="4300330" cy="227455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1"/>
              </a:buClr>
              <a:buSzPts val="1400"/>
              <a:buFont typeface="Arial"/>
              <a:buChar char="•"/>
              <a:defRPr sz="1400"/>
            </a:lvl1pPr>
            <a:lvl2pPr indent="-317500" lvl="1" marL="914400" algn="l">
              <a:lnSpc>
                <a:spcPct val="100000"/>
              </a:lnSpc>
              <a:spcBef>
                <a:spcPts val="400"/>
              </a:spcBef>
              <a:spcAft>
                <a:spcPts val="0"/>
              </a:spcAft>
              <a:buClr>
                <a:schemeClr val="dk1"/>
              </a:buClr>
              <a:buSzPts val="1400"/>
              <a:buFont typeface="Arial"/>
              <a:buChar char="•"/>
              <a:defRPr sz="1400"/>
            </a:lvl2pPr>
            <a:lvl3pPr indent="-317500" lvl="2" marL="1371600" algn="l">
              <a:lnSpc>
                <a:spcPct val="100000"/>
              </a:lnSpc>
              <a:spcBef>
                <a:spcPts val="400"/>
              </a:spcBef>
              <a:spcAft>
                <a:spcPts val="0"/>
              </a:spcAft>
              <a:buClr>
                <a:schemeClr val="dk1"/>
              </a:buClr>
              <a:buSzPts val="1400"/>
              <a:buFont typeface="Arial"/>
              <a:buChar char="•"/>
              <a:defRPr sz="1400"/>
            </a:lvl3pPr>
            <a:lvl4pPr indent="-317500" lvl="3" marL="1828800" algn="l">
              <a:lnSpc>
                <a:spcPct val="100000"/>
              </a:lnSpc>
              <a:spcBef>
                <a:spcPts val="400"/>
              </a:spcBef>
              <a:spcAft>
                <a:spcPts val="0"/>
              </a:spcAft>
              <a:buClr>
                <a:schemeClr val="dk1"/>
              </a:buClr>
              <a:buSzPts val="1400"/>
              <a:buFont typeface="Arial"/>
              <a:buChar char="•"/>
              <a:defRPr sz="1400"/>
            </a:lvl4pPr>
            <a:lvl5pPr indent="-317500" lvl="4" marL="2286000" algn="l">
              <a:lnSpc>
                <a:spcPct val="100000"/>
              </a:lnSpc>
              <a:spcBef>
                <a:spcPts val="4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4"/>
          <p:cNvSpPr txBox="1"/>
          <p:nvPr>
            <p:ph idx="3" type="body"/>
          </p:nvPr>
        </p:nvSpPr>
        <p:spPr>
          <a:xfrm>
            <a:off x="5915331" y="2028883"/>
            <a:ext cx="2957720" cy="336742"/>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chemeClr val="dk1"/>
              </a:buClr>
              <a:buSzPts val="1400"/>
              <a:buNone/>
              <a:defRPr b="1" sz="14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6" name="Google Shape;126;p24"/>
          <p:cNvSpPr txBox="1"/>
          <p:nvPr>
            <p:ph idx="4" type="body"/>
          </p:nvPr>
        </p:nvSpPr>
        <p:spPr>
          <a:xfrm>
            <a:off x="5915330" y="2373650"/>
            <a:ext cx="2957720" cy="2274550"/>
          </a:xfrm>
          <a:prstGeom prst="rect">
            <a:avLst/>
          </a:prstGeom>
          <a:noFill/>
          <a:ln>
            <a:noFill/>
          </a:ln>
        </p:spPr>
        <p:txBody>
          <a:bodyPr anchorCtr="0" anchor="t" bIns="34275" lIns="68575" spcFirstLastPara="1" rIns="68575" wrap="square" tIns="0">
            <a:normAutofit/>
          </a:bodyPr>
          <a:lstStyle>
            <a:lvl1pPr indent="-228600" lvl="0" marL="457200" algn="l">
              <a:lnSpc>
                <a:spcPct val="100000"/>
              </a:lnSpc>
              <a:spcBef>
                <a:spcPts val="800"/>
              </a:spcBef>
              <a:spcAft>
                <a:spcPts val="0"/>
              </a:spcAft>
              <a:buClr>
                <a:schemeClr val="dk1"/>
              </a:buClr>
              <a:buSzPts val="1400"/>
              <a:buFont typeface="Arial"/>
              <a:buNone/>
              <a:defRPr b="0" sz="1400"/>
            </a:lvl1pPr>
            <a:lvl2pPr indent="-317500" lvl="1" marL="914400" algn="l">
              <a:lnSpc>
                <a:spcPct val="100000"/>
              </a:lnSpc>
              <a:spcBef>
                <a:spcPts val="800"/>
              </a:spcBef>
              <a:spcAft>
                <a:spcPts val="0"/>
              </a:spcAft>
              <a:buClr>
                <a:schemeClr val="dk1"/>
              </a:buClr>
              <a:buSzPts val="1400"/>
              <a:buFont typeface="Arial"/>
              <a:buChar char="•"/>
              <a:defRPr sz="1400"/>
            </a:lvl2pPr>
            <a:lvl3pPr indent="-317500" lvl="2" marL="1371600" algn="l">
              <a:lnSpc>
                <a:spcPct val="100000"/>
              </a:lnSpc>
              <a:spcBef>
                <a:spcPts val="800"/>
              </a:spcBef>
              <a:spcAft>
                <a:spcPts val="0"/>
              </a:spcAft>
              <a:buClr>
                <a:schemeClr val="dk1"/>
              </a:buClr>
              <a:buSzPts val="1400"/>
              <a:buFont typeface="Arial"/>
              <a:buChar char="•"/>
              <a:defRPr sz="1400"/>
            </a:lvl3pPr>
            <a:lvl4pPr indent="-317500" lvl="3" marL="1828800" algn="l">
              <a:lnSpc>
                <a:spcPct val="100000"/>
              </a:lnSpc>
              <a:spcBef>
                <a:spcPts val="800"/>
              </a:spcBef>
              <a:spcAft>
                <a:spcPts val="0"/>
              </a:spcAft>
              <a:buClr>
                <a:schemeClr val="dk1"/>
              </a:buClr>
              <a:buSzPts val="1400"/>
              <a:buFont typeface="Arial"/>
              <a:buChar char="•"/>
              <a:defRPr sz="1400"/>
            </a:lvl4pPr>
            <a:lvl5pPr indent="-317500" lvl="4" marL="2286000" algn="l">
              <a:lnSpc>
                <a:spcPct val="100000"/>
              </a:lnSpc>
              <a:spcBef>
                <a:spcPts val="800"/>
              </a:spcBef>
              <a:spcAft>
                <a:spcPts val="0"/>
              </a:spcAft>
              <a:buClr>
                <a:schemeClr val="dk1"/>
              </a:buClr>
              <a:buSzPts val="1400"/>
              <a:buFont typeface="Arial"/>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4"/>
          <p:cNvSpPr txBox="1"/>
          <p:nvPr>
            <p:ph idx="11" type="ftr"/>
          </p:nvPr>
        </p:nvSpPr>
        <p:spPr>
          <a:xfrm>
            <a:off x="632989" y="4767263"/>
            <a:ext cx="30861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9" name="Google Shape;129;p24"/>
          <p:cNvPicPr preferRelativeResize="0"/>
          <p:nvPr/>
        </p:nvPicPr>
        <p:blipFill rotWithShape="1">
          <a:blip r:embed="rId2">
            <a:alphaModFix/>
          </a:blip>
          <a:srcRect b="73496" l="18645" r="28732" t="319"/>
          <a:stretch/>
        </p:blipFill>
        <p:spPr>
          <a:xfrm flipH="1" rot="10800000">
            <a:off x="4731327" y="-8"/>
            <a:ext cx="4412673" cy="177481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130" name="Shape 130"/>
        <p:cNvGrpSpPr/>
        <p:nvPr/>
      </p:nvGrpSpPr>
      <p:grpSpPr>
        <a:xfrm>
          <a:off x="0" y="0"/>
          <a:ext cx="0" cy="0"/>
          <a:chOff x="0" y="0"/>
          <a:chExt cx="0" cy="0"/>
        </a:xfrm>
      </p:grpSpPr>
      <p:grpSp>
        <p:nvGrpSpPr>
          <p:cNvPr id="131" name="Google Shape;131;p25"/>
          <p:cNvGrpSpPr/>
          <p:nvPr/>
        </p:nvGrpSpPr>
        <p:grpSpPr>
          <a:xfrm>
            <a:off x="0" y="0"/>
            <a:ext cx="1943100" cy="770930"/>
            <a:chOff x="0" y="0"/>
            <a:chExt cx="2590800" cy="1027906"/>
          </a:xfrm>
        </p:grpSpPr>
        <p:cxnSp>
          <p:nvCxnSpPr>
            <p:cNvPr id="132" name="Google Shape;132;p25"/>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33" name="Google Shape;133;p25"/>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134" name="Google Shape;134;p25"/>
          <p:cNvSpPr txBox="1"/>
          <p:nvPr>
            <p:ph type="title"/>
          </p:nvPr>
        </p:nvSpPr>
        <p:spPr>
          <a:xfrm>
            <a:off x="628650" y="265163"/>
            <a:ext cx="7886700" cy="994172"/>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5"/>
          <p:cNvSpPr txBox="1"/>
          <p:nvPr>
            <p:ph idx="11" type="ftr"/>
          </p:nvPr>
        </p:nvSpPr>
        <p:spPr>
          <a:xfrm>
            <a:off x="628650" y="4767262"/>
            <a:ext cx="2864421"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5"/>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dk1"/>
        </a:solidFill>
      </p:bgPr>
    </p:bg>
    <p:spTree>
      <p:nvGrpSpPr>
        <p:cNvPr id="137" name="Shape 137"/>
        <p:cNvGrpSpPr/>
        <p:nvPr/>
      </p:nvGrpSpPr>
      <p:grpSpPr>
        <a:xfrm>
          <a:off x="0" y="0"/>
          <a:ext cx="0" cy="0"/>
          <a:chOff x="0" y="0"/>
          <a:chExt cx="0" cy="0"/>
        </a:xfrm>
      </p:grpSpPr>
      <p:sp>
        <p:nvSpPr>
          <p:cNvPr id="138" name="Google Shape;138;p26"/>
          <p:cNvSpPr txBox="1"/>
          <p:nvPr>
            <p:ph type="ctrTitle"/>
          </p:nvPr>
        </p:nvSpPr>
        <p:spPr>
          <a:xfrm>
            <a:off x="3200400" y="1211802"/>
            <a:ext cx="3134678" cy="1143551"/>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6"/>
          <p:cNvSpPr txBox="1"/>
          <p:nvPr>
            <p:ph idx="1" type="subTitle"/>
          </p:nvPr>
        </p:nvSpPr>
        <p:spPr>
          <a:xfrm>
            <a:off x="3200400" y="2428577"/>
            <a:ext cx="3134678" cy="2137636"/>
          </a:xfrm>
          <a:prstGeom prst="rect">
            <a:avLst/>
          </a:prstGeom>
          <a:noFill/>
          <a:ln>
            <a:noFill/>
          </a:ln>
        </p:spPr>
        <p:txBody>
          <a:bodyPr anchorCtr="0" anchor="t" bIns="34275" lIns="68575" spcFirstLastPara="1" rIns="68575" wrap="square" tIns="34275">
            <a:normAutofit/>
          </a:bodyPr>
          <a:lstStyle>
            <a:lvl1pPr lvl="0" algn="l">
              <a:lnSpc>
                <a:spcPct val="150000"/>
              </a:lnSpc>
              <a:spcBef>
                <a:spcPts val="800"/>
              </a:spcBef>
              <a:spcAft>
                <a:spcPts val="0"/>
              </a:spcAft>
              <a:buClr>
                <a:schemeClr val="lt1"/>
              </a:buClr>
              <a:buSzPts val="1400"/>
              <a:buNone/>
              <a:defRPr sz="14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40" name="Google Shape;140;p26"/>
          <p:cNvPicPr preferRelativeResize="0"/>
          <p:nvPr/>
        </p:nvPicPr>
        <p:blipFill rotWithShape="1">
          <a:blip r:embed="rId2">
            <a:alphaModFix/>
          </a:blip>
          <a:srcRect b="0" l="0" r="0" t="0"/>
          <a:stretch/>
        </p:blipFill>
        <p:spPr>
          <a:xfrm>
            <a:off x="0" y="0"/>
            <a:ext cx="2382704" cy="5143500"/>
          </a:xfrm>
          <a:prstGeom prst="rect">
            <a:avLst/>
          </a:prstGeom>
          <a:noFill/>
          <a:ln>
            <a:noFill/>
          </a:ln>
        </p:spPr>
      </p:pic>
      <p:sp>
        <p:nvSpPr>
          <p:cNvPr id="141" name="Google Shape;141;p26"/>
          <p:cNvSpPr txBox="1"/>
          <p:nvPr>
            <p:ph idx="11" type="ftr"/>
          </p:nvPr>
        </p:nvSpPr>
        <p:spPr>
          <a:xfrm>
            <a:off x="3200400" y="4767263"/>
            <a:ext cx="313467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6"/>
          <p:cNvSpPr txBox="1"/>
          <p:nvPr>
            <p:ph idx="12" type="sldNum"/>
          </p:nvPr>
        </p:nvSpPr>
        <p:spPr>
          <a:xfrm>
            <a:off x="7184571" y="4767263"/>
            <a:ext cx="133077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s://www.ncei.noa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ctrTitle"/>
          </p:nvPr>
        </p:nvSpPr>
        <p:spPr>
          <a:xfrm>
            <a:off x="4831438" y="2497343"/>
            <a:ext cx="3706328" cy="2400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t>GLACIER CHARACTERISTICS IN THE USA</a:t>
            </a:r>
            <a:br>
              <a:rPr lang="en"/>
            </a:br>
            <a:br>
              <a:rPr lang="en"/>
            </a:br>
            <a:r>
              <a:rPr lang="en" sz="800"/>
              <a:t>HTTPS://GITHUB.COM/GENESISJRUIZ/PROJECT_4_USA_GLACIERS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088425" y="463175"/>
            <a:ext cx="2799600" cy="3996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Arial"/>
              <a:buNone/>
            </a:pPr>
            <a:r>
              <a:rPr b="1" lang="en" u="sng"/>
              <a:t>Findings &amp; Conclusion </a:t>
            </a:r>
            <a:endParaRPr b="1" u="sng"/>
          </a:p>
        </p:txBody>
      </p:sp>
      <p:sp>
        <p:nvSpPr>
          <p:cNvPr id="219" name="Google Shape;219;p36"/>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6"/>
          <p:cNvSpPr txBox="1"/>
          <p:nvPr>
            <p:ph idx="1" type="body"/>
          </p:nvPr>
        </p:nvSpPr>
        <p:spPr>
          <a:xfrm>
            <a:off x="740180" y="1211025"/>
            <a:ext cx="7496100" cy="1902600"/>
          </a:xfrm>
          <a:prstGeom prst="rect">
            <a:avLst/>
          </a:prstGeom>
          <a:noFill/>
          <a:ln cap="flat" cmpd="sng" w="9525">
            <a:solidFill>
              <a:schemeClr val="lt1"/>
            </a:solidFill>
            <a:prstDash val="solid"/>
            <a:round/>
            <a:headEnd len="sm" w="sm" type="none"/>
            <a:tailEnd len="sm" w="sm" type="none"/>
          </a:ln>
        </p:spPr>
        <p:txBody>
          <a:bodyPr anchorCtr="0" anchor="t" bIns="34275" lIns="68575" spcFirstLastPara="1" rIns="68575" wrap="square" tIns="0">
            <a:noAutofit/>
          </a:bodyPr>
          <a:lstStyle/>
          <a:p>
            <a:pPr indent="0" lvl="0" marL="0" rtl="0" algn="l">
              <a:lnSpc>
                <a:spcPct val="100000"/>
              </a:lnSpc>
              <a:spcBef>
                <a:spcPts val="0"/>
              </a:spcBef>
              <a:spcAft>
                <a:spcPts val="0"/>
              </a:spcAft>
              <a:buClr>
                <a:schemeClr val="dk1"/>
              </a:buClr>
              <a:buSzPts val="1400"/>
              <a:buFont typeface="Arial"/>
              <a:buNone/>
            </a:pPr>
            <a:r>
              <a:rPr b="1" lang="en">
                <a:highlight>
                  <a:schemeClr val="lt1"/>
                </a:highlight>
              </a:rPr>
              <a:t>Limitations and Recommendations:</a:t>
            </a:r>
            <a:endParaRPr b="1">
              <a:highlight>
                <a:schemeClr val="lt1"/>
              </a:highlight>
            </a:endParaRPr>
          </a:p>
          <a:p>
            <a:pPr indent="-317500" lvl="0" marL="457200" rtl="0" algn="l">
              <a:lnSpc>
                <a:spcPct val="115000"/>
              </a:lnSpc>
              <a:spcBef>
                <a:spcPts val="0"/>
              </a:spcBef>
              <a:spcAft>
                <a:spcPts val="0"/>
              </a:spcAft>
              <a:buClr>
                <a:schemeClr val="dk1"/>
              </a:buClr>
              <a:buSzPts val="1400"/>
              <a:buChar char="●"/>
            </a:pPr>
            <a:r>
              <a:rPr lang="en">
                <a:highlight>
                  <a:schemeClr val="lt1"/>
                </a:highlight>
              </a:rPr>
              <a:t>Geographical Scope: Data is limited to the USA, primarily Alaska and northern parts.</a:t>
            </a:r>
            <a:endParaRPr>
              <a:highlight>
                <a:schemeClr val="lt1"/>
              </a:highlight>
            </a:endParaRPr>
          </a:p>
          <a:p>
            <a:pPr indent="-317500" lvl="0" marL="457200" rtl="0" algn="l">
              <a:lnSpc>
                <a:spcPct val="115000"/>
              </a:lnSpc>
              <a:spcBef>
                <a:spcPts val="0"/>
              </a:spcBef>
              <a:spcAft>
                <a:spcPts val="0"/>
              </a:spcAft>
              <a:buClr>
                <a:schemeClr val="dk1"/>
              </a:buClr>
              <a:buSzPts val="1400"/>
              <a:buChar char="●"/>
            </a:pPr>
            <a:r>
              <a:rPr lang="en">
                <a:highlight>
                  <a:schemeClr val="lt1"/>
                </a:highlight>
              </a:rPr>
              <a:t>Feature Imbalance: Uneven amount of features compared to documentation.</a:t>
            </a:r>
            <a:endParaRPr>
              <a:highlight>
                <a:schemeClr val="lt1"/>
              </a:highlight>
            </a:endParaRPr>
          </a:p>
          <a:p>
            <a:pPr indent="-317500" lvl="0" marL="457200" rtl="0" algn="l">
              <a:lnSpc>
                <a:spcPct val="115000"/>
              </a:lnSpc>
              <a:spcBef>
                <a:spcPts val="0"/>
              </a:spcBef>
              <a:spcAft>
                <a:spcPts val="0"/>
              </a:spcAft>
              <a:buClr>
                <a:schemeClr val="dk1"/>
              </a:buClr>
              <a:buSzPts val="1400"/>
              <a:buChar char="●"/>
            </a:pPr>
            <a:r>
              <a:rPr lang="en">
                <a:highlight>
                  <a:schemeClr val="lt1"/>
                </a:highlight>
              </a:rPr>
              <a:t>Recommendation: Use global data for a more comprehensive analysis.</a:t>
            </a:r>
            <a:endParaRPr>
              <a:highlight>
                <a:schemeClr val="lt1"/>
              </a:highlight>
            </a:endParaRPr>
          </a:p>
          <a:p>
            <a:pPr indent="0" lvl="0" marL="0" rtl="0" algn="l">
              <a:lnSpc>
                <a:spcPct val="125000"/>
              </a:lnSpc>
              <a:spcBef>
                <a:spcPts val="1200"/>
              </a:spcBef>
              <a:spcAft>
                <a:spcPts val="0"/>
              </a:spcAft>
              <a:buClr>
                <a:schemeClr val="dk1"/>
              </a:buClr>
              <a:buSzPts val="1100"/>
              <a:buFont typeface="Arial"/>
              <a:buNone/>
            </a:pPr>
            <a:r>
              <a:rPr b="1" lang="en">
                <a:highlight>
                  <a:schemeClr val="lt1"/>
                </a:highlight>
              </a:rPr>
              <a:t>Conclusion:</a:t>
            </a:r>
            <a:endParaRPr b="1">
              <a:highlight>
                <a:schemeClr val="lt1"/>
              </a:highlight>
            </a:endParaRPr>
          </a:p>
          <a:p>
            <a:pPr indent="0" lvl="0" marL="0" rtl="0" algn="l">
              <a:lnSpc>
                <a:spcPct val="115000"/>
              </a:lnSpc>
              <a:spcBef>
                <a:spcPts val="200"/>
              </a:spcBef>
              <a:spcAft>
                <a:spcPts val="0"/>
              </a:spcAft>
              <a:buClr>
                <a:schemeClr val="dk1"/>
              </a:buClr>
              <a:buSzPts val="1100"/>
              <a:buFont typeface="Arial"/>
              <a:buNone/>
            </a:pPr>
            <a:r>
              <a:rPr lang="en">
                <a:highlight>
                  <a:schemeClr val="lt1"/>
                </a:highlight>
              </a:rPr>
              <a:t>This project showcases the process of data cleaning, modeling, and visualization to analyze glacier data in the United States. The model accurately predicted glacier type. The model demonstrated high accuracy in predicting glacier types. Visual representations, integrating variables such as temperature, area, geographical location, and elevation, provided significant insights into glacier trends. To further enrich these findings, integrating higher-quality data, additional environmental factors, and expanding the analysis to include global data over extended periods could deepen our understanding of glacier dynamics and enhance our predictive capabilities regarding their formation and evolution.</a:t>
            </a:r>
            <a:endParaRPr>
              <a:highlight>
                <a:schemeClr val="lt1"/>
              </a:highlight>
            </a:endParaRPr>
          </a:p>
          <a:p>
            <a:pPr indent="0" lvl="0" marL="0" rtl="0" algn="l">
              <a:lnSpc>
                <a:spcPct val="100000"/>
              </a:lnSpc>
              <a:spcBef>
                <a:spcPts val="0"/>
              </a:spcBef>
              <a:spcAft>
                <a:spcPts val="0"/>
              </a:spcAft>
              <a:buClr>
                <a:schemeClr val="dk1"/>
              </a:buClr>
              <a:buSzPts val="1400"/>
              <a:buFont typeface="Arial"/>
              <a:buNone/>
            </a:pPr>
            <a:r>
              <a:t/>
            </a:r>
            <a:endParaRPr b="1" sz="1600">
              <a:highlight>
                <a:schemeClr val="lt1"/>
              </a:highlight>
            </a:endParaRPr>
          </a:p>
        </p:txBody>
      </p:sp>
      <p:cxnSp>
        <p:nvCxnSpPr>
          <p:cNvPr id="221" name="Google Shape;221;p36"/>
          <p:cNvCxnSpPr/>
          <p:nvPr/>
        </p:nvCxnSpPr>
        <p:spPr>
          <a:xfrm rot="10800000">
            <a:off x="-53" y="657137"/>
            <a:ext cx="6994200" cy="12825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ctrTitle"/>
          </p:nvPr>
        </p:nvSpPr>
        <p:spPr>
          <a:xfrm>
            <a:off x="3200400" y="1211802"/>
            <a:ext cx="3134678" cy="1143551"/>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Arial"/>
              <a:buNone/>
            </a:pPr>
            <a:r>
              <a:rPr lang="en"/>
              <a:t>THANK YOU</a:t>
            </a:r>
            <a:endParaRPr/>
          </a:p>
        </p:txBody>
      </p:sp>
      <p:sp>
        <p:nvSpPr>
          <p:cNvPr id="228" name="Google Shape;228;p37"/>
          <p:cNvSpPr txBox="1"/>
          <p:nvPr>
            <p:ph idx="12" type="sldNum"/>
          </p:nvPr>
        </p:nvSpPr>
        <p:spPr>
          <a:xfrm>
            <a:off x="7184571" y="4767263"/>
            <a:ext cx="1330778"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ctrTitle"/>
          </p:nvPr>
        </p:nvSpPr>
        <p:spPr>
          <a:xfrm>
            <a:off x="5243513" y="365264"/>
            <a:ext cx="3134677" cy="2533016"/>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t>PROJECT 4 TEAM</a:t>
            </a:r>
            <a:endParaRPr/>
          </a:p>
        </p:txBody>
      </p:sp>
      <p:sp>
        <p:nvSpPr>
          <p:cNvPr id="155" name="Google Shape;155;p28"/>
          <p:cNvSpPr txBox="1"/>
          <p:nvPr/>
        </p:nvSpPr>
        <p:spPr>
          <a:xfrm>
            <a:off x="5243513" y="3005177"/>
            <a:ext cx="3360737" cy="152349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Cruzald Boholst </a:t>
            </a:r>
            <a:r>
              <a:rPr b="0" i="0" lang="en" sz="1400" u="none" cap="none" strike="noStrike">
                <a:solidFill>
                  <a:schemeClr val="dk1"/>
                </a:solidFill>
                <a:latin typeface="Arial"/>
                <a:ea typeface="Arial"/>
                <a:cs typeface="Arial"/>
                <a:sym typeface="Arial"/>
              </a:rPr>
              <a:t>- aradr1 </a:t>
            </a:r>
            <a:endParaRPr sz="1100"/>
          </a:p>
          <a:p>
            <a:pPr indent="0" lvl="0" marL="0" marR="0" rtl="0" algn="l">
              <a:spcBef>
                <a:spcPts val="0"/>
              </a:spcBef>
              <a:spcAft>
                <a:spcPts val="0"/>
              </a:spcAft>
              <a:buNone/>
            </a:pPr>
            <a:r>
              <a:rPr b="1" lang="en" sz="1400">
                <a:solidFill>
                  <a:schemeClr val="dk1"/>
                </a:solidFill>
                <a:latin typeface="Arial"/>
                <a:ea typeface="Arial"/>
                <a:cs typeface="Arial"/>
                <a:sym typeface="Arial"/>
              </a:rPr>
              <a:t>Genesis Ruiz </a:t>
            </a:r>
            <a:r>
              <a:rPr lang="en" sz="1400">
                <a:solidFill>
                  <a:schemeClr val="dk1"/>
                </a:solidFill>
                <a:latin typeface="Arial"/>
                <a:ea typeface="Arial"/>
                <a:cs typeface="Arial"/>
                <a:sym typeface="Arial"/>
              </a:rPr>
              <a:t>-</a:t>
            </a:r>
            <a:r>
              <a:rPr b="1" lang="en" sz="1400">
                <a:solidFill>
                  <a:schemeClr val="dk1"/>
                </a:solidFill>
                <a:latin typeface="Arial"/>
                <a:ea typeface="Arial"/>
                <a:cs typeface="Arial"/>
                <a:sym typeface="Arial"/>
              </a:rPr>
              <a:t> </a:t>
            </a:r>
            <a:r>
              <a:rPr lang="en" sz="1400">
                <a:solidFill>
                  <a:schemeClr val="dk1"/>
                </a:solidFill>
                <a:latin typeface="Arial"/>
                <a:ea typeface="Arial"/>
                <a:cs typeface="Arial"/>
                <a:sym typeface="Arial"/>
              </a:rPr>
              <a:t>genesisjruiz</a:t>
            </a:r>
            <a:endParaRPr sz="1100"/>
          </a:p>
          <a:p>
            <a:pPr indent="0" lvl="0" marL="0" marR="0" rtl="0" algn="l">
              <a:spcBef>
                <a:spcPts val="0"/>
              </a:spcBef>
              <a:spcAft>
                <a:spcPts val="0"/>
              </a:spcAft>
              <a:buNone/>
            </a:pPr>
            <a:r>
              <a:rPr b="1" lang="en" sz="1400">
                <a:solidFill>
                  <a:schemeClr val="dk1"/>
                </a:solidFill>
                <a:latin typeface="Arial"/>
                <a:ea typeface="Arial"/>
                <a:cs typeface="Arial"/>
                <a:sym typeface="Arial"/>
              </a:rPr>
              <a:t>Kyle McDaniel </a:t>
            </a:r>
            <a:r>
              <a:rPr lang="en" sz="1400">
                <a:solidFill>
                  <a:schemeClr val="dk1"/>
                </a:solidFill>
                <a:latin typeface="Arial"/>
                <a:ea typeface="Arial"/>
                <a:cs typeface="Arial"/>
                <a:sym typeface="Arial"/>
              </a:rPr>
              <a:t>- Kyle-McGitHub </a:t>
            </a:r>
            <a:endParaRPr sz="1100"/>
          </a:p>
          <a:p>
            <a:pPr indent="0" lvl="0" marL="0" marR="0" rtl="0" algn="l">
              <a:spcBef>
                <a:spcPts val="0"/>
              </a:spcBef>
              <a:spcAft>
                <a:spcPts val="0"/>
              </a:spcAft>
              <a:buNone/>
            </a:pPr>
            <a:r>
              <a:rPr b="1" lang="en" sz="1400">
                <a:solidFill>
                  <a:schemeClr val="dk1"/>
                </a:solidFill>
                <a:latin typeface="Arial"/>
                <a:ea typeface="Arial"/>
                <a:cs typeface="Arial"/>
                <a:sym typeface="Arial"/>
              </a:rPr>
              <a:t>Parth Pisolkar </a:t>
            </a:r>
            <a:r>
              <a:rPr lang="en" sz="1400">
                <a:solidFill>
                  <a:schemeClr val="dk1"/>
                </a:solidFill>
                <a:latin typeface="Arial"/>
                <a:ea typeface="Arial"/>
                <a:cs typeface="Arial"/>
                <a:sym typeface="Arial"/>
              </a:rPr>
              <a:t>– parthpisolkar2002</a:t>
            </a:r>
            <a:endParaRPr sz="1100"/>
          </a:p>
          <a:p>
            <a:pPr indent="0" lvl="0" marL="0" marR="0" rtl="0" algn="l">
              <a:spcBef>
                <a:spcPts val="0"/>
              </a:spcBef>
              <a:spcAft>
                <a:spcPts val="0"/>
              </a:spcAft>
              <a:buNone/>
            </a:pPr>
            <a:r>
              <a:rPr b="1" lang="en" sz="1400">
                <a:solidFill>
                  <a:schemeClr val="dk1"/>
                </a:solidFill>
                <a:latin typeface="Arial"/>
                <a:ea typeface="Arial"/>
                <a:cs typeface="Arial"/>
                <a:sym typeface="Arial"/>
              </a:rPr>
              <a:t>Stephen Markovic </a:t>
            </a:r>
            <a:r>
              <a:rPr lang="en" sz="1400">
                <a:solidFill>
                  <a:schemeClr val="dk1"/>
                </a:solidFill>
                <a:latin typeface="Arial"/>
                <a:ea typeface="Arial"/>
                <a:cs typeface="Arial"/>
                <a:sym typeface="Arial"/>
              </a:rPr>
              <a:t>- BC_SM </a:t>
            </a:r>
            <a:endParaRPr sz="1100"/>
          </a:p>
          <a:p>
            <a:pPr indent="0" lvl="0" marL="0" marR="0" rtl="0" algn="l">
              <a:spcBef>
                <a:spcPts val="0"/>
              </a:spcBef>
              <a:spcAft>
                <a:spcPts val="0"/>
              </a:spcAft>
              <a:buNone/>
            </a:pPr>
            <a:r>
              <a:rPr b="1" lang="en" sz="1400">
                <a:solidFill>
                  <a:schemeClr val="dk1"/>
                </a:solidFill>
                <a:latin typeface="Arial"/>
                <a:ea typeface="Arial"/>
                <a:cs typeface="Arial"/>
                <a:sym typeface="Arial"/>
              </a:rPr>
              <a:t>Zahra El Oula Kirathi </a:t>
            </a:r>
            <a:r>
              <a:rPr lang="en" sz="1400">
                <a:solidFill>
                  <a:schemeClr val="dk1"/>
                </a:solidFill>
                <a:latin typeface="Arial"/>
                <a:ea typeface="Arial"/>
                <a:cs typeface="Arial"/>
                <a:sym typeface="Arial"/>
              </a:rPr>
              <a:t>- KZahraeloula </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2100"/>
              <a:buFont typeface="Arial"/>
              <a:buNone/>
            </a:pPr>
            <a:r>
              <a:rPr b="1" lang="en"/>
              <a:t>PROJECT OBJECTIVE</a:t>
            </a:r>
            <a:endParaRPr/>
          </a:p>
        </p:txBody>
      </p:sp>
      <p:sp>
        <p:nvSpPr>
          <p:cNvPr id="162" name="Google Shape;162;p29"/>
          <p:cNvSpPr txBox="1"/>
          <p:nvPr>
            <p:ph idx="1" type="body"/>
          </p:nvPr>
        </p:nvSpPr>
        <p:spPr>
          <a:xfrm>
            <a:off x="1000125" y="2005510"/>
            <a:ext cx="2171700" cy="2452192"/>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E6EDF3"/>
                </a:solidFill>
                <a:highlight>
                  <a:srgbClr val="0D1117"/>
                </a:highlight>
              </a:rPr>
              <a:t>This project focuses on analyzing glacier data in the USA, utilizing various data sources and machine learning techniques to predict glacier types and visualizing USA glacier related trends such as location, area of glacier, elevation and temperature.</a:t>
            </a:r>
            <a:endParaRPr sz="1200">
              <a:solidFill>
                <a:srgbClr val="E6EDF3"/>
              </a:solidFill>
              <a:highlight>
                <a:srgbClr val="0D1117"/>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40000"/>
              </a:lnSpc>
              <a:spcBef>
                <a:spcPts val="0"/>
              </a:spcBef>
              <a:spcAft>
                <a:spcPts val="0"/>
              </a:spcAft>
              <a:buClr>
                <a:schemeClr val="lt1"/>
              </a:buClr>
              <a:buSzPts val="1400"/>
              <a:buNone/>
            </a:pPr>
            <a:r>
              <a:t/>
            </a:r>
            <a:endParaRPr/>
          </a:p>
        </p:txBody>
      </p:sp>
      <p:sp>
        <p:nvSpPr>
          <p:cNvPr id="163" name="Google Shape;163;p29"/>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991739" y="201270"/>
            <a:ext cx="5466212" cy="159088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OVERVIEW</a:t>
            </a:r>
            <a:endParaRPr/>
          </a:p>
        </p:txBody>
      </p:sp>
      <p:sp>
        <p:nvSpPr>
          <p:cNvPr id="170" name="Google Shape;170;p30"/>
          <p:cNvSpPr txBox="1"/>
          <p:nvPr>
            <p:ph idx="1" type="body"/>
          </p:nvPr>
        </p:nvSpPr>
        <p:spPr>
          <a:xfrm>
            <a:off x="991790" y="1792154"/>
            <a:ext cx="5688409" cy="2913197"/>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Data Collection</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We will collect data from the </a:t>
            </a:r>
            <a:r>
              <a:rPr b="1" i="0" lang="en">
                <a:solidFill>
                  <a:srgbClr val="111111"/>
                </a:solidFill>
                <a:latin typeface="Arial"/>
                <a:ea typeface="Arial"/>
                <a:cs typeface="Arial"/>
                <a:sym typeface="Arial"/>
              </a:rPr>
              <a:t>National Snow and Ice Data Center (NSIDC)</a:t>
            </a:r>
            <a:r>
              <a:rPr b="0" i="0" lang="en">
                <a:solidFill>
                  <a:srgbClr val="111111"/>
                </a:solidFill>
                <a:latin typeface="Arial"/>
                <a:ea typeface="Arial"/>
                <a:cs typeface="Arial"/>
                <a:sym typeface="Arial"/>
              </a:rPr>
              <a:t> and </a:t>
            </a:r>
            <a:r>
              <a:rPr lang="en">
                <a:solidFill>
                  <a:srgbClr val="111111"/>
                </a:solidFill>
              </a:rPr>
              <a:t>NOAA.</a:t>
            </a:r>
            <a:r>
              <a:rPr b="0" i="0" lang="en">
                <a:solidFill>
                  <a:srgbClr val="111111"/>
                </a:solidFill>
                <a:latin typeface="Arial"/>
                <a:ea typeface="Arial"/>
                <a:cs typeface="Arial"/>
                <a:sym typeface="Arial"/>
              </a:rPr>
              <a:t>. </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Data Preprocessing</a:t>
            </a:r>
            <a:endParaRPr/>
          </a:p>
          <a:p>
            <a:pPr indent="0" lvl="0" marL="0" rtl="0" algn="l">
              <a:lnSpc>
                <a:spcPct val="100000"/>
              </a:lnSpc>
              <a:spcBef>
                <a:spcPts val="0"/>
              </a:spcBef>
              <a:spcAft>
                <a:spcPts val="0"/>
              </a:spcAft>
              <a:buClr>
                <a:srgbClr val="111111"/>
              </a:buClr>
              <a:buSzPct val="100000"/>
              <a:buNone/>
            </a:pPr>
            <a:r>
              <a:rPr b="0" lang="en">
                <a:solidFill>
                  <a:srgbClr val="111111"/>
                </a:solidFill>
                <a:latin typeface="Arial"/>
                <a:ea typeface="Arial"/>
                <a:cs typeface="Arial"/>
                <a:sym typeface="Arial"/>
              </a:rPr>
              <a:t>C</a:t>
            </a:r>
            <a:r>
              <a:rPr b="0" i="0" lang="en">
                <a:solidFill>
                  <a:srgbClr val="111111"/>
                </a:solidFill>
                <a:latin typeface="Arial"/>
                <a:ea typeface="Arial"/>
                <a:cs typeface="Arial"/>
                <a:sym typeface="Arial"/>
              </a:rPr>
              <a:t>lean and preprocess the data.</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Exploratory Data Analysis (EDA)</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We will perform EDA to understand the distribution and relationships within the data. This will involve creating visualizations such as scatter plots, histograms, and box plots.</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Statistical Analysis</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Employ statistical methods. This includes correlation analysis, regression analysis, and </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hypothesis testing to draw meaningful insights from the data.</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Model Building</a:t>
            </a:r>
            <a:endParaRPr/>
          </a:p>
          <a:p>
            <a:pPr indent="0" lvl="0" marL="0" rtl="0" algn="l">
              <a:lnSpc>
                <a:spcPct val="100000"/>
              </a:lnSpc>
              <a:spcBef>
                <a:spcPts val="0"/>
              </a:spcBef>
              <a:spcAft>
                <a:spcPts val="0"/>
              </a:spcAft>
              <a:buClr>
                <a:srgbClr val="111111"/>
              </a:buClr>
              <a:buSzPct val="100000"/>
              <a:buNone/>
            </a:pPr>
            <a:r>
              <a:rPr b="0" lang="en">
                <a:solidFill>
                  <a:srgbClr val="111111"/>
                </a:solidFill>
                <a:latin typeface="Arial"/>
                <a:ea typeface="Arial"/>
                <a:cs typeface="Arial"/>
                <a:sym typeface="Arial"/>
              </a:rPr>
              <a:t>B</a:t>
            </a:r>
            <a:r>
              <a:rPr b="0" i="0" lang="en">
                <a:solidFill>
                  <a:srgbClr val="111111"/>
                </a:solidFill>
                <a:latin typeface="Arial"/>
                <a:ea typeface="Arial"/>
                <a:cs typeface="Arial"/>
                <a:sym typeface="Arial"/>
              </a:rPr>
              <a:t>uild a predictive model using machine learning algorithms. This model will help us predict future trends based on the data we have.</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Dashboard</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Create a dashboard to present our data and findings. The dashboard will allow users to interact with the data, enhancing their understanding of our analysis.</a:t>
            </a:r>
            <a:endParaRPr/>
          </a:p>
          <a:p>
            <a:pPr indent="0" lvl="0" marL="0" rtl="0" algn="l">
              <a:lnSpc>
                <a:spcPct val="100000"/>
              </a:lnSpc>
              <a:spcBef>
                <a:spcPts val="0"/>
              </a:spcBef>
              <a:spcAft>
                <a:spcPts val="0"/>
              </a:spcAft>
              <a:buClr>
                <a:schemeClr val="dk1"/>
              </a:buClr>
              <a:buSzPct val="100000"/>
              <a:buNone/>
            </a:pPr>
            <a:r>
              <a:t/>
            </a:r>
            <a:endParaRPr b="1" i="0">
              <a:solidFill>
                <a:srgbClr val="111111"/>
              </a:solidFill>
              <a:latin typeface="Arial"/>
              <a:ea typeface="Arial"/>
              <a:cs typeface="Arial"/>
              <a:sym typeface="Arial"/>
            </a:endParaRPr>
          </a:p>
          <a:p>
            <a:pPr indent="0" lvl="0" marL="0" rtl="0" algn="l">
              <a:lnSpc>
                <a:spcPct val="100000"/>
              </a:lnSpc>
              <a:spcBef>
                <a:spcPts val="0"/>
              </a:spcBef>
              <a:spcAft>
                <a:spcPts val="0"/>
              </a:spcAft>
              <a:buClr>
                <a:srgbClr val="111111"/>
              </a:buClr>
              <a:buSzPct val="100000"/>
              <a:buNone/>
            </a:pPr>
            <a:r>
              <a:rPr b="1" i="0" lang="en">
                <a:solidFill>
                  <a:srgbClr val="111111"/>
                </a:solidFill>
                <a:latin typeface="Arial"/>
                <a:ea typeface="Arial"/>
                <a:cs typeface="Arial"/>
                <a:sym typeface="Arial"/>
              </a:rPr>
              <a:t>Interpretation and Conclusion</a:t>
            </a:r>
            <a:endParaRPr/>
          </a:p>
          <a:p>
            <a:pPr indent="0" lvl="0" marL="0" rtl="0" algn="l">
              <a:lnSpc>
                <a:spcPct val="100000"/>
              </a:lnSpc>
              <a:spcBef>
                <a:spcPts val="0"/>
              </a:spcBef>
              <a:spcAft>
                <a:spcPts val="0"/>
              </a:spcAft>
              <a:buClr>
                <a:srgbClr val="111111"/>
              </a:buClr>
              <a:buSzPct val="100000"/>
              <a:buNone/>
            </a:pPr>
            <a:r>
              <a:rPr b="0" i="0" lang="en">
                <a:solidFill>
                  <a:srgbClr val="111111"/>
                </a:solidFill>
                <a:latin typeface="Arial"/>
                <a:ea typeface="Arial"/>
                <a:cs typeface="Arial"/>
                <a:sym typeface="Arial"/>
              </a:rPr>
              <a:t>Finally, we will interpret our findings and draw conclusions. Create a PowerPoint</a:t>
            </a:r>
            <a:endParaRPr/>
          </a:p>
        </p:txBody>
      </p:sp>
      <p:sp>
        <p:nvSpPr>
          <p:cNvPr id="171" name="Google Shape;171;p30"/>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ctrTitle"/>
          </p:nvPr>
        </p:nvSpPr>
        <p:spPr>
          <a:xfrm>
            <a:off x="5243513" y="365760"/>
            <a:ext cx="3134677" cy="2532518"/>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Arial"/>
              <a:buNone/>
            </a:pPr>
            <a:r>
              <a:rPr lang="en"/>
              <a:t>DATA SELECTION</a:t>
            </a:r>
            <a:endParaRPr/>
          </a:p>
        </p:txBody>
      </p:sp>
      <p:pic>
        <p:nvPicPr>
          <p:cNvPr descr="Tip of iceberg submerged in water" id="178" name="Google Shape;178;p31"/>
          <p:cNvPicPr preferRelativeResize="0"/>
          <p:nvPr>
            <p:ph idx="2" type="pic"/>
          </p:nvPr>
        </p:nvPicPr>
        <p:blipFill rotWithShape="1">
          <a:blip r:embed="rId3">
            <a:alphaModFix/>
          </a:blip>
          <a:srcRect b="0" l="16691" r="16692" t="0"/>
          <a:stretch/>
        </p:blipFill>
        <p:spPr>
          <a:xfrm>
            <a:off x="0" y="-3810"/>
            <a:ext cx="4932218" cy="5154454"/>
          </a:xfrm>
          <a:prstGeom prst="rect">
            <a:avLst/>
          </a:prstGeom>
          <a:noFill/>
          <a:ln>
            <a:noFill/>
          </a:ln>
        </p:spPr>
      </p:pic>
      <p:cxnSp>
        <p:nvCxnSpPr>
          <p:cNvPr id="179" name="Google Shape;179;p31"/>
          <p:cNvCxnSpPr/>
          <p:nvPr/>
        </p:nvCxnSpPr>
        <p:spPr>
          <a:xfrm rot="10800000">
            <a:off x="0" y="190982"/>
            <a:ext cx="4572000" cy="641822"/>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2617350" y="492625"/>
            <a:ext cx="3909300" cy="4146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Arial"/>
              <a:buNone/>
            </a:pPr>
            <a:r>
              <a:rPr b="1" lang="en" u="sng"/>
              <a:t>Data Sources &amp; Characteristics</a:t>
            </a:r>
            <a:endParaRPr b="1" u="sng"/>
          </a:p>
        </p:txBody>
      </p:sp>
      <p:sp>
        <p:nvSpPr>
          <p:cNvPr id="186" name="Google Shape;186;p32"/>
          <p:cNvSpPr txBox="1"/>
          <p:nvPr>
            <p:ph idx="1" type="body"/>
          </p:nvPr>
        </p:nvSpPr>
        <p:spPr>
          <a:xfrm>
            <a:off x="692500" y="1191841"/>
            <a:ext cx="2943300" cy="348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dk1"/>
              </a:buClr>
              <a:buSzPct val="100000"/>
              <a:buNone/>
            </a:pPr>
            <a:r>
              <a:rPr lang="en"/>
              <a:t>National Centers for Environmental Information </a:t>
            </a:r>
            <a:endParaRPr/>
          </a:p>
        </p:txBody>
      </p:sp>
      <p:sp>
        <p:nvSpPr>
          <p:cNvPr id="187" name="Google Shape;187;p32"/>
          <p:cNvSpPr txBox="1"/>
          <p:nvPr>
            <p:ph idx="2" type="body"/>
          </p:nvPr>
        </p:nvSpPr>
        <p:spPr>
          <a:xfrm>
            <a:off x="692500" y="1592750"/>
            <a:ext cx="3909300" cy="2425800"/>
          </a:xfrm>
          <a:prstGeom prst="rect">
            <a:avLst/>
          </a:prstGeom>
          <a:noFill/>
          <a:ln>
            <a:noFill/>
          </a:ln>
        </p:spPr>
        <p:txBody>
          <a:bodyPr anchorCtr="0" anchor="t" bIns="34275" lIns="68575" spcFirstLastPara="1" rIns="68575" wrap="square" tIns="0">
            <a:normAutofit lnSpcReduction="10000"/>
          </a:bodyPr>
          <a:lstStyle/>
          <a:p>
            <a:pPr indent="-317500" lvl="0" marL="457200" rtl="0" algn="l">
              <a:lnSpc>
                <a:spcPct val="100000"/>
              </a:lnSpc>
              <a:spcBef>
                <a:spcPts val="800"/>
              </a:spcBef>
              <a:spcAft>
                <a:spcPts val="0"/>
              </a:spcAft>
              <a:buSzPts val="1400"/>
              <a:buChar char="-"/>
            </a:pPr>
            <a:r>
              <a:rPr lang="en"/>
              <a:t>Glacier data tracking characteristics of various glaciers throughout the United States</a:t>
            </a:r>
            <a:endParaRPr/>
          </a:p>
          <a:p>
            <a:pPr indent="-317500" lvl="0" marL="457200" rtl="0" algn="l">
              <a:lnSpc>
                <a:spcPct val="100000"/>
              </a:lnSpc>
              <a:spcBef>
                <a:spcPts val="0"/>
              </a:spcBef>
              <a:spcAft>
                <a:spcPts val="0"/>
              </a:spcAft>
              <a:buSzPts val="1400"/>
              <a:buChar char="-"/>
            </a:pPr>
            <a:r>
              <a:rPr lang="en"/>
              <a:t>Data points tracked: </a:t>
            </a:r>
            <a:endParaRPr/>
          </a:p>
          <a:p>
            <a:pPr indent="-317500" lvl="1" marL="914400" rtl="0" algn="l">
              <a:lnSpc>
                <a:spcPct val="100000"/>
              </a:lnSpc>
              <a:spcBef>
                <a:spcPts val="0"/>
              </a:spcBef>
              <a:spcAft>
                <a:spcPts val="0"/>
              </a:spcAft>
              <a:buSzPts val="1400"/>
              <a:buChar char="-"/>
            </a:pPr>
            <a:r>
              <a:rPr lang="en"/>
              <a:t>Glacier size</a:t>
            </a:r>
            <a:endParaRPr/>
          </a:p>
          <a:p>
            <a:pPr indent="-317500" lvl="1" marL="914400" rtl="0" algn="l">
              <a:lnSpc>
                <a:spcPct val="100000"/>
              </a:lnSpc>
              <a:spcBef>
                <a:spcPts val="0"/>
              </a:spcBef>
              <a:spcAft>
                <a:spcPts val="0"/>
              </a:spcAft>
              <a:buSzPts val="1400"/>
              <a:buChar char="-"/>
            </a:pPr>
            <a:r>
              <a:rPr lang="en"/>
              <a:t>Glacier type </a:t>
            </a:r>
            <a:endParaRPr/>
          </a:p>
          <a:p>
            <a:pPr indent="-317500" lvl="1" marL="914400" rtl="0" algn="l">
              <a:lnSpc>
                <a:spcPct val="100000"/>
              </a:lnSpc>
              <a:spcBef>
                <a:spcPts val="0"/>
              </a:spcBef>
              <a:spcAft>
                <a:spcPts val="0"/>
              </a:spcAft>
              <a:buSzPts val="1400"/>
              <a:buChar char="-"/>
            </a:pPr>
            <a:r>
              <a:rPr lang="en"/>
              <a:t>Location (longitude &amp; latitude) </a:t>
            </a:r>
            <a:endParaRPr/>
          </a:p>
          <a:p>
            <a:pPr indent="-317500" lvl="1" marL="914400" rtl="0" algn="l">
              <a:lnSpc>
                <a:spcPct val="100000"/>
              </a:lnSpc>
              <a:spcBef>
                <a:spcPts val="0"/>
              </a:spcBef>
              <a:spcAft>
                <a:spcPts val="0"/>
              </a:spcAft>
              <a:buSzPts val="1400"/>
              <a:buChar char="-"/>
            </a:pPr>
            <a:r>
              <a:rPr lang="en"/>
              <a:t>Time duration of data points </a:t>
            </a:r>
            <a:endParaRPr/>
          </a:p>
          <a:p>
            <a:pPr indent="0" lvl="0" marL="0" rtl="0" algn="l">
              <a:lnSpc>
                <a:spcPct val="100000"/>
              </a:lnSpc>
              <a:spcBef>
                <a:spcPts val="800"/>
              </a:spcBef>
              <a:spcAft>
                <a:spcPts val="0"/>
              </a:spcAft>
              <a:buClr>
                <a:schemeClr val="dk1"/>
              </a:buClr>
              <a:buSzPts val="1400"/>
              <a:buFont typeface="Arial"/>
              <a:buNone/>
            </a:pPr>
            <a:r>
              <a:rPr lang="en"/>
              <a:t>Link: </a:t>
            </a:r>
            <a:r>
              <a:rPr lang="en"/>
              <a:t>https://ncei.noaa.gov/access/monitoring/climate-at-a-glance/county/time-series</a:t>
            </a:r>
            <a:endParaRPr/>
          </a:p>
        </p:txBody>
      </p:sp>
      <p:sp>
        <p:nvSpPr>
          <p:cNvPr id="188" name="Google Shape;188;p32"/>
          <p:cNvSpPr txBox="1"/>
          <p:nvPr>
            <p:ph idx="3" type="body"/>
          </p:nvPr>
        </p:nvSpPr>
        <p:spPr>
          <a:xfrm>
            <a:off x="4706592" y="1191841"/>
            <a:ext cx="2957700" cy="348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a:t>NOAA </a:t>
            </a:r>
            <a:endParaRPr/>
          </a:p>
        </p:txBody>
      </p:sp>
      <p:sp>
        <p:nvSpPr>
          <p:cNvPr id="189" name="Google Shape;189;p32"/>
          <p:cNvSpPr txBox="1"/>
          <p:nvPr>
            <p:ph idx="12" type="sldNum"/>
          </p:nvPr>
        </p:nvSpPr>
        <p:spPr>
          <a:xfrm>
            <a:off x="7087538" y="4085362"/>
            <a:ext cx="7407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2"/>
          <p:cNvSpPr txBox="1"/>
          <p:nvPr>
            <p:ph idx="2" type="body"/>
          </p:nvPr>
        </p:nvSpPr>
        <p:spPr>
          <a:xfrm>
            <a:off x="4706600" y="1566500"/>
            <a:ext cx="3744900" cy="2318100"/>
          </a:xfrm>
          <a:prstGeom prst="rect">
            <a:avLst/>
          </a:prstGeom>
          <a:noFill/>
          <a:ln>
            <a:noFill/>
          </a:ln>
        </p:spPr>
        <p:txBody>
          <a:bodyPr anchorCtr="0" anchor="t" bIns="34275" lIns="68575" spcFirstLastPara="1" rIns="68575" wrap="square" tIns="0">
            <a:normAutofit/>
          </a:bodyPr>
          <a:lstStyle/>
          <a:p>
            <a:pPr indent="-317500" lvl="0" marL="457200" rtl="0" algn="l">
              <a:lnSpc>
                <a:spcPct val="100000"/>
              </a:lnSpc>
              <a:spcBef>
                <a:spcPts val="800"/>
              </a:spcBef>
              <a:spcAft>
                <a:spcPts val="0"/>
              </a:spcAft>
              <a:buSzPts val="1400"/>
              <a:buChar char="-"/>
            </a:pPr>
            <a:r>
              <a:rPr lang="en"/>
              <a:t>Temperature</a:t>
            </a:r>
            <a:r>
              <a:rPr lang="en"/>
              <a:t> data tracking </a:t>
            </a:r>
            <a:r>
              <a:rPr lang="en"/>
              <a:t>throughout</a:t>
            </a:r>
            <a:r>
              <a:rPr lang="en"/>
              <a:t> the United States</a:t>
            </a:r>
            <a:endParaRPr/>
          </a:p>
          <a:p>
            <a:pPr indent="-317500" lvl="0" marL="457200" rtl="0" algn="l">
              <a:lnSpc>
                <a:spcPct val="100000"/>
              </a:lnSpc>
              <a:spcBef>
                <a:spcPts val="0"/>
              </a:spcBef>
              <a:spcAft>
                <a:spcPts val="0"/>
              </a:spcAft>
              <a:buSzPts val="1400"/>
              <a:buChar char="-"/>
            </a:pPr>
            <a:r>
              <a:rPr lang="en"/>
              <a:t>Data points tracked: </a:t>
            </a:r>
            <a:endParaRPr/>
          </a:p>
          <a:p>
            <a:pPr indent="-317500" lvl="1" marL="914400" rtl="0" algn="l">
              <a:lnSpc>
                <a:spcPct val="100000"/>
              </a:lnSpc>
              <a:spcBef>
                <a:spcPts val="0"/>
              </a:spcBef>
              <a:spcAft>
                <a:spcPts val="0"/>
              </a:spcAft>
              <a:buSzPts val="1400"/>
              <a:buChar char="-"/>
            </a:pPr>
            <a:r>
              <a:rPr lang="en"/>
              <a:t>Average Temp</a:t>
            </a:r>
            <a:endParaRPr/>
          </a:p>
          <a:p>
            <a:pPr indent="-317500" lvl="1" marL="914400" rtl="0" algn="l">
              <a:lnSpc>
                <a:spcPct val="100000"/>
              </a:lnSpc>
              <a:spcBef>
                <a:spcPts val="0"/>
              </a:spcBef>
              <a:spcAft>
                <a:spcPts val="0"/>
              </a:spcAft>
              <a:buSzPts val="1400"/>
              <a:buChar char="-"/>
            </a:pPr>
            <a:r>
              <a:rPr lang="en"/>
              <a:t>Location (longitude &amp; latitude) </a:t>
            </a:r>
            <a:endParaRPr/>
          </a:p>
          <a:p>
            <a:pPr indent="0" lvl="0" marL="0" rtl="0" algn="l">
              <a:lnSpc>
                <a:spcPct val="100000"/>
              </a:lnSpc>
              <a:spcBef>
                <a:spcPts val="800"/>
              </a:spcBef>
              <a:spcAft>
                <a:spcPts val="0"/>
              </a:spcAft>
              <a:buClr>
                <a:schemeClr val="dk1"/>
              </a:buClr>
              <a:buSzPts val="1400"/>
              <a:buFont typeface="Arial"/>
              <a:buNone/>
            </a:pPr>
            <a:r>
              <a:t/>
            </a:r>
            <a:endParaRPr/>
          </a:p>
          <a:p>
            <a:pPr indent="0" lvl="0" marL="0" rtl="0" algn="l">
              <a:lnSpc>
                <a:spcPct val="100000"/>
              </a:lnSpc>
              <a:spcBef>
                <a:spcPts val="800"/>
              </a:spcBef>
              <a:spcAft>
                <a:spcPts val="0"/>
              </a:spcAft>
              <a:buClr>
                <a:schemeClr val="dk1"/>
              </a:buClr>
              <a:buSzPts val="1400"/>
              <a:buFont typeface="Arial"/>
              <a:buNone/>
            </a:pPr>
            <a:r>
              <a:t/>
            </a:r>
            <a:endParaRPr/>
          </a:p>
          <a:p>
            <a:pPr indent="0" lvl="0" marL="0" rtl="0" algn="l">
              <a:lnSpc>
                <a:spcPct val="100000"/>
              </a:lnSpc>
              <a:spcBef>
                <a:spcPts val="800"/>
              </a:spcBef>
              <a:spcAft>
                <a:spcPts val="0"/>
              </a:spcAft>
              <a:buClr>
                <a:schemeClr val="dk1"/>
              </a:buClr>
              <a:buSzPts val="1400"/>
              <a:buFont typeface="Arial"/>
              <a:buNone/>
            </a:pPr>
            <a:r>
              <a:rPr lang="en"/>
              <a:t>Link: </a:t>
            </a:r>
            <a:r>
              <a:rPr lang="en">
                <a:uFill>
                  <a:noFill/>
                </a:uFill>
                <a:hlinkClick r:id="rId3"/>
              </a:rPr>
              <a:t>https://www.ncei.noaa.gov</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ctrTitle"/>
          </p:nvPr>
        </p:nvSpPr>
        <p:spPr>
          <a:xfrm>
            <a:off x="5243513" y="304800"/>
            <a:ext cx="3134677" cy="2593478"/>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2700"/>
              <a:buFont typeface="Arial"/>
              <a:buNone/>
            </a:pPr>
            <a:r>
              <a:rPr lang="en"/>
              <a:t>DATA </a:t>
            </a:r>
            <a:r>
              <a:rPr lang="en"/>
              <a:t>PREPARATION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494250" y="525225"/>
            <a:ext cx="2066700" cy="367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90"/>
              <a:buFont typeface="Arial"/>
              <a:buNone/>
            </a:pPr>
            <a:r>
              <a:rPr b="1" lang="en" sz="2190" u="sng"/>
              <a:t>Data Modeling  </a:t>
            </a:r>
            <a:endParaRPr b="1" sz="2190" u="sng"/>
          </a:p>
        </p:txBody>
      </p:sp>
      <p:sp>
        <p:nvSpPr>
          <p:cNvPr id="203" name="Google Shape;203;p34"/>
          <p:cNvSpPr txBox="1"/>
          <p:nvPr>
            <p:ph idx="2" type="body"/>
          </p:nvPr>
        </p:nvSpPr>
        <p:spPr>
          <a:xfrm>
            <a:off x="1005844" y="1624100"/>
            <a:ext cx="6565200" cy="3045600"/>
          </a:xfrm>
          <a:prstGeom prst="rect">
            <a:avLst/>
          </a:prstGeom>
          <a:noFill/>
          <a:ln>
            <a:noFill/>
          </a:ln>
        </p:spPr>
        <p:txBody>
          <a:bodyPr anchorCtr="0" anchor="t" bIns="34275" lIns="68575" spcFirstLastPara="1" rIns="68575" wrap="square" tIns="0">
            <a:normAutofit/>
          </a:bodyPr>
          <a:lstStyle/>
          <a:p>
            <a:pPr indent="-241300" lvl="1" marL="419100" marR="0" rtl="0" algn="l">
              <a:lnSpc>
                <a:spcPct val="100000"/>
              </a:lnSpc>
              <a:spcBef>
                <a:spcPts val="800"/>
              </a:spcBef>
              <a:spcAft>
                <a:spcPts val="0"/>
              </a:spcAft>
              <a:buSzPts val="1200"/>
              <a:buAutoNum type="alphaLcParenR"/>
            </a:pPr>
            <a:r>
              <a:rPr lang="en" sz="1200"/>
              <a:t>Separation: Numerical data was separated from categorical data.</a:t>
            </a:r>
            <a:endParaRPr sz="1200"/>
          </a:p>
          <a:p>
            <a:pPr indent="-241300" lvl="1" marL="419100" marR="0" rtl="0" algn="l">
              <a:lnSpc>
                <a:spcPct val="100000"/>
              </a:lnSpc>
              <a:spcBef>
                <a:spcPts val="800"/>
              </a:spcBef>
              <a:spcAft>
                <a:spcPts val="0"/>
              </a:spcAft>
              <a:buSzPts val="1200"/>
              <a:buAutoNum type="alphaLcParenR"/>
            </a:pPr>
            <a:r>
              <a:rPr lang="en" sz="1200"/>
              <a:t>Dummy Variables: Created dummy variables from categorical data and merged them back.</a:t>
            </a:r>
            <a:endParaRPr sz="1200"/>
          </a:p>
          <a:p>
            <a:pPr indent="-241300" lvl="1" marL="419100" marR="0" rtl="0" algn="l">
              <a:lnSpc>
                <a:spcPct val="100000"/>
              </a:lnSpc>
              <a:spcBef>
                <a:spcPts val="800"/>
              </a:spcBef>
              <a:spcAft>
                <a:spcPts val="0"/>
              </a:spcAft>
              <a:buSzPts val="1200"/>
              <a:buAutoNum type="alphaLcParenR"/>
            </a:pPr>
            <a:r>
              <a:rPr lang="en" sz="1200"/>
              <a:t>Splitting: Data was split into testing and training sets.</a:t>
            </a:r>
            <a:endParaRPr sz="1200"/>
          </a:p>
          <a:p>
            <a:pPr indent="-241300" lvl="1" marL="419100" marR="0" rtl="0" algn="l">
              <a:lnSpc>
                <a:spcPct val="100000"/>
              </a:lnSpc>
              <a:spcBef>
                <a:spcPts val="800"/>
              </a:spcBef>
              <a:spcAft>
                <a:spcPts val="0"/>
              </a:spcAft>
              <a:buSzPts val="1200"/>
              <a:buAutoNum type="alphaLcParenR"/>
            </a:pPr>
            <a:r>
              <a:rPr lang="en" sz="1200"/>
              <a:t>Model Initialization: Initialized RandomForestClassifier and trained the model.</a:t>
            </a:r>
            <a:endParaRPr sz="1200"/>
          </a:p>
          <a:p>
            <a:pPr indent="-241300" lvl="1" marL="419100" marR="0" rtl="0" algn="l">
              <a:lnSpc>
                <a:spcPct val="100000"/>
              </a:lnSpc>
              <a:spcBef>
                <a:spcPts val="800"/>
              </a:spcBef>
              <a:spcAft>
                <a:spcPts val="0"/>
              </a:spcAft>
              <a:buSzPts val="1200"/>
              <a:buAutoNum type="alphaLcParenR"/>
            </a:pPr>
            <a:r>
              <a:rPr lang="en" sz="1200"/>
              <a:t>Prediction: Initially predicted glacier existence, but shifted to predicting glacier types due to poor initial results.</a:t>
            </a:r>
            <a:endParaRPr sz="1200"/>
          </a:p>
          <a:p>
            <a:pPr indent="-241300" lvl="1" marL="419100" marR="0" rtl="0" algn="l">
              <a:lnSpc>
                <a:spcPct val="100000"/>
              </a:lnSpc>
              <a:spcBef>
                <a:spcPts val="800"/>
              </a:spcBef>
              <a:spcAft>
                <a:spcPts val="0"/>
              </a:spcAft>
              <a:buSzPts val="1200"/>
              <a:buAutoNum type="alphaLcParenR"/>
            </a:pPr>
            <a:r>
              <a:rPr lang="en" sz="1200"/>
              <a:t>Performance: Achieved an R-square score of 93% for predicting glacier types.</a:t>
            </a:r>
            <a:endParaRPr sz="1200"/>
          </a:p>
          <a:p>
            <a:pPr indent="0" lvl="0" marL="215900" rtl="0" algn="l">
              <a:lnSpc>
                <a:spcPct val="115000"/>
              </a:lnSpc>
              <a:spcBef>
                <a:spcPts val="0"/>
              </a:spcBef>
              <a:spcAft>
                <a:spcPts val="0"/>
              </a:spcAft>
              <a:buNone/>
            </a:pPr>
            <a:r>
              <a:t/>
            </a:r>
            <a:endParaRPr sz="1200">
              <a:solidFill>
                <a:srgbClr val="E6EDF3"/>
              </a:solidFill>
              <a:highlight>
                <a:srgbClr val="0D1117"/>
              </a:highlight>
            </a:endParaRPr>
          </a:p>
          <a:p>
            <a:pPr indent="0" lvl="0" marL="0" rtl="0" algn="l">
              <a:lnSpc>
                <a:spcPct val="150000"/>
              </a:lnSpc>
              <a:spcBef>
                <a:spcPts val="0"/>
              </a:spcBef>
              <a:spcAft>
                <a:spcPts val="0"/>
              </a:spcAft>
              <a:buNone/>
            </a:pPr>
            <a:r>
              <a:t/>
            </a:r>
            <a:endParaRPr sz="1200"/>
          </a:p>
          <a:p>
            <a:pPr indent="0" lvl="0" marL="215900" rtl="0" algn="l">
              <a:lnSpc>
                <a:spcPct val="100000"/>
              </a:lnSpc>
              <a:spcBef>
                <a:spcPts val="800"/>
              </a:spcBef>
              <a:spcAft>
                <a:spcPts val="0"/>
              </a:spcAft>
              <a:buNone/>
            </a:pPr>
            <a:r>
              <a:t/>
            </a:r>
            <a:endParaRPr sz="1200"/>
          </a:p>
        </p:txBody>
      </p:sp>
      <p:sp>
        <p:nvSpPr>
          <p:cNvPr id="204" name="Google Shape;204;p34"/>
          <p:cNvSpPr txBox="1"/>
          <p:nvPr>
            <p:ph idx="12" type="sldNum"/>
          </p:nvPr>
        </p:nvSpPr>
        <p:spPr>
          <a:xfrm>
            <a:off x="7780013" y="4767262"/>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34"/>
          <p:cNvSpPr txBox="1"/>
          <p:nvPr>
            <p:ph idx="1" type="body"/>
          </p:nvPr>
        </p:nvSpPr>
        <p:spPr>
          <a:xfrm>
            <a:off x="1005850" y="1175275"/>
            <a:ext cx="3741600" cy="348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dk1"/>
              </a:buClr>
              <a:buSzPct val="100000"/>
              <a:buNone/>
            </a:pPr>
            <a:r>
              <a:rPr lang="en"/>
              <a:t>National Centers for Environmental Information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350850" y="307725"/>
            <a:ext cx="2442300" cy="3999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b="1" lang="en" u="sng"/>
              <a:t>Glacier Dashboard</a:t>
            </a:r>
            <a:endParaRPr b="1" u="sng"/>
          </a:p>
        </p:txBody>
      </p:sp>
      <p:sp>
        <p:nvSpPr>
          <p:cNvPr id="211" name="Google Shape;211;p35"/>
          <p:cNvSpPr txBox="1"/>
          <p:nvPr/>
        </p:nvSpPr>
        <p:spPr>
          <a:xfrm>
            <a:off x="297300" y="1139700"/>
            <a:ext cx="3330000" cy="3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212" name="Google Shape;212;p35"/>
          <p:cNvSpPr txBox="1"/>
          <p:nvPr/>
        </p:nvSpPr>
        <p:spPr>
          <a:xfrm>
            <a:off x="1207650" y="707625"/>
            <a:ext cx="67287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Interactive dashboard showcasing data analysis performed on the data sets.</a:t>
            </a:r>
            <a:endParaRPr i="1" sz="1500">
              <a:solidFill>
                <a:schemeClr val="dk1"/>
              </a:solidFill>
            </a:endParaRPr>
          </a:p>
          <a:p>
            <a:pPr indent="0" lvl="0" marL="0" rtl="0" algn="l">
              <a:spcBef>
                <a:spcPts val="0"/>
              </a:spcBef>
              <a:spcAft>
                <a:spcPts val="0"/>
              </a:spcAft>
              <a:buNone/>
            </a:pPr>
            <a:r>
              <a:t/>
            </a:r>
            <a:endParaRPr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