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349" r:id="rId2"/>
    <p:sldId id="379" r:id="rId3"/>
    <p:sldId id="388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9" r:id="rId12"/>
    <p:sldId id="390" r:id="rId13"/>
    <p:sldId id="391" r:id="rId14"/>
    <p:sldId id="393" r:id="rId15"/>
    <p:sldId id="392" r:id="rId16"/>
    <p:sldId id="394" r:id="rId17"/>
    <p:sldId id="395" r:id="rId18"/>
    <p:sldId id="380" r:id="rId19"/>
  </p:sldIdLst>
  <p:sldSz cx="9144000" cy="5143500" type="screen16x9"/>
  <p:notesSz cx="7104063" cy="10234613"/>
  <p:embeddedFontLst>
    <p:embeddedFont>
      <p:font typeface="Bahnschrift Light" panose="020B0502040204020203" pitchFamily="34" charset="0"/>
      <p:regular r:id="rId21"/>
    </p:embeddedFont>
    <p:embeddedFont>
      <p:font typeface="Franklin Gothic Book" panose="020B0503020102020204" pitchFamily="34" charset="0"/>
      <p:regular r:id="rId22"/>
      <p:italic r:id="rId23"/>
    </p:embeddedFont>
    <p:embeddedFont>
      <p:font typeface="Roboto Black" panose="02000000000000000000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57ZUfJvtTGZdTuzK7G1Gn/oQd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59"/>
    <a:srgbClr val="8632AC"/>
    <a:srgbClr val="005DA2"/>
    <a:srgbClr val="FFEB29"/>
    <a:srgbClr val="FFC00B"/>
    <a:srgbClr val="86B173"/>
    <a:srgbClr val="FF7D7D"/>
    <a:srgbClr val="D51C2E"/>
    <a:srgbClr val="009DE0"/>
    <a:srgbClr val="652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523" autoAdjust="0"/>
  </p:normalViewPr>
  <p:slideViewPr>
    <p:cSldViewPr snapToGrid="0"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557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89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55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8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544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70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51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11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932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76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5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36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65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9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46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168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5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27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27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1507662"/>
            <a:ext cx="780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Uso de conceptos de ciencia de datos para la Optimización de Tasa de Conversión en productos digitales</a:t>
            </a:r>
          </a:p>
          <a:p>
            <a:r>
              <a:rPr lang="es-419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Diplomatura </a:t>
            </a:r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 Ciencia de Datos, Aprendizaje Automático y sus aplicaciones</a:t>
            </a:r>
          </a:p>
          <a:p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Año 2021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5351188" y="398705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b="1" dirty="0">
                <a:latin typeface="Bahnschrift Light" panose="020B0502040204020203" pitchFamily="34" charset="0"/>
              </a:rPr>
              <a:t>Integrantes</a:t>
            </a:r>
            <a:r>
              <a:rPr lang="es-AR" dirty="0">
                <a:latin typeface="Bahnschrift Light" panose="020B0502040204020203" pitchFamily="34" charset="0"/>
              </a:rPr>
              <a:t>: </a:t>
            </a: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Macarena </a:t>
            </a:r>
            <a:r>
              <a:rPr lang="es-AR" dirty="0" err="1">
                <a:latin typeface="Bahnschrift Light" panose="020B0502040204020203" pitchFamily="34" charset="0"/>
              </a:rPr>
              <a:t>Costanzo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Génesis </a:t>
            </a:r>
            <a:r>
              <a:rPr lang="es-AR" dirty="0" err="1">
                <a:latin typeface="Bahnschrift Light" panose="020B0502040204020203" pitchFamily="34" charset="0"/>
              </a:rPr>
              <a:t>Nuñez</a:t>
            </a:r>
            <a:r>
              <a:rPr lang="es-AR" dirty="0">
                <a:latin typeface="Bahnschrift Light" panose="020B0502040204020203" pitchFamily="34" charset="0"/>
              </a:rPr>
              <a:t> </a:t>
            </a:r>
            <a:r>
              <a:rPr lang="es-AR" dirty="0" err="1">
                <a:latin typeface="Bahnschrift Light" panose="020B0502040204020203" pitchFamily="34" charset="0"/>
              </a:rPr>
              <a:t>Sanchez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Magdalena Sella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E362BF-876A-4240-80CE-8A80BA3474E8}"/>
              </a:ext>
            </a:extLst>
          </p:cNvPr>
          <p:cNvSpPr txBox="1"/>
          <p:nvPr/>
        </p:nvSpPr>
        <p:spPr>
          <a:xfrm>
            <a:off x="363812" y="4310218"/>
            <a:ext cx="270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Bahnschrift Light" panose="020B0502040204020203" pitchFamily="34" charset="0"/>
              </a:rPr>
              <a:t>Tutor</a:t>
            </a:r>
            <a:r>
              <a:rPr lang="es-AR" dirty="0">
                <a:latin typeface="Bahnschrift Light" panose="020B0502040204020203" pitchFamily="34" charset="0"/>
              </a:rPr>
              <a:t>: Luis Epifanio</a:t>
            </a:r>
            <a:endParaRPr lang="es-E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5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Cono de conversión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EC35538-76D2-4BE2-91DD-3352D541A22B}"/>
              </a:ext>
            </a:extLst>
          </p:cNvPr>
          <p:cNvGrpSpPr/>
          <p:nvPr/>
        </p:nvGrpSpPr>
        <p:grpSpPr>
          <a:xfrm>
            <a:off x="0" y="1553317"/>
            <a:ext cx="8901953" cy="2144362"/>
            <a:chOff x="0" y="2017241"/>
            <a:chExt cx="8901953" cy="214436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BCF31A5-133C-4642-BBD5-40FE9ADC5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382" t="37560" r="21272" b="14902"/>
            <a:stretch/>
          </p:blipFill>
          <p:spPr>
            <a:xfrm>
              <a:off x="0" y="2017241"/>
              <a:ext cx="4780429" cy="2144362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0167C7A-8D49-481C-AB47-EA8105A70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15" t="41358" r="20884" b="12550"/>
            <a:stretch/>
          </p:blipFill>
          <p:spPr>
            <a:xfrm>
              <a:off x="4685344" y="2102801"/>
              <a:ext cx="4216609" cy="2058802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6AD63AA-E3F2-47B6-B085-B684B23FDC12}"/>
              </a:ext>
            </a:extLst>
          </p:cNvPr>
          <p:cNvSpPr txBox="1"/>
          <p:nvPr/>
        </p:nvSpPr>
        <p:spPr>
          <a:xfrm>
            <a:off x="4261761" y="3088899"/>
            <a:ext cx="84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0070C0"/>
                </a:solidFill>
                <a:latin typeface="Franklin Gothic Book" panose="020B0503020102020204" pitchFamily="34" charset="0"/>
              </a:rPr>
              <a:t>Desktop</a:t>
            </a:r>
          </a:p>
          <a:p>
            <a:pPr algn="ctr"/>
            <a:r>
              <a:rPr lang="es-AR" b="1" dirty="0">
                <a:solidFill>
                  <a:srgbClr val="00B050"/>
                </a:solidFill>
                <a:latin typeface="Franklin Gothic Book" panose="020B0503020102020204" pitchFamily="34" charset="0"/>
              </a:rPr>
              <a:t>Android</a:t>
            </a:r>
            <a:endParaRPr lang="es-ES" b="1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A6E52A-B8C1-44A9-96A2-B424BF4135EE}"/>
              </a:ext>
            </a:extLst>
          </p:cNvPr>
          <p:cNvSpPr txBox="1"/>
          <p:nvPr/>
        </p:nvSpPr>
        <p:spPr>
          <a:xfrm>
            <a:off x="555300" y="3939989"/>
            <a:ext cx="803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La cantidad de usuarios varió ampliamente luego del comienzo de la pandemia por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latin typeface="Franklin Gothic Book" panose="020B0503020102020204" pitchFamily="34" charset="0"/>
              </a:rPr>
              <a:t>La tasa de conversión presentó un leve descenso.</a:t>
            </a:r>
            <a:endParaRPr lang="es-419" b="0" i="0" dirty="0">
              <a:solidFill>
                <a:srgbClr val="000000"/>
              </a:solidFill>
              <a:effectLst/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latin typeface="Franklin Gothic Book" panose="020B0503020102020204" pitchFamily="34" charset="0"/>
              </a:rPr>
              <a:t>La plataforma Desktop posee menos cantidad de usuarios, pero la tasa de conversión es 10 p.p. mayor a la que presenta la plataforma Android.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617C95-D09C-4554-A4A9-D713C80C3841}"/>
              </a:ext>
            </a:extLst>
          </p:cNvPr>
          <p:cNvSpPr txBox="1"/>
          <p:nvPr/>
        </p:nvSpPr>
        <p:spPr>
          <a:xfrm>
            <a:off x="1815450" y="1311007"/>
            <a:ext cx="1836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 err="1">
                <a:latin typeface="Franklin Gothic Book" panose="020B0503020102020204" pitchFamily="34" charset="0"/>
              </a:rPr>
              <a:t>Pre-confinamiento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90E9072-CD4B-44E1-8260-930B7E0A171B}"/>
              </a:ext>
            </a:extLst>
          </p:cNvPr>
          <p:cNvSpPr txBox="1"/>
          <p:nvPr/>
        </p:nvSpPr>
        <p:spPr>
          <a:xfrm>
            <a:off x="6044550" y="1311007"/>
            <a:ext cx="1836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 err="1">
                <a:latin typeface="Franklin Gothic Book" panose="020B0503020102020204" pitchFamily="34" charset="0"/>
              </a:rPr>
              <a:t>Post-confinamiento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Etapa 2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Reconocimiento de valores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4" y="1944450"/>
            <a:ext cx="7581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latin typeface="Franklin Gothic Book" panose="020B0503020102020204" pitchFamily="34" charset="0"/>
              </a:rPr>
              <a:t>Valores Nulos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Ceros en la información, donde debería existir un valor mayor. </a:t>
            </a:r>
          </a:p>
          <a:p>
            <a:endParaRPr lang="es-419" dirty="0">
              <a:latin typeface="Franklin Gothic Book" panose="020B0503020102020204" pitchFamily="34" charset="0"/>
            </a:endParaRPr>
          </a:p>
          <a:p>
            <a:r>
              <a:rPr lang="es-419" b="1" dirty="0">
                <a:latin typeface="Franklin Gothic Book" panose="020B0503020102020204" pitchFamily="34" charset="0"/>
              </a:rPr>
              <a:t>Valores Faltantes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Valores que se muestran como </a:t>
            </a:r>
            <a:r>
              <a:rPr lang="es-419" dirty="0" err="1">
                <a:latin typeface="Franklin Gothic Book" panose="020B0503020102020204" pitchFamily="34" charset="0"/>
              </a:rPr>
              <a:t>NaN</a:t>
            </a:r>
            <a:r>
              <a:rPr lang="es-419" dirty="0">
                <a:latin typeface="Franklin Gothic Book" panose="020B0503020102020204" pitchFamily="34" charset="0"/>
              </a:rPr>
              <a:t>, es decir, huecos en la información.</a:t>
            </a:r>
          </a:p>
          <a:p>
            <a:endParaRPr lang="es-419" dirty="0">
              <a:latin typeface="Franklin Gothic Book" panose="020B0503020102020204" pitchFamily="34" charset="0"/>
            </a:endParaRPr>
          </a:p>
          <a:p>
            <a:r>
              <a:rPr lang="es-419" b="1" dirty="0">
                <a:latin typeface="Franklin Gothic Book" panose="020B0503020102020204" pitchFamily="34" charset="0"/>
              </a:rPr>
              <a:t>Valores Sospechosos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Valores que no respetan la lógica del proceso de compra. Es decir, etapas con valores menores a su sucesora o </a:t>
            </a:r>
            <a:r>
              <a:rPr lang="es-419" dirty="0" err="1">
                <a:latin typeface="Franklin Gothic Book" panose="020B0503020102020204" pitchFamily="34" charset="0"/>
              </a:rPr>
              <a:t>outliers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B8CB1D-C744-4D11-AD0E-8BC0F7909ECF}"/>
              </a:ext>
            </a:extLst>
          </p:cNvPr>
          <p:cNvSpPr txBox="1"/>
          <p:nvPr/>
        </p:nvSpPr>
        <p:spPr>
          <a:xfrm>
            <a:off x="399604" y="4743450"/>
            <a:ext cx="15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Franklin Gothic Book" panose="020B0503020102020204" pitchFamily="34" charset="0"/>
              </a:rPr>
              <a:t>*Notebook demo</a:t>
            </a:r>
            <a:endParaRPr lang="es-ES" sz="1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8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Imputación de valores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CFE586-7A3F-4D3F-8D94-48A6D048F718}"/>
              </a:ext>
            </a:extLst>
          </p:cNvPr>
          <p:cNvSpPr txBox="1"/>
          <p:nvPr/>
        </p:nvSpPr>
        <p:spPr>
          <a:xfrm>
            <a:off x="401070" y="1134380"/>
            <a:ext cx="7930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La imputación de los valores se realizó con la mediana del mismo día de la semana –dado el comportamiento de los datos-, correspondiente al mes inmediato anterior.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32AD29-92B8-420E-9683-DE9C27B7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0" y="1897750"/>
            <a:ext cx="7408069" cy="261317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2B84C65-D7BD-4172-B2CE-2BA09FC6DDB9}"/>
              </a:ext>
            </a:extLst>
          </p:cNvPr>
          <p:cNvSpPr/>
          <p:nvPr/>
        </p:nvSpPr>
        <p:spPr>
          <a:xfrm>
            <a:off x="463311" y="1710250"/>
            <a:ext cx="8083443" cy="3151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F3D4C56-A83E-4604-9911-21862D471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90" y="1886876"/>
            <a:ext cx="7423942" cy="26240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7034F29-6C82-42DF-8138-120BCAEAA7EE}"/>
              </a:ext>
            </a:extLst>
          </p:cNvPr>
          <p:cNvSpPr txBox="1"/>
          <p:nvPr/>
        </p:nvSpPr>
        <p:spPr>
          <a:xfrm>
            <a:off x="399604" y="4743450"/>
            <a:ext cx="15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Franklin Gothic Book" panose="020B0503020102020204" pitchFamily="34" charset="0"/>
              </a:rPr>
              <a:t>*Notebook demo</a:t>
            </a:r>
            <a:endParaRPr lang="es-ES" sz="1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Transformaciones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CFE586-7A3F-4D3F-8D94-48A6D048F718}"/>
              </a:ext>
            </a:extLst>
          </p:cNvPr>
          <p:cNvSpPr txBox="1"/>
          <p:nvPr/>
        </p:nvSpPr>
        <p:spPr>
          <a:xfrm>
            <a:off x="401070" y="1134380"/>
            <a:ext cx="856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Para evitar distorsiones en los datos, -por ejemplo, la que derivaría de la diferencia de tamaños de la economía de un país respecto a otro-, se realiza una transformación logarítmica sobre los datos originales del </a:t>
            </a:r>
            <a:r>
              <a:rPr lang="es-419" dirty="0" err="1">
                <a:latin typeface="Franklin Gothic Book" panose="020B0503020102020204" pitchFamily="34" charset="0"/>
              </a:rPr>
              <a:t>dataset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034F29-6C82-42DF-8138-120BCAEAA7EE}"/>
              </a:ext>
            </a:extLst>
          </p:cNvPr>
          <p:cNvSpPr txBox="1"/>
          <p:nvPr/>
        </p:nvSpPr>
        <p:spPr>
          <a:xfrm>
            <a:off x="399604" y="4743450"/>
            <a:ext cx="15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Franklin Gothic Book" panose="020B0503020102020204" pitchFamily="34" charset="0"/>
              </a:rPr>
              <a:t>*Notebook demo</a:t>
            </a:r>
            <a:endParaRPr lang="es-ES" sz="1200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C32143-C564-4059-8128-4FF19548C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11" t="28582" r="17250" b="30626"/>
          <a:stretch/>
        </p:blipFill>
        <p:spPr>
          <a:xfrm>
            <a:off x="1012232" y="1886876"/>
            <a:ext cx="7053382" cy="26515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1CB650-D7A6-4FE4-887C-9AD16EEB34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65" t="36896" r="19097" b="27285"/>
          <a:stretch/>
        </p:blipFill>
        <p:spPr>
          <a:xfrm>
            <a:off x="781977" y="2136402"/>
            <a:ext cx="8116689" cy="24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ACF</a:t>
            </a:r>
            <a:r>
              <a:rPr lang="es-419" sz="2400" b="1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y Medias Móviles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4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ACF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CFE586-7A3F-4D3F-8D94-48A6D048F718}"/>
              </a:ext>
            </a:extLst>
          </p:cNvPr>
          <p:cNvSpPr txBox="1"/>
          <p:nvPr/>
        </p:nvSpPr>
        <p:spPr>
          <a:xfrm>
            <a:off x="401070" y="1116160"/>
            <a:ext cx="803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dirty="0">
                <a:latin typeface="Franklin Gothic Book" panose="020B0503020102020204" pitchFamily="34" charset="0"/>
              </a:rPr>
              <a:t>La función de autocorrelación (ACF)</a:t>
            </a:r>
            <a:r>
              <a:rPr lang="es-419" dirty="0">
                <a:latin typeface="Franklin Gothic Book" panose="020B0503020102020204" pitchFamily="34" charset="0"/>
              </a:rPr>
              <a:t> mide la correlación entre dos variables separadas por k periodos (</a:t>
            </a:r>
            <a:r>
              <a:rPr lang="es-419" dirty="0" err="1">
                <a:latin typeface="Franklin Gothic Book" panose="020B0503020102020204" pitchFamily="34" charset="0"/>
              </a:rPr>
              <a:t>lags</a:t>
            </a:r>
            <a:r>
              <a:rPr lang="es-419" dirty="0">
                <a:latin typeface="Franklin Gothic Book" panose="020B0503020102020204" pitchFamily="34" charset="0"/>
              </a:rPr>
              <a:t>). Mide el grado de asociación lineal que existe entre dos variables del mismo proceso estocástico.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EB7401-AB8D-4D85-A145-44FC9CDF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77" y="1728590"/>
            <a:ext cx="7377467" cy="26682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82710E-3250-4142-A551-360AED053BB9}"/>
              </a:ext>
            </a:extLst>
          </p:cNvPr>
          <p:cNvSpPr txBox="1"/>
          <p:nvPr/>
        </p:nvSpPr>
        <p:spPr>
          <a:xfrm>
            <a:off x="556033" y="4486067"/>
            <a:ext cx="803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Los picos en ACF cada 7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lags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, dejan en evidencia que el comportamiento semanal se mantiene luego de la transformación logarítmica.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E69E7B9-E27D-4066-BA07-D0ADE8BD9BCC}"/>
              </a:ext>
            </a:extLst>
          </p:cNvPr>
          <p:cNvSpPr/>
          <p:nvPr/>
        </p:nvSpPr>
        <p:spPr>
          <a:xfrm>
            <a:off x="2043950" y="2286000"/>
            <a:ext cx="248771" cy="145491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299B4A9-1C6F-4132-9912-55694372306F}"/>
              </a:ext>
            </a:extLst>
          </p:cNvPr>
          <p:cNvSpPr/>
          <p:nvPr/>
        </p:nvSpPr>
        <p:spPr>
          <a:xfrm>
            <a:off x="2774574" y="2424474"/>
            <a:ext cx="248771" cy="131644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5175D6-827B-45F7-8996-5EF5CDB685DB}"/>
              </a:ext>
            </a:extLst>
          </p:cNvPr>
          <p:cNvSpPr txBox="1"/>
          <p:nvPr/>
        </p:nvSpPr>
        <p:spPr>
          <a:xfrm>
            <a:off x="2141438" y="3661314"/>
            <a:ext cx="63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7030A0"/>
                </a:solidFill>
                <a:latin typeface="Franklin Gothic Book" panose="020B0503020102020204" pitchFamily="34" charset="0"/>
              </a:rPr>
              <a:t>7 </a:t>
            </a:r>
            <a:r>
              <a:rPr lang="es-AR" b="1" dirty="0" err="1">
                <a:solidFill>
                  <a:srgbClr val="7030A0"/>
                </a:solidFill>
                <a:latin typeface="Franklin Gothic Book" panose="020B0503020102020204" pitchFamily="34" charset="0"/>
              </a:rPr>
              <a:t>lags</a:t>
            </a:r>
            <a:endParaRPr lang="es-ES" b="1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5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Medias móviles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50ED212B-95E2-40CE-A00C-AFFEAFED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66" y="1420813"/>
            <a:ext cx="7767675" cy="29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1929282" y="2263973"/>
            <a:ext cx="528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Roboto Black" panose="02000000000000000000" pitchFamily="2" charset="0"/>
                <a:ea typeface="Roboto Black" panose="02000000000000000000" pitchFamily="2" charset="0"/>
              </a:rPr>
              <a:t>¡Muchas gracias!</a:t>
            </a:r>
            <a:endParaRPr lang="es-AR" sz="16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¿Qué es el CRO?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ED014D-B073-4855-ADA1-5C48E024F984}"/>
              </a:ext>
            </a:extLst>
          </p:cNvPr>
          <p:cNvSpPr txBox="1"/>
          <p:nvPr/>
        </p:nvSpPr>
        <p:spPr>
          <a:xfrm>
            <a:off x="505722" y="1410192"/>
            <a:ext cx="8132555" cy="297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El 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Conversion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Rate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Optimization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, o CRO, es el proceso de optimización de ciertos elementos que intervienen en una campaña de marketing con el fin de optimizar la tasa de conversión de ésta. Es decir, 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los procedimientos que sigue el CRO se establecen con el objetivo de poder maximizar el volumen de conversiones de la campaña 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o, lo que es lo mismo, maximizar el número de usuarios que realizan la acción que se desea (por ejemplo, incrementar las ventas).</a:t>
            </a:r>
            <a:endParaRPr lang="es-ES" sz="16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Etapa 1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9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Presentación del dataset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482635" y="1018619"/>
            <a:ext cx="8132555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i="1" dirty="0">
                <a:latin typeface="Franklin Gothic Book" panose="020B0503020102020204" pitchFamily="34" charset="0"/>
              </a:rPr>
              <a:t>Dataset de tráfico</a:t>
            </a:r>
            <a:r>
              <a:rPr lang="es-419" dirty="0">
                <a:latin typeface="Franklin Gothic Book" panose="020B0503020102020204" pitchFamily="34" charset="0"/>
              </a:rPr>
              <a:t>: intenta reflejar el tráfico entre las pantallas de un flujo de Compras/</a:t>
            </a:r>
            <a:r>
              <a:rPr lang="es-419" dirty="0" err="1">
                <a:latin typeface="Franklin Gothic Book" panose="020B0503020102020204" pitchFamily="34" charset="0"/>
              </a:rPr>
              <a:t>Checkout</a:t>
            </a:r>
            <a:r>
              <a:rPr lang="es-419" dirty="0">
                <a:latin typeface="Franklin Gothic Book" panose="020B0503020102020204" pitchFamily="34" charset="0"/>
              </a:rPr>
              <a:t> de un e-</a:t>
            </a:r>
            <a:r>
              <a:rPr lang="es-419" dirty="0" err="1">
                <a:latin typeface="Franklin Gothic Book" panose="020B0503020102020204" pitchFamily="34" charset="0"/>
              </a:rPr>
              <a:t>commerce</a:t>
            </a:r>
            <a:r>
              <a:rPr lang="es-419" dirty="0">
                <a:latin typeface="Franklin Gothic Book" panose="020B0503020102020204" pitchFamily="34" charset="0"/>
              </a:rPr>
              <a:t> genérico.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B9860A-D2EE-4778-B9ED-4684CF32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0" y="1841725"/>
            <a:ext cx="7153148" cy="267382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3D242E-897F-4D29-85BF-1522411A8F86}"/>
              </a:ext>
            </a:extLst>
          </p:cNvPr>
          <p:cNvSpPr txBox="1"/>
          <p:nvPr/>
        </p:nvSpPr>
        <p:spPr>
          <a:xfrm>
            <a:off x="907676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Loading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20CB4E-E13B-44C1-BFFB-0C30C7BA6B85}"/>
              </a:ext>
            </a:extLst>
          </p:cNvPr>
          <p:cNvSpPr txBox="1"/>
          <p:nvPr/>
        </p:nvSpPr>
        <p:spPr>
          <a:xfrm>
            <a:off x="2371164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Shipping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B7E082-E894-48A7-A0FE-89A27EE44C6F}"/>
              </a:ext>
            </a:extLst>
          </p:cNvPr>
          <p:cNvSpPr txBox="1"/>
          <p:nvPr/>
        </p:nvSpPr>
        <p:spPr>
          <a:xfrm>
            <a:off x="3807824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Payment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681255-101E-42EB-9362-95D47A0FC254}"/>
              </a:ext>
            </a:extLst>
          </p:cNvPr>
          <p:cNvSpPr txBox="1"/>
          <p:nvPr/>
        </p:nvSpPr>
        <p:spPr>
          <a:xfrm>
            <a:off x="5291871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Review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503E73-9EEB-4DC6-9400-2017A19B1301}"/>
              </a:ext>
            </a:extLst>
          </p:cNvPr>
          <p:cNvSpPr txBox="1"/>
          <p:nvPr/>
        </p:nvSpPr>
        <p:spPr>
          <a:xfrm>
            <a:off x="6728465" y="3024748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Congrats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7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Elección de variables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515362" y="133264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Mercado Libre Argentina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EB9FA7-D062-44C7-9575-70646B0CA750}"/>
              </a:ext>
            </a:extLst>
          </p:cNvPr>
          <p:cNvSpPr txBox="1"/>
          <p:nvPr/>
        </p:nvSpPr>
        <p:spPr>
          <a:xfrm>
            <a:off x="3374757" y="135688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Flujo de compra - Directa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11A8A1E-3F1B-423F-992D-6B9148CC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1" y="1798711"/>
            <a:ext cx="2520000" cy="24710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C16AC71-AA51-4A20-9E96-8322BBBEF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304" y="1798711"/>
            <a:ext cx="2520000" cy="247106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986D86-1836-4891-A744-F2F209691478}"/>
              </a:ext>
            </a:extLst>
          </p:cNvPr>
          <p:cNvSpPr txBox="1"/>
          <p:nvPr/>
        </p:nvSpPr>
        <p:spPr>
          <a:xfrm>
            <a:off x="6234152" y="1352982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Desktop vs. Android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5BC4588-07D1-4CE3-B0C4-E637EADFF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304" y="1899899"/>
            <a:ext cx="3317774" cy="203768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EEC944B-10EF-41AD-A6FE-EDF0DB36A747}"/>
              </a:ext>
            </a:extLst>
          </p:cNvPr>
          <p:cNvSpPr txBox="1"/>
          <p:nvPr/>
        </p:nvSpPr>
        <p:spPr>
          <a:xfrm>
            <a:off x="949316" y="4428066"/>
            <a:ext cx="7118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Dado que el periodo bajo análisis es de 488 días, se trabajará con las plataformas Desktop y Android por no contar con valores nulos.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5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9E65B60-1346-49BA-B8A9-E52A2941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25" y="1634098"/>
            <a:ext cx="4984878" cy="2664872"/>
          </a:xfrm>
          <a:prstGeom prst="rect">
            <a:avLst/>
          </a:prstGeom>
        </p:spPr>
      </p:pic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Primera aproximación a la serie temporal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C7039DC-5F94-40F6-BD4A-84C3F7A71EA6}"/>
              </a:ext>
            </a:extLst>
          </p:cNvPr>
          <p:cNvSpPr txBox="1"/>
          <p:nvPr/>
        </p:nvSpPr>
        <p:spPr>
          <a:xfrm>
            <a:off x="515362" y="1623677"/>
            <a:ext cx="3296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 los fines de quitar el ruido de la frecuencia diaria de los datos, se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resamplea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la base con el </a:t>
            </a:r>
            <a:r>
              <a:rPr lang="es-419" b="1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promedio de ventas semanal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8082B65-F051-48F5-BD46-D20826AD5526}"/>
              </a:ext>
            </a:extLst>
          </p:cNvPr>
          <p:cNvSpPr txBox="1"/>
          <p:nvPr/>
        </p:nvSpPr>
        <p:spPr>
          <a:xfrm>
            <a:off x="506613" y="3163473"/>
            <a:ext cx="3296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A simple vista, se pueden observar dos picos máximos en los meses de </a:t>
            </a:r>
            <a:r>
              <a:rPr lang="es-419" b="1" dirty="0">
                <a:latin typeface="Franklin Gothic Book" panose="020B0503020102020204" pitchFamily="34" charset="0"/>
              </a:rPr>
              <a:t>mayo y noviembre </a:t>
            </a:r>
            <a:r>
              <a:rPr lang="es-419" dirty="0">
                <a:latin typeface="Franklin Gothic Book" panose="020B0503020102020204" pitchFamily="34" charset="0"/>
              </a:rPr>
              <a:t>del año </a:t>
            </a:r>
            <a:r>
              <a:rPr lang="es-419" b="1" dirty="0">
                <a:latin typeface="Franklin Gothic Book" panose="020B0503020102020204" pitchFamily="34" charset="0"/>
              </a:rPr>
              <a:t>2019</a:t>
            </a:r>
            <a:r>
              <a:rPr lang="es-419" dirty="0">
                <a:latin typeface="Franklin Gothic Book" panose="020B0503020102020204" pitchFamily="34" charset="0"/>
              </a:rPr>
              <a:t> y un quiebre de tendencia en </a:t>
            </a:r>
            <a:r>
              <a:rPr lang="es-419" b="1" dirty="0">
                <a:latin typeface="Franklin Gothic Book" panose="020B0503020102020204" pitchFamily="34" charset="0"/>
              </a:rPr>
              <a:t>marzo</a:t>
            </a:r>
            <a:r>
              <a:rPr lang="es-419" dirty="0">
                <a:latin typeface="Franklin Gothic Book" panose="020B0503020102020204" pitchFamily="34" charset="0"/>
              </a:rPr>
              <a:t> del año </a:t>
            </a:r>
            <a:r>
              <a:rPr lang="es-419" b="1" dirty="0">
                <a:latin typeface="Franklin Gothic Book" panose="020B0503020102020204" pitchFamily="34" charset="0"/>
              </a:rPr>
              <a:t>2020</a:t>
            </a:r>
            <a:r>
              <a:rPr lang="es-419" dirty="0">
                <a:latin typeface="Franklin Gothic Book" panose="020B0503020102020204" pitchFamily="34" charset="0"/>
              </a:rPr>
              <a:t>, coincidiendo esto con el inicio del confinamiento por la COVID-19.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3F3E499-562F-4BB4-B43C-346F5DA13B60}"/>
              </a:ext>
            </a:extLst>
          </p:cNvPr>
          <p:cNvSpPr/>
          <p:nvPr/>
        </p:nvSpPr>
        <p:spPr>
          <a:xfrm>
            <a:off x="5123330" y="2816935"/>
            <a:ext cx="295835" cy="847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BD3DB19-0D54-49B7-945E-3D7E677DC846}"/>
              </a:ext>
            </a:extLst>
          </p:cNvPr>
          <p:cNvSpPr/>
          <p:nvPr/>
        </p:nvSpPr>
        <p:spPr>
          <a:xfrm>
            <a:off x="6553200" y="2633383"/>
            <a:ext cx="295835" cy="87602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5BEFD02-A73C-4B3E-AC8C-63D17C165B11}"/>
              </a:ext>
            </a:extLst>
          </p:cNvPr>
          <p:cNvSpPr/>
          <p:nvPr/>
        </p:nvSpPr>
        <p:spPr>
          <a:xfrm>
            <a:off x="7687235" y="3334171"/>
            <a:ext cx="295835" cy="5969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822D035-E7F9-4F42-8ADE-81930814A4AF}"/>
              </a:ext>
            </a:extLst>
          </p:cNvPr>
          <p:cNvSpPr/>
          <p:nvPr/>
        </p:nvSpPr>
        <p:spPr>
          <a:xfrm>
            <a:off x="7884629" y="2097742"/>
            <a:ext cx="548375" cy="1513774"/>
          </a:xfrm>
          <a:custGeom>
            <a:avLst/>
            <a:gdLst>
              <a:gd name="connsiteX0" fmla="*/ 0 w 759759"/>
              <a:gd name="connsiteY0" fmla="*/ 1465730 h 1465730"/>
              <a:gd name="connsiteX1" fmla="*/ 302559 w 759759"/>
              <a:gd name="connsiteY1" fmla="*/ 712694 h 1465730"/>
              <a:gd name="connsiteX2" fmla="*/ 759759 w 759759"/>
              <a:gd name="connsiteY2" fmla="*/ 0 h 14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759" h="1465730">
                <a:moveTo>
                  <a:pt x="0" y="1465730"/>
                </a:moveTo>
                <a:cubicBezTo>
                  <a:pt x="87966" y="1211356"/>
                  <a:pt x="175933" y="956982"/>
                  <a:pt x="302559" y="712694"/>
                </a:cubicBezTo>
                <a:cubicBezTo>
                  <a:pt x="429185" y="468406"/>
                  <a:pt x="594472" y="234203"/>
                  <a:pt x="759759" y="0"/>
                </a:cubicBezTo>
              </a:path>
            </a:pathLst>
          </a:custGeom>
          <a:noFill/>
          <a:ln>
            <a:solidFill>
              <a:srgbClr val="8632A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59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5885E1-74E4-48DC-BFA3-AE8B166D59C0}"/>
              </a:ext>
            </a:extLst>
          </p:cNvPr>
          <p:cNvSpPr txBox="1"/>
          <p:nvPr/>
        </p:nvSpPr>
        <p:spPr>
          <a:xfrm>
            <a:off x="515362" y="1785581"/>
            <a:ext cx="2229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Si se grafican las distribuciones por etapa pre y postpandemia, se observa que luego de la pandemia existe una </a:t>
            </a:r>
            <a:r>
              <a:rPr lang="es-419" b="1" dirty="0">
                <a:latin typeface="Franklin Gothic Book" panose="020B0503020102020204" pitchFamily="34" charset="0"/>
              </a:rPr>
              <a:t>mayor cantidad de usuarios</a:t>
            </a:r>
            <a:r>
              <a:rPr lang="es-419" dirty="0">
                <a:latin typeface="Franklin Gothic Book" panose="020B0503020102020204" pitchFamily="34" charset="0"/>
              </a:rPr>
              <a:t> que utilizan la plataforma, lo que se deriva en una </a:t>
            </a:r>
            <a:r>
              <a:rPr lang="es-419" b="1" dirty="0">
                <a:latin typeface="Franklin Gothic Book" panose="020B0503020102020204" pitchFamily="34" charset="0"/>
              </a:rPr>
              <a:t>mayor cantidad de compras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5AA34-8DB9-4149-9CA8-3F63FC80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34" y="1029738"/>
            <a:ext cx="5666297" cy="37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8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4" y="1767022"/>
            <a:ext cx="2229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Comparando plataformas, en Desktop se puede observar que la distribución por etapa es asimétrica. 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Esto supondría que la media se encuentra sesgada por valores que escapan de lo normal, por lo que la mediana suele ser mas representativa del comportamiento de la variable.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70590B0-7513-4884-9D9A-12B43A42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07" y="1050323"/>
            <a:ext cx="5927293" cy="37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3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Tasa de Conversión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3" y="1047604"/>
            <a:ext cx="25318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 los fines de analizar el comportamiento de los usuarios en las diferentes etapas del flujo de compra, se definieron cuatro índices. Por un lado, hay 3 índices que comparan cada etapa del flujo con la etapa inmediata anterior. Por otro, se define la Tasa de Conversión de los usuarios: se compara la etapa "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Congrats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" con "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Shipping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", que permite medir cuantos usuarios de los que ingresan a la plataforma (cliente potencial) concretan una compra (cliente cierto).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14B085-1FE6-4BDB-9E31-197025070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47" y="1311007"/>
            <a:ext cx="6019467" cy="306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80E0C1-D738-4C0B-A35F-4D816064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147" y="1311007"/>
            <a:ext cx="6019466" cy="306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CCD89CA-0F1F-4E9F-B68A-6E9D457ED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2603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E407E27-0F99-46B6-9FFB-A4142693A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71750"/>
            <a:ext cx="9144000" cy="25818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04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8961</TotalTime>
  <Words>746</Words>
  <Application>Microsoft Office PowerPoint</Application>
  <PresentationFormat>Presentación en pantalla (16:9)</PresentationFormat>
  <Paragraphs>64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Franklin Gothic Book</vt:lpstr>
      <vt:lpstr>Helvetica Neue</vt:lpstr>
      <vt:lpstr>Bahnschrift Light</vt:lpstr>
      <vt:lpstr>Roboto Black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mariela bercovich</dc:creator>
  <cp:lastModifiedBy>Gene Núñez</cp:lastModifiedBy>
  <cp:revision>517</cp:revision>
  <cp:lastPrinted>2021-03-10T17:45:28Z</cp:lastPrinted>
  <dcterms:modified xsi:type="dcterms:W3CDTF">2021-07-11T23:25:30Z</dcterms:modified>
</cp:coreProperties>
</file>