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349" r:id="rId2"/>
    <p:sldId id="379" r:id="rId3"/>
    <p:sldId id="381" r:id="rId4"/>
    <p:sldId id="382" r:id="rId5"/>
    <p:sldId id="383" r:id="rId6"/>
    <p:sldId id="384" r:id="rId7"/>
    <p:sldId id="385" r:id="rId8"/>
    <p:sldId id="386" r:id="rId9"/>
    <p:sldId id="387" r:id="rId10"/>
    <p:sldId id="380" r:id="rId11"/>
  </p:sldIdLst>
  <p:sldSz cx="9144000" cy="5143500" type="screen16x9"/>
  <p:notesSz cx="7104063" cy="10234613"/>
  <p:embeddedFontLst>
    <p:embeddedFont>
      <p:font typeface="Bahnschrift Light" panose="020B0502040204020203" pitchFamily="34" charset="0"/>
      <p:regular r:id="rId13"/>
    </p:embeddedFont>
    <p:embeddedFont>
      <p:font typeface="Franklin Gothic Book" panose="020B0503020102020204" pitchFamily="34" charset="0"/>
      <p:regular r:id="rId14"/>
      <p:italic r:id="rId15"/>
    </p:embeddedFont>
    <p:embeddedFont>
      <p:font typeface="Roboto Black" panose="02000000000000000000" pitchFamily="2" charset="0"/>
      <p:bold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6" roundtripDataSignature="AMtx7mh57ZUfJvtTGZdTuzK7G1Gn/oQd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32AC"/>
    <a:srgbClr val="005DA2"/>
    <a:srgbClr val="FFF159"/>
    <a:srgbClr val="FFEB29"/>
    <a:srgbClr val="FFC00B"/>
    <a:srgbClr val="86B173"/>
    <a:srgbClr val="FF7D7D"/>
    <a:srgbClr val="D51C2E"/>
    <a:srgbClr val="009DE0"/>
    <a:srgbClr val="6525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AF606853-7671-496A-8E4F-DF71F8EC918B}" styleName="Estilo oscuro 1 - Énfasis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1523" autoAdjust="0"/>
  </p:normalViewPr>
  <p:slideViewPr>
    <p:cSldViewPr snapToGrid="0">
      <p:cViewPr varScale="1">
        <p:scale>
          <a:sx n="114" d="100"/>
          <a:sy n="114" d="100"/>
        </p:scale>
        <p:origin x="590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56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1855735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88911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4553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2365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5392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4468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5168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4856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8270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9279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2558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159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9C768A7F-2B93-43F4-87FD-0161D7F31591}"/>
              </a:ext>
            </a:extLst>
          </p:cNvPr>
          <p:cNvSpPr txBox="1"/>
          <p:nvPr/>
        </p:nvSpPr>
        <p:spPr>
          <a:xfrm>
            <a:off x="363812" y="1507662"/>
            <a:ext cx="78048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b="1" i="0" dirty="0">
                <a:solidFill>
                  <a:srgbClr val="21212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Uso de conceptos de ciencia de datos para la Optimización de Tasa de Conversión en productos digitales</a:t>
            </a:r>
          </a:p>
          <a:p>
            <a:r>
              <a:rPr lang="es-419" i="0" dirty="0">
                <a:solidFill>
                  <a:srgbClr val="21212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Diplomatura </a:t>
            </a:r>
            <a:r>
              <a:rPr lang="es-419" dirty="0">
                <a:solidFill>
                  <a:srgbClr val="21212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en Ciencia de Datos, Aprendizaje Automático y sus aplicaciones</a:t>
            </a:r>
          </a:p>
          <a:p>
            <a:r>
              <a:rPr lang="es-419" dirty="0">
                <a:solidFill>
                  <a:srgbClr val="21212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Año 2021</a:t>
            </a:r>
            <a:endParaRPr lang="es-419" i="0" dirty="0">
              <a:solidFill>
                <a:srgbClr val="212121"/>
              </a:solidFill>
              <a:effectLst/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E63C8B7-AA65-4978-9305-4EE0AB568DE9}"/>
              </a:ext>
            </a:extLst>
          </p:cNvPr>
          <p:cNvSpPr txBox="1"/>
          <p:nvPr/>
        </p:nvSpPr>
        <p:spPr>
          <a:xfrm>
            <a:off x="5351188" y="3987052"/>
            <a:ext cx="3429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AR" b="1" dirty="0">
                <a:latin typeface="Bahnschrift Light" panose="020B0502040204020203" pitchFamily="34" charset="0"/>
              </a:rPr>
              <a:t>Integrantes</a:t>
            </a:r>
            <a:r>
              <a:rPr lang="es-AR" dirty="0">
                <a:latin typeface="Bahnschrift Light" panose="020B0502040204020203" pitchFamily="34" charset="0"/>
              </a:rPr>
              <a:t>: </a:t>
            </a:r>
          </a:p>
          <a:p>
            <a:pPr algn="r"/>
            <a:r>
              <a:rPr lang="es-AR" dirty="0">
                <a:latin typeface="Bahnschrift Light" panose="020B0502040204020203" pitchFamily="34" charset="0"/>
              </a:rPr>
              <a:t>Macarena </a:t>
            </a:r>
            <a:r>
              <a:rPr lang="es-AR" dirty="0" err="1">
                <a:latin typeface="Bahnschrift Light" panose="020B0502040204020203" pitchFamily="34" charset="0"/>
              </a:rPr>
              <a:t>Costanzo</a:t>
            </a:r>
            <a:endParaRPr lang="es-AR" dirty="0">
              <a:latin typeface="Bahnschrift Light" panose="020B0502040204020203" pitchFamily="34" charset="0"/>
            </a:endParaRPr>
          </a:p>
          <a:p>
            <a:pPr algn="r"/>
            <a:r>
              <a:rPr lang="es-AR" dirty="0">
                <a:latin typeface="Bahnschrift Light" panose="020B0502040204020203" pitchFamily="34" charset="0"/>
              </a:rPr>
              <a:t>Génesis </a:t>
            </a:r>
            <a:r>
              <a:rPr lang="es-AR" dirty="0" err="1">
                <a:latin typeface="Bahnschrift Light" panose="020B0502040204020203" pitchFamily="34" charset="0"/>
              </a:rPr>
              <a:t>Nuñez</a:t>
            </a:r>
            <a:r>
              <a:rPr lang="es-AR" dirty="0">
                <a:latin typeface="Bahnschrift Light" panose="020B0502040204020203" pitchFamily="34" charset="0"/>
              </a:rPr>
              <a:t> </a:t>
            </a:r>
            <a:r>
              <a:rPr lang="es-AR" dirty="0" err="1">
                <a:latin typeface="Bahnschrift Light" panose="020B0502040204020203" pitchFamily="34" charset="0"/>
              </a:rPr>
              <a:t>Sanchez</a:t>
            </a:r>
            <a:endParaRPr lang="es-AR" dirty="0">
              <a:latin typeface="Bahnschrift Light" panose="020B0502040204020203" pitchFamily="34" charset="0"/>
            </a:endParaRPr>
          </a:p>
          <a:p>
            <a:pPr algn="r"/>
            <a:r>
              <a:rPr lang="es-AR" dirty="0">
                <a:latin typeface="Bahnschrift Light" panose="020B0502040204020203" pitchFamily="34" charset="0"/>
              </a:rPr>
              <a:t>Magdalena Sella</a:t>
            </a:r>
            <a:endParaRPr lang="es-ES" dirty="0">
              <a:latin typeface="Bahnschrift Light" panose="020B0502040204020203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5E362BF-876A-4240-80CE-8A80BA3474E8}"/>
              </a:ext>
            </a:extLst>
          </p:cNvPr>
          <p:cNvSpPr txBox="1"/>
          <p:nvPr/>
        </p:nvSpPr>
        <p:spPr>
          <a:xfrm>
            <a:off x="363812" y="4310218"/>
            <a:ext cx="2709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latin typeface="Bahnschrift Light" panose="020B0502040204020203" pitchFamily="34" charset="0"/>
              </a:rPr>
              <a:t>Tutor</a:t>
            </a:r>
            <a:r>
              <a:rPr lang="es-AR" dirty="0">
                <a:latin typeface="Bahnschrift Light" panose="020B0502040204020203" pitchFamily="34" charset="0"/>
              </a:rPr>
              <a:t>: Luis Epifanio</a:t>
            </a:r>
            <a:endParaRPr lang="es-ES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650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159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0E63C8B7-AA65-4978-9305-4EE0AB568DE9}"/>
              </a:ext>
            </a:extLst>
          </p:cNvPr>
          <p:cNvSpPr txBox="1"/>
          <p:nvPr/>
        </p:nvSpPr>
        <p:spPr>
          <a:xfrm>
            <a:off x="1929282" y="2263973"/>
            <a:ext cx="52854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600" b="1" dirty="0">
                <a:latin typeface="Roboto Black" panose="02000000000000000000" pitchFamily="2" charset="0"/>
                <a:ea typeface="Roboto Black" panose="02000000000000000000" pitchFamily="2" charset="0"/>
              </a:rPr>
              <a:t>¡Muchas gracias!</a:t>
            </a:r>
            <a:endParaRPr lang="es-AR" sz="1600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645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4;p3"/>
          <p:cNvSpPr txBox="1">
            <a:spLocks noGrp="1"/>
          </p:cNvSpPr>
          <p:nvPr>
            <p:ph type="subTitle" idx="1"/>
          </p:nvPr>
        </p:nvSpPr>
        <p:spPr>
          <a:xfrm>
            <a:off x="399604" y="318360"/>
            <a:ext cx="8033400" cy="992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s-AR" sz="2400" dirty="0">
                <a:solidFill>
                  <a:schemeClr val="tx1"/>
                </a:solidFill>
                <a:latin typeface="Roboto Black"/>
                <a:ea typeface="Roboto Black"/>
              </a:rPr>
              <a:t>¿Qué es el CRO?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2CE98BD-FB5C-49BE-8EF9-44735134CBBD}"/>
              </a:ext>
            </a:extLst>
          </p:cNvPr>
          <p:cNvSpPr txBox="1"/>
          <p:nvPr/>
        </p:nvSpPr>
        <p:spPr>
          <a:xfrm>
            <a:off x="528810" y="131100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31174B0E-CA51-4668-9A1B-4968FCACBAEC}"/>
              </a:ext>
            </a:extLst>
          </p:cNvPr>
          <p:cNvCxnSpPr>
            <a:cxnSpLocks/>
          </p:cNvCxnSpPr>
          <p:nvPr/>
        </p:nvCxnSpPr>
        <p:spPr>
          <a:xfrm>
            <a:off x="515362" y="894229"/>
            <a:ext cx="7653727" cy="0"/>
          </a:xfrm>
          <a:prstGeom prst="line">
            <a:avLst/>
          </a:prstGeom>
          <a:ln w="57150">
            <a:solidFill>
              <a:srgbClr val="FFF1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5ED014D-B073-4855-ADA1-5C48E024F984}"/>
              </a:ext>
            </a:extLst>
          </p:cNvPr>
          <p:cNvSpPr txBox="1"/>
          <p:nvPr/>
        </p:nvSpPr>
        <p:spPr>
          <a:xfrm>
            <a:off x="505722" y="1410192"/>
            <a:ext cx="8132555" cy="2971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s-419" sz="1600" b="0" i="0" dirty="0">
                <a:solidFill>
                  <a:srgbClr val="212529"/>
                </a:solidFill>
                <a:effectLst/>
                <a:latin typeface="Franklin Gothic Book" panose="020B0503020102020204" pitchFamily="34" charset="0"/>
              </a:rPr>
              <a:t>El </a:t>
            </a:r>
            <a:r>
              <a:rPr lang="es-419" sz="1600" b="1" i="0" dirty="0" err="1">
                <a:solidFill>
                  <a:srgbClr val="212529"/>
                </a:solidFill>
                <a:effectLst/>
                <a:latin typeface="Franklin Gothic Book" panose="020B0503020102020204" pitchFamily="34" charset="0"/>
              </a:rPr>
              <a:t>Conversion</a:t>
            </a:r>
            <a:r>
              <a:rPr lang="es-419" sz="1600" b="1" i="0" dirty="0">
                <a:solidFill>
                  <a:srgbClr val="212529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s-419" sz="1600" b="1" i="0" dirty="0" err="1">
                <a:solidFill>
                  <a:srgbClr val="212529"/>
                </a:solidFill>
                <a:effectLst/>
                <a:latin typeface="Franklin Gothic Book" panose="020B0503020102020204" pitchFamily="34" charset="0"/>
              </a:rPr>
              <a:t>Rate</a:t>
            </a:r>
            <a:r>
              <a:rPr lang="es-419" sz="1600" b="1" i="0" dirty="0">
                <a:solidFill>
                  <a:srgbClr val="212529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s-419" sz="1600" b="1" i="0" dirty="0" err="1">
                <a:solidFill>
                  <a:srgbClr val="212529"/>
                </a:solidFill>
                <a:effectLst/>
                <a:latin typeface="Franklin Gothic Book" panose="020B0503020102020204" pitchFamily="34" charset="0"/>
              </a:rPr>
              <a:t>Optimization</a:t>
            </a:r>
            <a:r>
              <a:rPr lang="es-419" sz="1600" b="0" i="0" dirty="0">
                <a:solidFill>
                  <a:srgbClr val="212529"/>
                </a:solidFill>
                <a:effectLst/>
                <a:latin typeface="Franklin Gothic Book" panose="020B0503020102020204" pitchFamily="34" charset="0"/>
              </a:rPr>
              <a:t>, o CRO, es el proceso de optimización de ciertos elementos que intervienen en una campaña de marketing con el fin de optimizar la tasa de conversión de ésta. Es decir, </a:t>
            </a:r>
            <a:r>
              <a:rPr lang="es-419" sz="1600" b="1" i="0" dirty="0">
                <a:solidFill>
                  <a:srgbClr val="212529"/>
                </a:solidFill>
                <a:effectLst/>
                <a:latin typeface="Franklin Gothic Book" panose="020B0503020102020204" pitchFamily="34" charset="0"/>
              </a:rPr>
              <a:t>los procedimientos que sigue el CRO se establecen con el objetivo de poder maximizar el volumen de conversiones de la campaña </a:t>
            </a:r>
            <a:r>
              <a:rPr lang="es-419" sz="1600" b="0" i="0" dirty="0">
                <a:solidFill>
                  <a:srgbClr val="212529"/>
                </a:solidFill>
                <a:effectLst/>
                <a:latin typeface="Franklin Gothic Book" panose="020B0503020102020204" pitchFamily="34" charset="0"/>
              </a:rPr>
              <a:t>o, lo que es lo mismo, maximizar el número de usuarios que realizan la acción que se desea (por ejemplo, incrementar las ventas).</a:t>
            </a:r>
            <a:endParaRPr lang="es-ES" sz="1600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77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4;p3"/>
          <p:cNvSpPr txBox="1">
            <a:spLocks noGrp="1"/>
          </p:cNvSpPr>
          <p:nvPr>
            <p:ph type="subTitle" idx="1"/>
          </p:nvPr>
        </p:nvSpPr>
        <p:spPr>
          <a:xfrm>
            <a:off x="399604" y="318360"/>
            <a:ext cx="8033400" cy="992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s-AR" sz="2400" dirty="0">
                <a:solidFill>
                  <a:schemeClr val="tx1"/>
                </a:solidFill>
                <a:latin typeface="Roboto Black"/>
                <a:ea typeface="Roboto Black"/>
              </a:rPr>
              <a:t>Presentación del dataset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2CE98BD-FB5C-49BE-8EF9-44735134CBBD}"/>
              </a:ext>
            </a:extLst>
          </p:cNvPr>
          <p:cNvSpPr txBox="1"/>
          <p:nvPr/>
        </p:nvSpPr>
        <p:spPr>
          <a:xfrm>
            <a:off x="528810" y="131100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31174B0E-CA51-4668-9A1B-4968FCACBAEC}"/>
              </a:ext>
            </a:extLst>
          </p:cNvPr>
          <p:cNvCxnSpPr>
            <a:cxnSpLocks/>
          </p:cNvCxnSpPr>
          <p:nvPr/>
        </p:nvCxnSpPr>
        <p:spPr>
          <a:xfrm>
            <a:off x="515362" y="894229"/>
            <a:ext cx="7653727" cy="0"/>
          </a:xfrm>
          <a:prstGeom prst="line">
            <a:avLst/>
          </a:prstGeom>
          <a:ln w="57150">
            <a:solidFill>
              <a:srgbClr val="FFF1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9BDA1B15-8759-4A0A-829C-BAADAE63D3BA}"/>
              </a:ext>
            </a:extLst>
          </p:cNvPr>
          <p:cNvSpPr txBox="1"/>
          <p:nvPr/>
        </p:nvSpPr>
        <p:spPr>
          <a:xfrm>
            <a:off x="482635" y="1018619"/>
            <a:ext cx="8132555" cy="698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419" i="1" dirty="0">
                <a:latin typeface="Franklin Gothic Book" panose="020B0503020102020204" pitchFamily="34" charset="0"/>
              </a:rPr>
              <a:t>Dataset de tráfico</a:t>
            </a:r>
            <a:r>
              <a:rPr lang="es-419" dirty="0">
                <a:latin typeface="Franklin Gothic Book" panose="020B0503020102020204" pitchFamily="34" charset="0"/>
              </a:rPr>
              <a:t>: intenta reflejar el tráfico entre las pantallas de un flujo de Compras/</a:t>
            </a:r>
            <a:r>
              <a:rPr lang="es-419" dirty="0" err="1">
                <a:latin typeface="Franklin Gothic Book" panose="020B0503020102020204" pitchFamily="34" charset="0"/>
              </a:rPr>
              <a:t>Checkout</a:t>
            </a:r>
            <a:r>
              <a:rPr lang="es-419" dirty="0">
                <a:latin typeface="Franklin Gothic Book" panose="020B0503020102020204" pitchFamily="34" charset="0"/>
              </a:rPr>
              <a:t> de un e-</a:t>
            </a:r>
            <a:r>
              <a:rPr lang="es-419" dirty="0" err="1">
                <a:latin typeface="Franklin Gothic Book" panose="020B0503020102020204" pitchFamily="34" charset="0"/>
              </a:rPr>
              <a:t>commerce</a:t>
            </a:r>
            <a:r>
              <a:rPr lang="es-419" dirty="0">
                <a:latin typeface="Franklin Gothic Book" panose="020B0503020102020204" pitchFamily="34" charset="0"/>
              </a:rPr>
              <a:t> genérico.</a:t>
            </a:r>
            <a:endParaRPr lang="es-ES" dirty="0">
              <a:latin typeface="Franklin Gothic Book" panose="020B05030201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0B9860A-D2EE-4778-B9ED-4684CF32F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30" y="1841725"/>
            <a:ext cx="7153148" cy="2673826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973D242E-897F-4D29-85BF-1522411A8F86}"/>
              </a:ext>
            </a:extLst>
          </p:cNvPr>
          <p:cNvSpPr txBox="1"/>
          <p:nvPr/>
        </p:nvSpPr>
        <p:spPr>
          <a:xfrm>
            <a:off x="907676" y="3024749"/>
            <a:ext cx="1216959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005DA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dirty="0" err="1">
                <a:latin typeface="Franklin Gothic Book" panose="020B0503020102020204" pitchFamily="34" charset="0"/>
              </a:rPr>
              <a:t>Loading</a:t>
            </a:r>
            <a:endParaRPr lang="es-ES" dirty="0">
              <a:latin typeface="Franklin Gothic Book" panose="020B0503020102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820CB4E-E13B-44C1-BFFB-0C30C7BA6B85}"/>
              </a:ext>
            </a:extLst>
          </p:cNvPr>
          <p:cNvSpPr txBox="1"/>
          <p:nvPr/>
        </p:nvSpPr>
        <p:spPr>
          <a:xfrm>
            <a:off x="2371164" y="3024749"/>
            <a:ext cx="1216959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005DA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dirty="0" err="1">
                <a:latin typeface="Franklin Gothic Book" panose="020B0503020102020204" pitchFamily="34" charset="0"/>
              </a:rPr>
              <a:t>Shipping</a:t>
            </a:r>
            <a:endParaRPr lang="es-ES" dirty="0">
              <a:latin typeface="Franklin Gothic Book" panose="020B0503020102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AB7E082-E894-48A7-A0FE-89A27EE44C6F}"/>
              </a:ext>
            </a:extLst>
          </p:cNvPr>
          <p:cNvSpPr txBox="1"/>
          <p:nvPr/>
        </p:nvSpPr>
        <p:spPr>
          <a:xfrm>
            <a:off x="3807824" y="3024749"/>
            <a:ext cx="1216959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005DA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dirty="0" err="1">
                <a:latin typeface="Franklin Gothic Book" panose="020B0503020102020204" pitchFamily="34" charset="0"/>
              </a:rPr>
              <a:t>Payment</a:t>
            </a:r>
            <a:endParaRPr lang="es-ES" dirty="0">
              <a:latin typeface="Franklin Gothic Book" panose="020B0503020102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F681255-101E-42EB-9362-95D47A0FC254}"/>
              </a:ext>
            </a:extLst>
          </p:cNvPr>
          <p:cNvSpPr txBox="1"/>
          <p:nvPr/>
        </p:nvSpPr>
        <p:spPr>
          <a:xfrm>
            <a:off x="5291871" y="3024749"/>
            <a:ext cx="1216959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005DA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dirty="0" err="1">
                <a:latin typeface="Franklin Gothic Book" panose="020B0503020102020204" pitchFamily="34" charset="0"/>
              </a:rPr>
              <a:t>Review</a:t>
            </a:r>
            <a:endParaRPr lang="es-ES" dirty="0">
              <a:latin typeface="Franklin Gothic Book" panose="020B05030201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B503E73-9EEB-4DC6-9400-2017A19B1301}"/>
              </a:ext>
            </a:extLst>
          </p:cNvPr>
          <p:cNvSpPr txBox="1"/>
          <p:nvPr/>
        </p:nvSpPr>
        <p:spPr>
          <a:xfrm>
            <a:off x="6728465" y="3024748"/>
            <a:ext cx="1216959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005DA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dirty="0" err="1">
                <a:latin typeface="Franklin Gothic Book" panose="020B0503020102020204" pitchFamily="34" charset="0"/>
              </a:rPr>
              <a:t>Congrats</a:t>
            </a:r>
            <a:endParaRPr lang="es-ES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371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4;p3"/>
          <p:cNvSpPr txBox="1">
            <a:spLocks noGrp="1"/>
          </p:cNvSpPr>
          <p:nvPr>
            <p:ph type="subTitle" idx="1"/>
          </p:nvPr>
        </p:nvSpPr>
        <p:spPr>
          <a:xfrm>
            <a:off x="399604" y="318360"/>
            <a:ext cx="8033400" cy="992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s-AR" sz="2400" dirty="0">
                <a:solidFill>
                  <a:schemeClr val="tx1"/>
                </a:solidFill>
                <a:latin typeface="Roboto Black"/>
                <a:ea typeface="Roboto Black"/>
              </a:rPr>
              <a:t>Elección de variables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2CE98BD-FB5C-49BE-8EF9-44735134CBBD}"/>
              </a:ext>
            </a:extLst>
          </p:cNvPr>
          <p:cNvSpPr txBox="1"/>
          <p:nvPr/>
        </p:nvSpPr>
        <p:spPr>
          <a:xfrm>
            <a:off x="597246" y="142081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31174B0E-CA51-4668-9A1B-4968FCACBAEC}"/>
              </a:ext>
            </a:extLst>
          </p:cNvPr>
          <p:cNvCxnSpPr>
            <a:cxnSpLocks/>
          </p:cNvCxnSpPr>
          <p:nvPr/>
        </p:nvCxnSpPr>
        <p:spPr>
          <a:xfrm>
            <a:off x="515362" y="894229"/>
            <a:ext cx="7653727" cy="0"/>
          </a:xfrm>
          <a:prstGeom prst="line">
            <a:avLst/>
          </a:prstGeom>
          <a:ln w="57150">
            <a:solidFill>
              <a:srgbClr val="FFF1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9BDA1B15-8759-4A0A-829C-BAADAE63D3BA}"/>
              </a:ext>
            </a:extLst>
          </p:cNvPr>
          <p:cNvSpPr txBox="1"/>
          <p:nvPr/>
        </p:nvSpPr>
        <p:spPr>
          <a:xfrm>
            <a:off x="515362" y="1332647"/>
            <a:ext cx="226728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419" b="1" dirty="0">
                <a:latin typeface="Franklin Gothic Book" panose="020B0503020102020204" pitchFamily="34" charset="0"/>
              </a:rPr>
              <a:t>Mercado Libre Argentina</a:t>
            </a:r>
            <a:endParaRPr lang="es-ES" b="1" dirty="0">
              <a:latin typeface="Franklin Gothic Book" panose="020B0503020102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6EB9FA7-D062-44C7-9575-70646B0CA750}"/>
              </a:ext>
            </a:extLst>
          </p:cNvPr>
          <p:cNvSpPr txBox="1"/>
          <p:nvPr/>
        </p:nvSpPr>
        <p:spPr>
          <a:xfrm>
            <a:off x="3374757" y="1356887"/>
            <a:ext cx="226728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419" b="1" dirty="0">
                <a:latin typeface="Franklin Gothic Book" panose="020B0503020102020204" pitchFamily="34" charset="0"/>
              </a:rPr>
              <a:t>Flujo de compra - Directa</a:t>
            </a:r>
            <a:endParaRPr lang="es-ES" b="1" dirty="0">
              <a:latin typeface="Franklin Gothic Book" panose="020B0503020102020204" pitchFamily="34" charset="0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711A8A1E-3F1B-423F-992D-6B9148CC2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641" y="1798711"/>
            <a:ext cx="2520000" cy="2471068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9C16AC71-AA51-4A20-9E96-8322BBBEF3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6304" y="1798711"/>
            <a:ext cx="2520000" cy="2471068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35986D86-1836-4891-A744-F2F209691478}"/>
              </a:ext>
            </a:extLst>
          </p:cNvPr>
          <p:cNvSpPr txBox="1"/>
          <p:nvPr/>
        </p:nvSpPr>
        <p:spPr>
          <a:xfrm>
            <a:off x="6234152" y="1352982"/>
            <a:ext cx="226728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419" b="1" dirty="0">
                <a:latin typeface="Franklin Gothic Book" panose="020B0503020102020204" pitchFamily="34" charset="0"/>
              </a:rPr>
              <a:t>Desktop vs. Android</a:t>
            </a:r>
            <a:endParaRPr lang="es-ES" b="1" dirty="0">
              <a:latin typeface="Franklin Gothic Book" panose="020B0503020102020204" pitchFamily="34" charset="0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25BC4588-07D1-4CE3-B0C4-E637EADFF1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6304" y="1899899"/>
            <a:ext cx="3317774" cy="2037688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1EEC944B-10EF-41AD-A6FE-EDF0DB36A747}"/>
              </a:ext>
            </a:extLst>
          </p:cNvPr>
          <p:cNvSpPr txBox="1"/>
          <p:nvPr/>
        </p:nvSpPr>
        <p:spPr>
          <a:xfrm>
            <a:off x="949316" y="4428066"/>
            <a:ext cx="711817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419" b="0" i="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Dado que el periodo bajo análisis es de 488 días, se trabajará con las plataformas Desktop y Android por no contar con valores nulos.</a:t>
            </a:r>
            <a:endParaRPr lang="es-ES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457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79E65B60-1346-49BA-B8A9-E52A2941F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125" y="1634098"/>
            <a:ext cx="4984878" cy="2664872"/>
          </a:xfrm>
          <a:prstGeom prst="rect">
            <a:avLst/>
          </a:prstGeom>
        </p:spPr>
      </p:pic>
      <p:sp>
        <p:nvSpPr>
          <p:cNvPr id="7" name="Google Shape;74;p3"/>
          <p:cNvSpPr txBox="1">
            <a:spLocks noGrp="1"/>
          </p:cNvSpPr>
          <p:nvPr>
            <p:ph type="subTitle" idx="1"/>
          </p:nvPr>
        </p:nvSpPr>
        <p:spPr>
          <a:xfrm>
            <a:off x="399604" y="318360"/>
            <a:ext cx="8033400" cy="992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s-AR" sz="2400" dirty="0">
                <a:solidFill>
                  <a:schemeClr val="tx1"/>
                </a:solidFill>
                <a:latin typeface="Roboto Black"/>
                <a:ea typeface="Roboto Black"/>
              </a:rPr>
              <a:t>Primera aproximación a la serie temporal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2CE98BD-FB5C-49BE-8EF9-44735134CBBD}"/>
              </a:ext>
            </a:extLst>
          </p:cNvPr>
          <p:cNvSpPr txBox="1"/>
          <p:nvPr/>
        </p:nvSpPr>
        <p:spPr>
          <a:xfrm>
            <a:off x="597246" y="142081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31174B0E-CA51-4668-9A1B-4968FCACBAEC}"/>
              </a:ext>
            </a:extLst>
          </p:cNvPr>
          <p:cNvCxnSpPr>
            <a:cxnSpLocks/>
          </p:cNvCxnSpPr>
          <p:nvPr/>
        </p:nvCxnSpPr>
        <p:spPr>
          <a:xfrm>
            <a:off x="515362" y="894229"/>
            <a:ext cx="7653727" cy="0"/>
          </a:xfrm>
          <a:prstGeom prst="line">
            <a:avLst/>
          </a:prstGeom>
          <a:ln w="57150">
            <a:solidFill>
              <a:srgbClr val="FFF1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DC7039DC-5F94-40F6-BD4A-84C3F7A71EA6}"/>
              </a:ext>
            </a:extLst>
          </p:cNvPr>
          <p:cNvSpPr txBox="1"/>
          <p:nvPr/>
        </p:nvSpPr>
        <p:spPr>
          <a:xfrm>
            <a:off x="515362" y="1623677"/>
            <a:ext cx="32968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b="0" i="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A los fines de quitar el ruido de la frecuencia diaria de los datos, se </a:t>
            </a:r>
            <a:r>
              <a:rPr lang="es-419" b="0" i="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resamplea</a:t>
            </a:r>
            <a:r>
              <a:rPr lang="es-419" b="0" i="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 la base con el </a:t>
            </a:r>
            <a:r>
              <a:rPr lang="es-419" b="1" i="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promedio de ventas semanal</a:t>
            </a:r>
            <a:r>
              <a:rPr lang="es-419" b="0" i="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.</a:t>
            </a:r>
            <a:endParaRPr lang="es-ES" dirty="0">
              <a:latin typeface="Franklin Gothic Book" panose="020B0503020102020204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8082B65-F051-48F5-BD46-D20826AD5526}"/>
              </a:ext>
            </a:extLst>
          </p:cNvPr>
          <p:cNvSpPr txBox="1"/>
          <p:nvPr/>
        </p:nvSpPr>
        <p:spPr>
          <a:xfrm>
            <a:off x="506613" y="3163473"/>
            <a:ext cx="32968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>
                <a:latin typeface="Franklin Gothic Book" panose="020B0503020102020204" pitchFamily="34" charset="0"/>
              </a:rPr>
              <a:t>A simple vista, se pueden observar dos picos máximos en los meses de </a:t>
            </a:r>
            <a:r>
              <a:rPr lang="es-419" b="1" dirty="0">
                <a:latin typeface="Franklin Gothic Book" panose="020B0503020102020204" pitchFamily="34" charset="0"/>
              </a:rPr>
              <a:t>mayo y noviembre </a:t>
            </a:r>
            <a:r>
              <a:rPr lang="es-419" dirty="0">
                <a:latin typeface="Franklin Gothic Book" panose="020B0503020102020204" pitchFamily="34" charset="0"/>
              </a:rPr>
              <a:t>del año </a:t>
            </a:r>
            <a:r>
              <a:rPr lang="es-419" b="1" dirty="0">
                <a:latin typeface="Franklin Gothic Book" panose="020B0503020102020204" pitchFamily="34" charset="0"/>
              </a:rPr>
              <a:t>2019</a:t>
            </a:r>
            <a:r>
              <a:rPr lang="es-419" dirty="0">
                <a:latin typeface="Franklin Gothic Book" panose="020B0503020102020204" pitchFamily="34" charset="0"/>
              </a:rPr>
              <a:t> y un quiebre de tendencia en </a:t>
            </a:r>
            <a:r>
              <a:rPr lang="es-419" b="1" dirty="0">
                <a:latin typeface="Franklin Gothic Book" panose="020B0503020102020204" pitchFamily="34" charset="0"/>
              </a:rPr>
              <a:t>marzo</a:t>
            </a:r>
            <a:r>
              <a:rPr lang="es-419" dirty="0">
                <a:latin typeface="Franklin Gothic Book" panose="020B0503020102020204" pitchFamily="34" charset="0"/>
              </a:rPr>
              <a:t> del año </a:t>
            </a:r>
            <a:r>
              <a:rPr lang="es-419" b="1" dirty="0">
                <a:latin typeface="Franklin Gothic Book" panose="020B0503020102020204" pitchFamily="34" charset="0"/>
              </a:rPr>
              <a:t>2020</a:t>
            </a:r>
            <a:r>
              <a:rPr lang="es-419" dirty="0">
                <a:latin typeface="Franklin Gothic Book" panose="020B0503020102020204" pitchFamily="34" charset="0"/>
              </a:rPr>
              <a:t>, coincidiendo esto con el inicio del confinamiento por la COVID-19.</a:t>
            </a:r>
            <a:endParaRPr lang="es-ES" dirty="0">
              <a:latin typeface="Franklin Gothic Book" panose="020B0503020102020204" pitchFamily="34" charset="0"/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3F3E499-562F-4BB4-B43C-346F5DA13B60}"/>
              </a:ext>
            </a:extLst>
          </p:cNvPr>
          <p:cNvSpPr/>
          <p:nvPr/>
        </p:nvSpPr>
        <p:spPr>
          <a:xfrm>
            <a:off x="5123330" y="2816935"/>
            <a:ext cx="295835" cy="847389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noFill/>
            </a:endParaRP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9BD3DB19-0D54-49B7-945E-3D7E677DC846}"/>
              </a:ext>
            </a:extLst>
          </p:cNvPr>
          <p:cNvSpPr/>
          <p:nvPr/>
        </p:nvSpPr>
        <p:spPr>
          <a:xfrm>
            <a:off x="6553200" y="2633383"/>
            <a:ext cx="295835" cy="87602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noFill/>
            </a:endParaRP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B5BEFD02-A73C-4B3E-AC8C-63D17C165B11}"/>
              </a:ext>
            </a:extLst>
          </p:cNvPr>
          <p:cNvSpPr/>
          <p:nvPr/>
        </p:nvSpPr>
        <p:spPr>
          <a:xfrm>
            <a:off x="7687235" y="3334171"/>
            <a:ext cx="295835" cy="59699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noFill/>
            </a:endParaRPr>
          </a:p>
        </p:txBody>
      </p: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E822D035-E7F9-4F42-8ADE-81930814A4AF}"/>
              </a:ext>
            </a:extLst>
          </p:cNvPr>
          <p:cNvSpPr/>
          <p:nvPr/>
        </p:nvSpPr>
        <p:spPr>
          <a:xfrm>
            <a:off x="7884629" y="2097742"/>
            <a:ext cx="548375" cy="1513774"/>
          </a:xfrm>
          <a:custGeom>
            <a:avLst/>
            <a:gdLst>
              <a:gd name="connsiteX0" fmla="*/ 0 w 759759"/>
              <a:gd name="connsiteY0" fmla="*/ 1465730 h 1465730"/>
              <a:gd name="connsiteX1" fmla="*/ 302559 w 759759"/>
              <a:gd name="connsiteY1" fmla="*/ 712694 h 1465730"/>
              <a:gd name="connsiteX2" fmla="*/ 759759 w 759759"/>
              <a:gd name="connsiteY2" fmla="*/ 0 h 1465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9759" h="1465730">
                <a:moveTo>
                  <a:pt x="0" y="1465730"/>
                </a:moveTo>
                <a:cubicBezTo>
                  <a:pt x="87966" y="1211356"/>
                  <a:pt x="175933" y="956982"/>
                  <a:pt x="302559" y="712694"/>
                </a:cubicBezTo>
                <a:cubicBezTo>
                  <a:pt x="429185" y="468406"/>
                  <a:pt x="594472" y="234203"/>
                  <a:pt x="759759" y="0"/>
                </a:cubicBezTo>
              </a:path>
            </a:pathLst>
          </a:custGeom>
          <a:noFill/>
          <a:ln>
            <a:solidFill>
              <a:srgbClr val="8632A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3590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4;p3"/>
          <p:cNvSpPr txBox="1">
            <a:spLocks noGrp="1"/>
          </p:cNvSpPr>
          <p:nvPr>
            <p:ph type="subTitle" idx="1"/>
          </p:nvPr>
        </p:nvSpPr>
        <p:spPr>
          <a:xfrm>
            <a:off x="399604" y="318360"/>
            <a:ext cx="8033400" cy="992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s-AR" sz="2400" dirty="0">
                <a:solidFill>
                  <a:schemeClr val="tx1"/>
                </a:solidFill>
                <a:latin typeface="Roboto Black"/>
                <a:ea typeface="Roboto Black"/>
              </a:rPr>
              <a:t>Estadística descriptiva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2CE98BD-FB5C-49BE-8EF9-44735134CBBD}"/>
              </a:ext>
            </a:extLst>
          </p:cNvPr>
          <p:cNvSpPr txBox="1"/>
          <p:nvPr/>
        </p:nvSpPr>
        <p:spPr>
          <a:xfrm>
            <a:off x="597246" y="142081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31174B0E-CA51-4668-9A1B-4968FCACBAEC}"/>
              </a:ext>
            </a:extLst>
          </p:cNvPr>
          <p:cNvCxnSpPr>
            <a:cxnSpLocks/>
          </p:cNvCxnSpPr>
          <p:nvPr/>
        </p:nvCxnSpPr>
        <p:spPr>
          <a:xfrm>
            <a:off x="515362" y="894229"/>
            <a:ext cx="7653727" cy="0"/>
          </a:xfrm>
          <a:prstGeom prst="line">
            <a:avLst/>
          </a:prstGeom>
          <a:ln w="57150">
            <a:solidFill>
              <a:srgbClr val="FFF1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7D5885E1-74E4-48DC-BFA3-AE8B166D59C0}"/>
              </a:ext>
            </a:extLst>
          </p:cNvPr>
          <p:cNvSpPr txBox="1"/>
          <p:nvPr/>
        </p:nvSpPr>
        <p:spPr>
          <a:xfrm>
            <a:off x="515362" y="1785581"/>
            <a:ext cx="22299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>
                <a:latin typeface="Franklin Gothic Book" panose="020B0503020102020204" pitchFamily="34" charset="0"/>
              </a:rPr>
              <a:t>Si se grafican las distribuciones por etapa pre y postpandemia, se observa que luego de la pandemia existe una </a:t>
            </a:r>
            <a:r>
              <a:rPr lang="es-419" b="1" dirty="0">
                <a:latin typeface="Franklin Gothic Book" panose="020B0503020102020204" pitchFamily="34" charset="0"/>
              </a:rPr>
              <a:t>mayor cantidad de usuarios</a:t>
            </a:r>
            <a:r>
              <a:rPr lang="es-419" dirty="0">
                <a:latin typeface="Franklin Gothic Book" panose="020B0503020102020204" pitchFamily="34" charset="0"/>
              </a:rPr>
              <a:t> que utilizan la plataforma, lo que se deriva en una </a:t>
            </a:r>
            <a:r>
              <a:rPr lang="es-419" b="1" dirty="0">
                <a:latin typeface="Franklin Gothic Book" panose="020B0503020102020204" pitchFamily="34" charset="0"/>
              </a:rPr>
              <a:t>mayor cantidad de compras</a:t>
            </a:r>
            <a:r>
              <a:rPr lang="es-419" dirty="0">
                <a:latin typeface="Franklin Gothic Book" panose="020B0503020102020204" pitchFamily="34" charset="0"/>
              </a:rPr>
              <a:t>.</a:t>
            </a:r>
            <a:endParaRPr lang="es-ES" dirty="0">
              <a:latin typeface="Franklin Gothic Book" panose="020B05030201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F85AA34-8DB9-4149-9CA8-3F63FC801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0334" y="1029738"/>
            <a:ext cx="5666297" cy="375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485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4;p3"/>
          <p:cNvSpPr txBox="1">
            <a:spLocks noGrp="1"/>
          </p:cNvSpPr>
          <p:nvPr>
            <p:ph type="subTitle" idx="1"/>
          </p:nvPr>
        </p:nvSpPr>
        <p:spPr>
          <a:xfrm>
            <a:off x="399604" y="318360"/>
            <a:ext cx="8033400" cy="992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s-AR" sz="2400" dirty="0">
                <a:solidFill>
                  <a:schemeClr val="tx1"/>
                </a:solidFill>
                <a:latin typeface="Roboto Black"/>
                <a:ea typeface="Roboto Black"/>
              </a:rPr>
              <a:t>Estadística descriptiva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2CE98BD-FB5C-49BE-8EF9-44735134CBBD}"/>
              </a:ext>
            </a:extLst>
          </p:cNvPr>
          <p:cNvSpPr txBox="1"/>
          <p:nvPr/>
        </p:nvSpPr>
        <p:spPr>
          <a:xfrm>
            <a:off x="597246" y="142081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31174B0E-CA51-4668-9A1B-4968FCACBAEC}"/>
              </a:ext>
            </a:extLst>
          </p:cNvPr>
          <p:cNvCxnSpPr>
            <a:cxnSpLocks/>
          </p:cNvCxnSpPr>
          <p:nvPr/>
        </p:nvCxnSpPr>
        <p:spPr>
          <a:xfrm>
            <a:off x="515362" y="894229"/>
            <a:ext cx="7653727" cy="0"/>
          </a:xfrm>
          <a:prstGeom prst="line">
            <a:avLst/>
          </a:prstGeom>
          <a:ln w="57150">
            <a:solidFill>
              <a:srgbClr val="FFF1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295BFADC-CF05-4DE2-9389-78E714EDF146}"/>
              </a:ext>
            </a:extLst>
          </p:cNvPr>
          <p:cNvSpPr txBox="1"/>
          <p:nvPr/>
        </p:nvSpPr>
        <p:spPr>
          <a:xfrm>
            <a:off x="399604" y="1767022"/>
            <a:ext cx="22299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>
                <a:latin typeface="Franklin Gothic Book" panose="020B0503020102020204" pitchFamily="34" charset="0"/>
              </a:rPr>
              <a:t>Comparando plataformas, en Desktop se puede observar que la distribución por etapa es asimétrica. </a:t>
            </a:r>
            <a:r>
              <a:rPr lang="es-419" b="0" i="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Esto supondría que la media se encuentra sesgada por valores que escapan de lo normal, por lo que la mediana suele ser mas representativa del comportamiento de la variable.</a:t>
            </a:r>
            <a:endParaRPr lang="es-ES" dirty="0">
              <a:latin typeface="Franklin Gothic Book" panose="020B0503020102020204" pitchFamily="34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670590B0-7513-4884-9D9A-12B43A423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707" y="1050323"/>
            <a:ext cx="5927293" cy="377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838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4;p3"/>
          <p:cNvSpPr txBox="1">
            <a:spLocks noGrp="1"/>
          </p:cNvSpPr>
          <p:nvPr>
            <p:ph type="subTitle" idx="1"/>
          </p:nvPr>
        </p:nvSpPr>
        <p:spPr>
          <a:xfrm>
            <a:off x="399604" y="318360"/>
            <a:ext cx="8033400" cy="992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s-AR" sz="2400" dirty="0">
                <a:solidFill>
                  <a:schemeClr val="tx1"/>
                </a:solidFill>
                <a:latin typeface="Roboto Black"/>
                <a:ea typeface="Roboto Black"/>
              </a:rPr>
              <a:t>Tasa de Conversión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2CE98BD-FB5C-49BE-8EF9-44735134CBBD}"/>
              </a:ext>
            </a:extLst>
          </p:cNvPr>
          <p:cNvSpPr txBox="1"/>
          <p:nvPr/>
        </p:nvSpPr>
        <p:spPr>
          <a:xfrm>
            <a:off x="597246" y="142081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31174B0E-CA51-4668-9A1B-4968FCACBAEC}"/>
              </a:ext>
            </a:extLst>
          </p:cNvPr>
          <p:cNvCxnSpPr>
            <a:cxnSpLocks/>
          </p:cNvCxnSpPr>
          <p:nvPr/>
        </p:nvCxnSpPr>
        <p:spPr>
          <a:xfrm>
            <a:off x="515362" y="894229"/>
            <a:ext cx="7653727" cy="0"/>
          </a:xfrm>
          <a:prstGeom prst="line">
            <a:avLst/>
          </a:prstGeom>
          <a:ln w="57150">
            <a:solidFill>
              <a:srgbClr val="FFF1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295BFADC-CF05-4DE2-9389-78E714EDF146}"/>
              </a:ext>
            </a:extLst>
          </p:cNvPr>
          <p:cNvSpPr txBox="1"/>
          <p:nvPr/>
        </p:nvSpPr>
        <p:spPr>
          <a:xfrm>
            <a:off x="399603" y="1047604"/>
            <a:ext cx="253185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b="0" i="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A los fines de analizar el comportamiento de los usuarios en las diferentes etapas del flujo de compra, se definieron cuatro índices. Por un lado, hay 3 índices que comparan cada etapa del flujo con la etapa inmediata anterior. Por otro, se define la Tasa de Conversión de los usuarios: se compara la etapa "</a:t>
            </a:r>
            <a:r>
              <a:rPr lang="es-419" b="0" i="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Congrats</a:t>
            </a:r>
            <a:r>
              <a:rPr lang="es-419" b="0" i="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" con "</a:t>
            </a:r>
            <a:r>
              <a:rPr lang="es-419" b="0" i="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Shipping</a:t>
            </a:r>
            <a:r>
              <a:rPr lang="es-419" b="0" i="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", que permite medir cuantos usuarios de los que ingresan a la plataforma (cliente potencial) concretan una compra (cliente cierto).</a:t>
            </a:r>
            <a:endParaRPr lang="es-ES" dirty="0">
              <a:latin typeface="Franklin Gothic Book" panose="020B05030201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A14B085-1FE6-4BDB-9E31-197025070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147" y="1311007"/>
            <a:ext cx="6019467" cy="3060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780E0C1-D738-4C0B-A35F-4D816064B1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0147" y="1311007"/>
            <a:ext cx="6019466" cy="30600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1CCD89CA-0F1F-4E9F-B68A-6E9D457EDD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9144000" cy="260321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CE407E27-0F99-46B6-9FFB-A4142693A4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571750"/>
            <a:ext cx="9144000" cy="258183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5046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4;p3"/>
          <p:cNvSpPr txBox="1">
            <a:spLocks noGrp="1"/>
          </p:cNvSpPr>
          <p:nvPr>
            <p:ph type="subTitle" idx="1"/>
          </p:nvPr>
        </p:nvSpPr>
        <p:spPr>
          <a:xfrm>
            <a:off x="399604" y="318360"/>
            <a:ext cx="8033400" cy="992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s-AR" sz="2400" dirty="0">
                <a:solidFill>
                  <a:schemeClr val="tx1"/>
                </a:solidFill>
                <a:latin typeface="Roboto Black"/>
                <a:ea typeface="Roboto Black"/>
              </a:rPr>
              <a:t>Cono de conversión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2CE98BD-FB5C-49BE-8EF9-44735134CBBD}"/>
              </a:ext>
            </a:extLst>
          </p:cNvPr>
          <p:cNvSpPr txBox="1"/>
          <p:nvPr/>
        </p:nvSpPr>
        <p:spPr>
          <a:xfrm>
            <a:off x="597246" y="142081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31174B0E-CA51-4668-9A1B-4968FCACBAEC}"/>
              </a:ext>
            </a:extLst>
          </p:cNvPr>
          <p:cNvCxnSpPr>
            <a:cxnSpLocks/>
          </p:cNvCxnSpPr>
          <p:nvPr/>
        </p:nvCxnSpPr>
        <p:spPr>
          <a:xfrm>
            <a:off x="515362" y="894229"/>
            <a:ext cx="7653727" cy="0"/>
          </a:xfrm>
          <a:prstGeom prst="line">
            <a:avLst/>
          </a:prstGeom>
          <a:ln w="57150">
            <a:solidFill>
              <a:srgbClr val="FFF1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upo 12">
            <a:extLst>
              <a:ext uri="{FF2B5EF4-FFF2-40B4-BE49-F238E27FC236}">
                <a16:creationId xmlns:a16="http://schemas.microsoft.com/office/drawing/2014/main" id="{7EC35538-76D2-4BE2-91DD-3352D541A22B}"/>
              </a:ext>
            </a:extLst>
          </p:cNvPr>
          <p:cNvGrpSpPr/>
          <p:nvPr/>
        </p:nvGrpSpPr>
        <p:grpSpPr>
          <a:xfrm>
            <a:off x="0" y="1251221"/>
            <a:ext cx="8901953" cy="2446458"/>
            <a:chOff x="0" y="1715145"/>
            <a:chExt cx="8901953" cy="2446458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5BCF31A5-133C-4642-BBD5-40FE9ADC59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8382" t="32288" r="21272" b="14902"/>
            <a:stretch/>
          </p:blipFill>
          <p:spPr>
            <a:xfrm>
              <a:off x="0" y="1779475"/>
              <a:ext cx="4780429" cy="2382128"/>
            </a:xfrm>
            <a:prstGeom prst="rect">
              <a:avLst/>
            </a:prstGeom>
          </p:spPr>
        </p:pic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20167C7A-8D49-481C-AB47-EA8105A70C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6015" t="32679" r="20884" b="12550"/>
            <a:stretch/>
          </p:blipFill>
          <p:spPr>
            <a:xfrm>
              <a:off x="4685344" y="1715145"/>
              <a:ext cx="4216609" cy="2446458"/>
            </a:xfrm>
            <a:prstGeom prst="rect">
              <a:avLst/>
            </a:prstGeom>
          </p:spPr>
        </p:pic>
      </p:grp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6AD63AA-E3F2-47B6-B085-B684B23FDC12}"/>
              </a:ext>
            </a:extLst>
          </p:cNvPr>
          <p:cNvSpPr txBox="1"/>
          <p:nvPr/>
        </p:nvSpPr>
        <p:spPr>
          <a:xfrm>
            <a:off x="4261761" y="3088899"/>
            <a:ext cx="847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dirty="0">
                <a:solidFill>
                  <a:srgbClr val="0070C0"/>
                </a:solidFill>
                <a:latin typeface="Franklin Gothic Book" panose="020B0503020102020204" pitchFamily="34" charset="0"/>
              </a:rPr>
              <a:t>Desktop</a:t>
            </a:r>
          </a:p>
          <a:p>
            <a:pPr algn="ctr"/>
            <a:r>
              <a:rPr lang="es-AR" b="1" dirty="0">
                <a:solidFill>
                  <a:srgbClr val="00B050"/>
                </a:solidFill>
                <a:latin typeface="Franklin Gothic Book" panose="020B0503020102020204" pitchFamily="34" charset="0"/>
              </a:rPr>
              <a:t>Android</a:t>
            </a:r>
            <a:endParaRPr lang="es-ES" b="1" dirty="0">
              <a:solidFill>
                <a:srgbClr val="00B050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CA6E52A-B8C1-44A9-96A2-B424BF4135EE}"/>
              </a:ext>
            </a:extLst>
          </p:cNvPr>
          <p:cNvSpPr txBox="1"/>
          <p:nvPr/>
        </p:nvSpPr>
        <p:spPr>
          <a:xfrm>
            <a:off x="555300" y="3939989"/>
            <a:ext cx="803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b="0" i="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En general, no hay grandes cambios en el cono de conversión entre el primer y el último paso, si bien se ve que se pierden más compradores en las primeras etapas luego del comienzo de la pandemia. Si comparamos </a:t>
            </a:r>
            <a:r>
              <a:rPr lang="es-419" b="0" i="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devices</a:t>
            </a:r>
            <a:r>
              <a:rPr lang="es-419" b="0" i="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, se puede decir que si bien desktop tiene una menor cantidad de usuarios, la tasa de conversión que presenta es más de un 10% superior a la de </a:t>
            </a:r>
            <a:r>
              <a:rPr lang="es-419" b="0" i="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android</a:t>
            </a:r>
            <a:r>
              <a:rPr lang="es-419" b="0" i="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.</a:t>
            </a:r>
            <a:endParaRPr lang="es-ES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34672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8766</TotalTime>
  <Words>551</Words>
  <Application>Microsoft Office PowerPoint</Application>
  <PresentationFormat>Presentación en pantalla (16:9)</PresentationFormat>
  <Paragraphs>36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Franklin Gothic Book</vt:lpstr>
      <vt:lpstr>Roboto Black</vt:lpstr>
      <vt:lpstr>Arial</vt:lpstr>
      <vt:lpstr>Bahnschrift Light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mariela bercovich</dc:creator>
  <cp:lastModifiedBy>Gene Núñez</cp:lastModifiedBy>
  <cp:revision>505</cp:revision>
  <cp:lastPrinted>2021-03-10T17:45:28Z</cp:lastPrinted>
  <dcterms:modified xsi:type="dcterms:W3CDTF">2021-07-07T00:20:33Z</dcterms:modified>
</cp:coreProperties>
</file>