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Cabin"/>
      <p:regular r:id="rId24"/>
      <p:bold r:id="rId25"/>
      <p:italic r:id="rId26"/>
      <p:boldItalic r:id="rId27"/>
    </p:embeddedFont>
    <p:embeddedFont>
      <p:font typeface="Bebas Neue"/>
      <p:regular r:id="rId28"/>
    </p:embeddedFont>
    <p:embeddedFont>
      <p:font typeface="Alata"/>
      <p:regular r:id="rId29"/>
    </p:embeddedFont>
    <p:embeddedFont>
      <p:font typeface="Cabin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9EBC30-4EE7-4E47-8095-DB50E7FD42D6}">
  <a:tblStyle styleId="{FB9EBC30-4EE7-4E47-8095-DB50E7FD42D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abin-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abin-italic.fntdata"/><Relationship Id="rId25" Type="http://schemas.openxmlformats.org/officeDocument/2006/relationships/font" Target="fonts/Cabin-bold.fntdata"/><Relationship Id="rId28" Type="http://schemas.openxmlformats.org/officeDocument/2006/relationships/font" Target="fonts/BebasNeue-regular.fntdata"/><Relationship Id="rId27" Type="http://schemas.openxmlformats.org/officeDocument/2006/relationships/font" Target="fonts/Cabin-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lat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binMedium-bold.fntdata"/><Relationship Id="rId30" Type="http://schemas.openxmlformats.org/officeDocument/2006/relationships/font" Target="fonts/CabinMedium-regular.fntdata"/><Relationship Id="rId11" Type="http://schemas.openxmlformats.org/officeDocument/2006/relationships/slide" Target="slides/slide5.xml"/><Relationship Id="rId33" Type="http://schemas.openxmlformats.org/officeDocument/2006/relationships/font" Target="fonts/CabinMedium-boldItalic.fntdata"/><Relationship Id="rId10" Type="http://schemas.openxmlformats.org/officeDocument/2006/relationships/slide" Target="slides/slide4.xml"/><Relationship Id="rId32" Type="http://schemas.openxmlformats.org/officeDocument/2006/relationships/font" Target="fonts/CabinMedium-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d2f6c5f2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d2f6c5f2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d2f6c5f2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d2f6c5f2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d9420aad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d9420aad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d9420aad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d9420aad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d9420aad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d9420aad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d2f6c5f2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d2f6c5f2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d9420aad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d9420aad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d2f6c5f2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d2f6c5f2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d2f6c5f2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d2f6c5f2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d2f6c5f2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d2f6c5f2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d2f6c5f2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d2f6c5f2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d2f6c5f2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d2f6c5f2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d2f6c5f2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d2f6c5f2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d2f6c5f2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d2f6c5f2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d2f6c5f2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d2f6c5f2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d2f6c5f2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d2f6c5f2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50000"/>
          </a:blip>
          <a:stretch>
            <a:fillRect/>
          </a:stretch>
        </p:blipFill>
        <p:spPr>
          <a:xfrm>
            <a:off x="716493" y="0"/>
            <a:ext cx="7711012" cy="5143499"/>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93C47D"/>
                </a:solidFill>
                <a:latin typeface="Bebas Neue"/>
                <a:ea typeface="Bebas Neue"/>
                <a:cs typeface="Bebas Neue"/>
                <a:sym typeface="Bebas Neue"/>
              </a:rPr>
              <a:t>La receta para un Hit en Spotify</a:t>
            </a:r>
            <a:endParaRPr>
              <a:solidFill>
                <a:srgbClr val="93C47D"/>
              </a:solidFill>
              <a:latin typeface="Bebas Neue"/>
              <a:ea typeface="Bebas Neue"/>
              <a:cs typeface="Bebas Neue"/>
              <a:sym typeface="Bebas Neue"/>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1"/>
                </a:solidFill>
                <a:latin typeface="Cabin Medium"/>
                <a:ea typeface="Cabin Medium"/>
                <a:cs typeface="Cabin Medium"/>
                <a:sym typeface="Cabin Medium"/>
              </a:rPr>
              <a:t>Por Genesis Vega</a:t>
            </a:r>
            <a:endParaRPr>
              <a:solidFill>
                <a:schemeClr val="dk1"/>
              </a:solidFill>
              <a:latin typeface="Cabin Medium"/>
              <a:ea typeface="Cabin Medium"/>
              <a:cs typeface="Cabin Medium"/>
              <a:sym typeface="Cabin Medium"/>
            </a:endParaRPr>
          </a:p>
          <a:p>
            <a:pPr indent="0" lvl="0" marL="0" rtl="0" algn="ctr">
              <a:spcBef>
                <a:spcPts val="0"/>
              </a:spcBef>
              <a:spcAft>
                <a:spcPts val="0"/>
              </a:spcAft>
              <a:buNone/>
            </a:pPr>
            <a:r>
              <a:rPr lang="en">
                <a:solidFill>
                  <a:schemeClr val="dk1"/>
                </a:solidFill>
                <a:latin typeface="Cabin Medium"/>
                <a:ea typeface="Cabin Medium"/>
                <a:cs typeface="Cabin Medium"/>
                <a:sym typeface="Cabin Medium"/>
              </a:rPr>
              <a:t>Comision 39960</a:t>
            </a:r>
            <a:endParaRPr>
              <a:solidFill>
                <a:schemeClr val="dk1"/>
              </a:solidFill>
              <a:latin typeface="Cabin Medium"/>
              <a:ea typeface="Cabin Medium"/>
              <a:cs typeface="Cabin Medium"/>
              <a:sym typeface="Cabin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2392100" y="1017725"/>
            <a:ext cx="6564875" cy="3643974"/>
          </a:xfrm>
          <a:prstGeom prst="rect">
            <a:avLst/>
          </a:prstGeom>
          <a:noFill/>
          <a:ln>
            <a:noFill/>
          </a:ln>
        </p:spPr>
      </p:pic>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D703"/>
                </a:solidFill>
              </a:rPr>
              <a:t>¿Qué atributos de canciones se correlacionan con el éxito?</a:t>
            </a:r>
            <a:endParaRPr>
              <a:solidFill>
                <a:srgbClr val="00D703"/>
              </a:solidFill>
            </a:endParaRPr>
          </a:p>
          <a:p>
            <a:pPr indent="0" lvl="0" marL="0" rtl="0" algn="l">
              <a:spcBef>
                <a:spcPts val="0"/>
              </a:spcBef>
              <a:spcAft>
                <a:spcPts val="0"/>
              </a:spcAft>
              <a:buNone/>
            </a:pPr>
            <a:r>
              <a:t/>
            </a:r>
            <a:endParaRPr/>
          </a:p>
        </p:txBody>
      </p:sp>
      <p:sp>
        <p:nvSpPr>
          <p:cNvPr id="122" name="Google Shape;122;p22"/>
          <p:cNvSpPr txBox="1"/>
          <p:nvPr>
            <p:ph idx="1" type="body"/>
          </p:nvPr>
        </p:nvSpPr>
        <p:spPr>
          <a:xfrm>
            <a:off x="177875" y="3523350"/>
            <a:ext cx="2883900" cy="1474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lt1"/>
                </a:solidFill>
              </a:rPr>
              <a:t>Dentro de la base de datos, hay </a:t>
            </a:r>
            <a:r>
              <a:rPr lang="en">
                <a:solidFill>
                  <a:schemeClr val="lt1"/>
                </a:solidFill>
              </a:rPr>
              <a:t>algunos</a:t>
            </a:r>
            <a:r>
              <a:rPr lang="en">
                <a:solidFill>
                  <a:schemeClr val="lt1"/>
                </a:solidFill>
              </a:rPr>
              <a:t> pocos atributos que presentan </a:t>
            </a:r>
            <a:r>
              <a:rPr lang="en">
                <a:solidFill>
                  <a:schemeClr val="lt1"/>
                </a:solidFill>
              </a:rPr>
              <a:t>índices</a:t>
            </a:r>
            <a:r>
              <a:rPr lang="en">
                <a:solidFill>
                  <a:schemeClr val="lt1"/>
                </a:solidFill>
              </a:rPr>
              <a:t> de correlación.</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162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D703"/>
                </a:solidFill>
              </a:rPr>
              <a:t>¿Qué atributos de canciones se correlacionan con el éxito?</a:t>
            </a:r>
            <a:endParaRPr>
              <a:solidFill>
                <a:srgbClr val="00D703"/>
              </a:solidFill>
            </a:endParaRPr>
          </a:p>
          <a:p>
            <a:pPr indent="0" lvl="0" marL="0" rtl="0" algn="l">
              <a:spcBef>
                <a:spcPts val="0"/>
              </a:spcBef>
              <a:spcAft>
                <a:spcPts val="0"/>
              </a:spcAft>
              <a:buNone/>
            </a:pPr>
            <a:r>
              <a:t/>
            </a:r>
            <a:endParaRPr/>
          </a:p>
        </p:txBody>
      </p:sp>
      <p:pic>
        <p:nvPicPr>
          <p:cNvPr id="128" name="Google Shape;128;p23"/>
          <p:cNvPicPr preferRelativeResize="0"/>
          <p:nvPr/>
        </p:nvPicPr>
        <p:blipFill>
          <a:blip r:embed="rId3">
            <a:alphaModFix/>
          </a:blip>
          <a:stretch>
            <a:fillRect/>
          </a:stretch>
        </p:blipFill>
        <p:spPr>
          <a:xfrm>
            <a:off x="3815950" y="1431450"/>
            <a:ext cx="5280200" cy="2860625"/>
          </a:xfrm>
          <a:prstGeom prst="rect">
            <a:avLst/>
          </a:prstGeom>
          <a:noFill/>
          <a:ln>
            <a:noFill/>
          </a:ln>
        </p:spPr>
      </p:pic>
      <p:sp>
        <p:nvSpPr>
          <p:cNvPr id="129" name="Google Shape;129;p23"/>
          <p:cNvSpPr txBox="1"/>
          <p:nvPr/>
        </p:nvSpPr>
        <p:spPr>
          <a:xfrm>
            <a:off x="261525" y="1115375"/>
            <a:ext cx="37008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1.  'Danceability': la métrica sufrió una ligera disminución a través de los años. Sin embargo, a partir del 2015, está empieza a tener una tendencia creciente.</a:t>
            </a:r>
            <a:endParaRPr sz="1300"/>
          </a:p>
          <a:p>
            <a:pPr indent="0" lvl="0" marL="0" rtl="0" algn="l">
              <a:spcBef>
                <a:spcPts val="0"/>
              </a:spcBef>
              <a:spcAft>
                <a:spcPts val="0"/>
              </a:spcAft>
              <a:buNone/>
            </a:pPr>
            <a:r>
              <a:rPr lang="en" sz="1300"/>
              <a:t>2.  'Valence': se observa una tendencia decreciente a partir de los inicios de los 2000s para luego iniciar un repunte alrededor del 2018 en camino al 2020. </a:t>
            </a:r>
            <a:endParaRPr sz="1300"/>
          </a:p>
          <a:p>
            <a:pPr indent="0" lvl="0" marL="0" rtl="0" algn="l">
              <a:spcBef>
                <a:spcPts val="0"/>
              </a:spcBef>
              <a:spcAft>
                <a:spcPts val="0"/>
              </a:spcAft>
              <a:buNone/>
            </a:pPr>
            <a:r>
              <a:rPr lang="en" sz="1300"/>
              <a:t>3. 'Speechiness': muestra un desplome significativo a finales de los 90s, lo cual puede ser explicado por la transición de popularidad del rap y hip hop a canciones con sintetizadores, batería electro-punk, reverb, géneros dubstep y EDM (música electrónica). </a:t>
            </a:r>
            <a:endParaRPr sz="1300"/>
          </a:p>
          <a:p>
            <a:pPr indent="0" lvl="0" marL="0" rtl="0" algn="l">
              <a:spcBef>
                <a:spcPts val="0"/>
              </a:spcBef>
              <a:spcAft>
                <a:spcPts val="0"/>
              </a:spcAft>
              <a:buNone/>
            </a:pPr>
            <a:r>
              <a:rPr lang="en" sz="1300"/>
              <a:t>4. 'Instrumentalness': La tendencia de los valores son valores menores por lo que indica que las canciones populares siguen siendo más los que la gente puede cantar las letras.</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D703"/>
                </a:solidFill>
              </a:rPr>
              <a:t>Algoritmos de ML</a:t>
            </a:r>
            <a:endParaRPr>
              <a:solidFill>
                <a:srgbClr val="00D703"/>
              </a:solidFill>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Debido a la naturaleza de los datos, se pensó en aplicar los siguientes algoritmos de clasificación:</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Random Forest con 200 arboles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KNN con n_neighbors = 2</a:t>
            </a:r>
            <a:endParaRPr>
              <a:solidFill>
                <a:schemeClr val="dk1"/>
              </a:solidFill>
            </a:endParaRPr>
          </a:p>
        </p:txBody>
      </p:sp>
      <p:pic>
        <p:nvPicPr>
          <p:cNvPr id="136" name="Google Shape;136;p24"/>
          <p:cNvPicPr preferRelativeResize="0"/>
          <p:nvPr/>
        </p:nvPicPr>
        <p:blipFill>
          <a:blip r:embed="rId3">
            <a:alphaModFix/>
          </a:blip>
          <a:stretch>
            <a:fillRect/>
          </a:stretch>
        </p:blipFill>
        <p:spPr>
          <a:xfrm>
            <a:off x="4292700" y="2571750"/>
            <a:ext cx="4193649" cy="2063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D703"/>
                </a:solidFill>
              </a:rPr>
              <a:t>Algortimos de ML</a:t>
            </a:r>
            <a:endParaRPr>
              <a:solidFill>
                <a:srgbClr val="00D703"/>
              </a:solidFill>
            </a:endParaRPr>
          </a:p>
        </p:txBody>
      </p:sp>
      <p:sp>
        <p:nvSpPr>
          <p:cNvPr id="142" name="Google Shape;142;p25"/>
          <p:cNvSpPr txBox="1"/>
          <p:nvPr>
            <p:ph idx="1" type="body"/>
          </p:nvPr>
        </p:nvSpPr>
        <p:spPr>
          <a:xfrm>
            <a:off x="311700" y="1152475"/>
            <a:ext cx="3268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b="1" i="1" lang="en" sz="1325" u="sng">
                <a:solidFill>
                  <a:schemeClr val="dk1"/>
                </a:solidFill>
              </a:rPr>
              <a:t>Performance de los modelos</a:t>
            </a:r>
            <a:endParaRPr b="1" i="1" sz="1325" u="sng">
              <a:solidFill>
                <a:schemeClr val="dk1"/>
              </a:solidFill>
            </a:endParaRPr>
          </a:p>
          <a:p>
            <a:pPr indent="0" lvl="0" marL="0" rtl="0" algn="l">
              <a:spcBef>
                <a:spcPts val="1200"/>
              </a:spcBef>
              <a:spcAft>
                <a:spcPts val="0"/>
              </a:spcAft>
              <a:buSzPts val="688"/>
              <a:buNone/>
            </a:pPr>
            <a:r>
              <a:rPr lang="en" sz="1325">
                <a:solidFill>
                  <a:schemeClr val="dk1"/>
                </a:solidFill>
              </a:rPr>
              <a:t>KNN</a:t>
            </a:r>
            <a:endParaRPr sz="1325">
              <a:solidFill>
                <a:schemeClr val="dk1"/>
              </a:solidFill>
            </a:endParaRPr>
          </a:p>
          <a:p>
            <a:pPr indent="0" lvl="0" marL="0" rtl="0" algn="l">
              <a:spcBef>
                <a:spcPts val="1200"/>
              </a:spcBef>
              <a:spcAft>
                <a:spcPts val="0"/>
              </a:spcAft>
              <a:buSzPts val="688"/>
              <a:buNone/>
            </a:pPr>
            <a:r>
              <a:rPr lang="en" sz="1325">
                <a:solidFill>
                  <a:schemeClr val="dk1"/>
                </a:solidFill>
              </a:rPr>
              <a:t>% de aciertos sobre el set de entrenamiento: 0.86</a:t>
            </a:r>
            <a:endParaRPr sz="1325">
              <a:solidFill>
                <a:schemeClr val="dk1"/>
              </a:solidFill>
            </a:endParaRPr>
          </a:p>
          <a:p>
            <a:pPr indent="0" lvl="0" marL="0" rtl="0" algn="l">
              <a:spcBef>
                <a:spcPts val="1200"/>
              </a:spcBef>
              <a:spcAft>
                <a:spcPts val="0"/>
              </a:spcAft>
              <a:buSzPts val="688"/>
              <a:buNone/>
            </a:pPr>
            <a:r>
              <a:rPr lang="en" sz="1325">
                <a:solidFill>
                  <a:schemeClr val="dk1"/>
                </a:solidFill>
              </a:rPr>
              <a:t>% de aciertos sobre el set de evaluación: 0.63</a:t>
            </a:r>
            <a:endParaRPr sz="1325">
              <a:solidFill>
                <a:schemeClr val="dk1"/>
              </a:solidFill>
            </a:endParaRPr>
          </a:p>
          <a:p>
            <a:pPr indent="0" lvl="0" marL="0" rtl="0" algn="l">
              <a:spcBef>
                <a:spcPts val="1200"/>
              </a:spcBef>
              <a:spcAft>
                <a:spcPts val="0"/>
              </a:spcAft>
              <a:buSzPts val="688"/>
              <a:buNone/>
            </a:pPr>
            <a:r>
              <a:rPr lang="en" sz="1325">
                <a:solidFill>
                  <a:schemeClr val="dk1"/>
                </a:solidFill>
              </a:rPr>
              <a:t>Random Forest</a:t>
            </a:r>
            <a:endParaRPr sz="1325">
              <a:solidFill>
                <a:schemeClr val="dk1"/>
              </a:solidFill>
            </a:endParaRPr>
          </a:p>
          <a:p>
            <a:pPr indent="0" lvl="0" marL="0" rtl="0" algn="l">
              <a:spcBef>
                <a:spcPts val="1200"/>
              </a:spcBef>
              <a:spcAft>
                <a:spcPts val="0"/>
              </a:spcAft>
              <a:buSzPts val="688"/>
              <a:buNone/>
            </a:pPr>
            <a:r>
              <a:rPr lang="en" sz="1325">
                <a:solidFill>
                  <a:schemeClr val="dk1"/>
                </a:solidFill>
              </a:rPr>
              <a:t>% de aciertos sobre el set de entrenamiento: 0.9993188010899182</a:t>
            </a:r>
            <a:endParaRPr sz="1325">
              <a:solidFill>
                <a:schemeClr val="dk1"/>
              </a:solidFill>
            </a:endParaRPr>
          </a:p>
          <a:p>
            <a:pPr indent="0" lvl="0" marL="0" rtl="0" algn="l">
              <a:spcBef>
                <a:spcPts val="1200"/>
              </a:spcBef>
              <a:spcAft>
                <a:spcPts val="1200"/>
              </a:spcAft>
              <a:buSzPts val="688"/>
              <a:buNone/>
            </a:pPr>
            <a:r>
              <a:rPr lang="en" sz="1325">
                <a:solidFill>
                  <a:schemeClr val="dk1"/>
                </a:solidFill>
              </a:rPr>
              <a:t>% de aciertos sobre el set de evaluación: 0.8446866485013624</a:t>
            </a:r>
            <a:endParaRPr sz="1325">
              <a:solidFill>
                <a:schemeClr val="dk1"/>
              </a:solidFill>
            </a:endParaRPr>
          </a:p>
        </p:txBody>
      </p:sp>
      <p:pic>
        <p:nvPicPr>
          <p:cNvPr id="143" name="Google Shape;143;p25"/>
          <p:cNvPicPr preferRelativeResize="0"/>
          <p:nvPr/>
        </p:nvPicPr>
        <p:blipFill>
          <a:blip r:embed="rId3">
            <a:alphaModFix/>
          </a:blip>
          <a:stretch>
            <a:fillRect/>
          </a:stretch>
        </p:blipFill>
        <p:spPr>
          <a:xfrm>
            <a:off x="3710900" y="1152475"/>
            <a:ext cx="5121399" cy="1240475"/>
          </a:xfrm>
          <a:prstGeom prst="rect">
            <a:avLst/>
          </a:prstGeom>
          <a:noFill/>
          <a:ln>
            <a:noFill/>
          </a:ln>
        </p:spPr>
      </p:pic>
      <p:sp>
        <p:nvSpPr>
          <p:cNvPr id="144" name="Google Shape;144;p25"/>
          <p:cNvSpPr/>
          <p:nvPr/>
        </p:nvSpPr>
        <p:spPr>
          <a:xfrm>
            <a:off x="4356450" y="2778825"/>
            <a:ext cx="4151400" cy="1455600"/>
          </a:xfrm>
          <a:prstGeom prst="upArrowCallout">
            <a:avLst>
              <a:gd fmla="val 25000" name="adj1"/>
              <a:gd fmla="val 25000" name="adj2"/>
              <a:gd fmla="val 25000" name="adj3"/>
              <a:gd fmla="val 64977" name="adj4"/>
            </a:avLst>
          </a:prstGeom>
          <a:solidFill>
            <a:srgbClr val="00D70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Conclusión: De acuerdo a las métricas el </a:t>
            </a:r>
            <a:r>
              <a:rPr b="1" lang="en">
                <a:solidFill>
                  <a:schemeClr val="dk1"/>
                </a:solidFill>
              </a:rPr>
              <a:t>Random Forest</a:t>
            </a:r>
            <a:r>
              <a:rPr lang="en"/>
              <a:t> resulta ser el mejor modelo a elegir para este caso de clasificación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B050"/>
                </a:solidFill>
              </a:rPr>
              <a:t>Optimización</a:t>
            </a:r>
            <a:endParaRPr>
              <a:solidFill>
                <a:srgbClr val="00B050"/>
              </a:solidFill>
            </a:endParaRPr>
          </a:p>
        </p:txBody>
      </p:sp>
      <p:sp>
        <p:nvSpPr>
          <p:cNvPr id="150" name="Google Shape;150;p26"/>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Partiendo del modelo que mejor se adapta a los datos (Random Forest) intentamos ajustar sus parámetros para conocer </a:t>
            </a:r>
            <a:r>
              <a:rPr b="1" lang="en" sz="1400">
                <a:solidFill>
                  <a:srgbClr val="000000"/>
                </a:solidFill>
              </a:rPr>
              <a:t>si es posible mejorar su precisión aplicando GridSearchCV.</a:t>
            </a:r>
            <a:endParaRPr b="1" sz="1400">
              <a:solidFill>
                <a:srgbClr val="000000"/>
              </a:solidFill>
            </a:endParaRPr>
          </a:p>
          <a:p>
            <a:pPr indent="0" lvl="0" marL="0" rtl="0" algn="l">
              <a:spcBef>
                <a:spcPts val="0"/>
              </a:spcBef>
              <a:spcAft>
                <a:spcPts val="0"/>
              </a:spcAft>
              <a:buNone/>
            </a:pPr>
            <a:r>
              <a:rPr lang="en" sz="1400">
                <a:solidFill>
                  <a:srgbClr val="000000"/>
                </a:solidFill>
              </a:rPr>
              <a:t>Los resultados fueron:</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Se puede observar que el modelo optimizado mejoró solo por un </a:t>
            </a:r>
            <a:r>
              <a:rPr b="1" lang="en" sz="1400">
                <a:solidFill>
                  <a:srgbClr val="000000"/>
                </a:solidFill>
              </a:rPr>
              <a:t>punto porcentual en Recall</a:t>
            </a:r>
            <a:r>
              <a:rPr lang="en" sz="1400">
                <a:solidFill>
                  <a:srgbClr val="000000"/>
                </a:solidFill>
              </a:rPr>
              <a:t> por lo que no hay una mayor significancia</a:t>
            </a:r>
            <a:endParaRPr sz="1400"/>
          </a:p>
        </p:txBody>
      </p:sp>
      <p:graphicFrame>
        <p:nvGraphicFramePr>
          <p:cNvPr id="151" name="Google Shape;151;p26"/>
          <p:cNvGraphicFramePr/>
          <p:nvPr/>
        </p:nvGraphicFramePr>
        <p:xfrm>
          <a:off x="1663825" y="1988850"/>
          <a:ext cx="3000000" cy="3000000"/>
        </p:xfrm>
        <a:graphic>
          <a:graphicData uri="http://schemas.openxmlformats.org/drawingml/2006/table">
            <a:tbl>
              <a:tblPr>
                <a:noFill/>
                <a:tableStyleId>{FB9EBC30-4EE7-4E47-8095-DB50E7FD42D6}</a:tableStyleId>
              </a:tblPr>
              <a:tblGrid>
                <a:gridCol w="1733550"/>
                <a:gridCol w="1095375"/>
                <a:gridCol w="1095375"/>
                <a:gridCol w="1095375"/>
                <a:gridCol w="1095375"/>
              </a:tblGrid>
              <a:tr h="209550">
                <a:tc>
                  <a:txBody>
                    <a:bodyPr/>
                    <a:lstStyle/>
                    <a:p>
                      <a:pPr indent="0" lvl="0" marL="0" rtl="0" algn="l">
                        <a:lnSpc>
                          <a:spcPct val="115000"/>
                        </a:lnSpc>
                        <a:spcBef>
                          <a:spcPts val="0"/>
                        </a:spcBef>
                        <a:spcAft>
                          <a:spcPts val="0"/>
                        </a:spcAft>
                        <a:buNone/>
                      </a:pPr>
                      <a:r>
                        <a:rPr b="1" lang="en"/>
                        <a:t>Algoritmo</a:t>
                      </a:r>
                      <a:endParaRPr b="1"/>
                    </a:p>
                  </a:txBody>
                  <a:tcPr marT="91425" marB="91425" marR="91425" marL="91425"/>
                </a:tc>
                <a:tc>
                  <a:txBody>
                    <a:bodyPr/>
                    <a:lstStyle/>
                    <a:p>
                      <a:pPr indent="0" lvl="0" marL="0" rtl="0" algn="ctr">
                        <a:lnSpc>
                          <a:spcPct val="115000"/>
                        </a:lnSpc>
                        <a:spcBef>
                          <a:spcPts val="0"/>
                        </a:spcBef>
                        <a:spcAft>
                          <a:spcPts val="0"/>
                        </a:spcAft>
                        <a:buNone/>
                      </a:pPr>
                      <a:r>
                        <a:rPr b="1" lang="en"/>
                        <a:t>Accuracy</a:t>
                      </a:r>
                      <a:endParaRPr b="1"/>
                    </a:p>
                  </a:txBody>
                  <a:tcPr marT="91425" marB="91425" marR="91425" marL="91425"/>
                </a:tc>
                <a:tc>
                  <a:txBody>
                    <a:bodyPr/>
                    <a:lstStyle/>
                    <a:p>
                      <a:pPr indent="0" lvl="0" marL="0" rtl="0" algn="ctr">
                        <a:lnSpc>
                          <a:spcPct val="115000"/>
                        </a:lnSpc>
                        <a:spcBef>
                          <a:spcPts val="0"/>
                        </a:spcBef>
                        <a:spcAft>
                          <a:spcPts val="0"/>
                        </a:spcAft>
                        <a:buNone/>
                      </a:pPr>
                      <a:r>
                        <a:rPr b="1" lang="en"/>
                        <a:t>Precision</a:t>
                      </a:r>
                      <a:endParaRPr b="1"/>
                    </a:p>
                  </a:txBody>
                  <a:tcPr marT="91425" marB="91425" marR="91425" marL="91425"/>
                </a:tc>
                <a:tc>
                  <a:txBody>
                    <a:bodyPr/>
                    <a:lstStyle/>
                    <a:p>
                      <a:pPr indent="0" lvl="0" marL="0" rtl="0" algn="ctr">
                        <a:lnSpc>
                          <a:spcPct val="115000"/>
                        </a:lnSpc>
                        <a:spcBef>
                          <a:spcPts val="0"/>
                        </a:spcBef>
                        <a:spcAft>
                          <a:spcPts val="0"/>
                        </a:spcAft>
                        <a:buNone/>
                      </a:pPr>
                      <a:r>
                        <a:rPr b="1" lang="en"/>
                        <a:t>Recall</a:t>
                      </a:r>
                      <a:endParaRPr b="1"/>
                    </a:p>
                  </a:txBody>
                  <a:tcPr marT="91425" marB="91425" marR="91425" marL="91425"/>
                </a:tc>
                <a:tc>
                  <a:txBody>
                    <a:bodyPr/>
                    <a:lstStyle/>
                    <a:p>
                      <a:pPr indent="0" lvl="0" marL="0" rtl="0" algn="ctr">
                        <a:lnSpc>
                          <a:spcPct val="115000"/>
                        </a:lnSpc>
                        <a:spcBef>
                          <a:spcPts val="0"/>
                        </a:spcBef>
                        <a:spcAft>
                          <a:spcPts val="0"/>
                        </a:spcAft>
                        <a:buNone/>
                      </a:pPr>
                      <a:r>
                        <a:rPr b="1" lang="en"/>
                        <a:t>AUC</a:t>
                      </a:r>
                      <a:endParaRPr b="1"/>
                    </a:p>
                  </a:txBody>
                  <a:tcPr marT="91425" marB="91425" marR="91425" marL="91425"/>
                </a:tc>
              </a:tr>
              <a:tr h="209550">
                <a:tc>
                  <a:txBody>
                    <a:bodyPr/>
                    <a:lstStyle/>
                    <a:p>
                      <a:pPr indent="0" lvl="0" marL="0" rtl="0" algn="l">
                        <a:lnSpc>
                          <a:spcPct val="115000"/>
                        </a:lnSpc>
                        <a:spcBef>
                          <a:spcPts val="0"/>
                        </a:spcBef>
                        <a:spcAft>
                          <a:spcPts val="0"/>
                        </a:spcAft>
                        <a:buNone/>
                      </a:pPr>
                      <a:r>
                        <a:rPr lang="en"/>
                        <a:t>Random forest inicial</a:t>
                      </a:r>
                      <a:endParaRPr/>
                    </a:p>
                  </a:txBody>
                  <a:tcPr marT="91425" marB="91425" marR="91425" marL="91425"/>
                </a:tc>
                <a:tc>
                  <a:txBody>
                    <a:bodyPr/>
                    <a:lstStyle/>
                    <a:p>
                      <a:pPr indent="0" lvl="0" marL="0" rtl="0" algn="ctr">
                        <a:lnSpc>
                          <a:spcPct val="115000"/>
                        </a:lnSpc>
                        <a:spcBef>
                          <a:spcPts val="0"/>
                        </a:spcBef>
                        <a:spcAft>
                          <a:spcPts val="0"/>
                        </a:spcAft>
                        <a:buNone/>
                      </a:pPr>
                      <a:r>
                        <a:rPr lang="en"/>
                        <a:t>0.84</a:t>
                      </a:r>
                      <a:endParaRPr/>
                    </a:p>
                  </a:txBody>
                  <a:tcPr marT="91425" marB="91425" marR="91425" marL="91425"/>
                </a:tc>
                <a:tc>
                  <a:txBody>
                    <a:bodyPr/>
                    <a:lstStyle/>
                    <a:p>
                      <a:pPr indent="0" lvl="0" marL="0" rtl="0" algn="ctr">
                        <a:lnSpc>
                          <a:spcPct val="115000"/>
                        </a:lnSpc>
                        <a:spcBef>
                          <a:spcPts val="0"/>
                        </a:spcBef>
                        <a:spcAft>
                          <a:spcPts val="0"/>
                        </a:spcAft>
                        <a:buNone/>
                      </a:pPr>
                      <a:r>
                        <a:rPr lang="en"/>
                        <a:t>0.84</a:t>
                      </a:r>
                      <a:endParaRPr/>
                    </a:p>
                  </a:txBody>
                  <a:tcPr marT="91425" marB="91425" marR="91425" marL="91425"/>
                </a:tc>
                <a:tc>
                  <a:txBody>
                    <a:bodyPr/>
                    <a:lstStyle/>
                    <a:p>
                      <a:pPr indent="0" lvl="0" marL="0" rtl="0" algn="ctr">
                        <a:lnSpc>
                          <a:spcPct val="115000"/>
                        </a:lnSpc>
                        <a:spcBef>
                          <a:spcPts val="0"/>
                        </a:spcBef>
                        <a:spcAft>
                          <a:spcPts val="0"/>
                        </a:spcAft>
                        <a:buNone/>
                      </a:pPr>
                      <a:r>
                        <a:rPr lang="en"/>
                        <a:t>0.99</a:t>
                      </a:r>
                      <a:endParaRPr/>
                    </a:p>
                  </a:txBody>
                  <a:tcPr marT="91425" marB="91425" marR="91425" marL="91425"/>
                </a:tc>
                <a:tc>
                  <a:txBody>
                    <a:bodyPr/>
                    <a:lstStyle/>
                    <a:p>
                      <a:pPr indent="0" lvl="0" marL="0" rtl="0" algn="ctr">
                        <a:lnSpc>
                          <a:spcPct val="115000"/>
                        </a:lnSpc>
                        <a:spcBef>
                          <a:spcPts val="0"/>
                        </a:spcBef>
                        <a:spcAft>
                          <a:spcPts val="0"/>
                        </a:spcAft>
                        <a:buNone/>
                      </a:pPr>
                      <a:r>
                        <a:rPr lang="en"/>
                        <a:t>0.5</a:t>
                      </a:r>
                      <a:endParaRPr/>
                    </a:p>
                  </a:txBody>
                  <a:tcPr marT="91425" marB="91425" marR="91425" marL="91425"/>
                </a:tc>
              </a:tr>
              <a:tr h="419100">
                <a:tc>
                  <a:txBody>
                    <a:bodyPr/>
                    <a:lstStyle/>
                    <a:p>
                      <a:pPr indent="0" lvl="0" marL="0" rtl="0" algn="l">
                        <a:lnSpc>
                          <a:spcPct val="115000"/>
                        </a:lnSpc>
                        <a:spcBef>
                          <a:spcPts val="0"/>
                        </a:spcBef>
                        <a:spcAft>
                          <a:spcPts val="0"/>
                        </a:spcAft>
                        <a:buNone/>
                      </a:pPr>
                      <a:r>
                        <a:rPr lang="en"/>
                        <a:t>Random forest optimizado</a:t>
                      </a:r>
                      <a:endParaRPr/>
                    </a:p>
                  </a:txBody>
                  <a:tcPr marT="91425" marB="91425" marR="91425" marL="91425"/>
                </a:tc>
                <a:tc>
                  <a:txBody>
                    <a:bodyPr/>
                    <a:lstStyle/>
                    <a:p>
                      <a:pPr indent="0" lvl="0" marL="0" rtl="0" algn="ctr">
                        <a:lnSpc>
                          <a:spcPct val="115000"/>
                        </a:lnSpc>
                        <a:spcBef>
                          <a:spcPts val="0"/>
                        </a:spcBef>
                        <a:spcAft>
                          <a:spcPts val="0"/>
                        </a:spcAft>
                        <a:buNone/>
                      </a:pPr>
                      <a:r>
                        <a:rPr lang="en">
                          <a:solidFill>
                            <a:srgbClr val="929292"/>
                          </a:solidFill>
                        </a:rPr>
                        <a:t>0.84</a:t>
                      </a:r>
                      <a:endParaRPr>
                        <a:solidFill>
                          <a:srgbClr val="929292"/>
                        </a:solidFill>
                      </a:endParaRPr>
                    </a:p>
                  </a:txBody>
                  <a:tcPr marT="91425" marB="91425" marR="91425" marL="91425"/>
                </a:tc>
                <a:tc>
                  <a:txBody>
                    <a:bodyPr/>
                    <a:lstStyle/>
                    <a:p>
                      <a:pPr indent="0" lvl="0" marL="0" rtl="0" algn="ctr">
                        <a:lnSpc>
                          <a:spcPct val="115000"/>
                        </a:lnSpc>
                        <a:spcBef>
                          <a:spcPts val="0"/>
                        </a:spcBef>
                        <a:spcAft>
                          <a:spcPts val="0"/>
                        </a:spcAft>
                        <a:buNone/>
                      </a:pPr>
                      <a:r>
                        <a:rPr lang="en">
                          <a:solidFill>
                            <a:srgbClr val="929292"/>
                          </a:solidFill>
                        </a:rPr>
                        <a:t>0.84</a:t>
                      </a:r>
                      <a:endParaRPr>
                        <a:solidFill>
                          <a:srgbClr val="929292"/>
                        </a:solidFill>
                      </a:endParaRPr>
                    </a:p>
                  </a:txBody>
                  <a:tcPr marT="91425" marB="91425" marR="91425" marL="91425"/>
                </a:tc>
                <a:tc>
                  <a:txBody>
                    <a:bodyPr/>
                    <a:lstStyle/>
                    <a:p>
                      <a:pPr indent="0" lvl="0" marL="0" rtl="0" algn="ctr">
                        <a:lnSpc>
                          <a:spcPct val="115000"/>
                        </a:lnSpc>
                        <a:spcBef>
                          <a:spcPts val="0"/>
                        </a:spcBef>
                        <a:spcAft>
                          <a:spcPts val="0"/>
                        </a:spcAft>
                        <a:buNone/>
                      </a:pPr>
                      <a:r>
                        <a:rPr lang="en">
                          <a:solidFill>
                            <a:srgbClr val="00B050"/>
                          </a:solidFill>
                        </a:rPr>
                        <a:t>1.00</a:t>
                      </a:r>
                      <a:endParaRPr>
                        <a:solidFill>
                          <a:srgbClr val="00B050"/>
                        </a:solidFill>
                      </a:endParaRPr>
                    </a:p>
                  </a:txBody>
                  <a:tcPr marT="91425" marB="91425" marR="91425" marL="91425"/>
                </a:tc>
                <a:tc>
                  <a:txBody>
                    <a:bodyPr/>
                    <a:lstStyle/>
                    <a:p>
                      <a:pPr indent="0" lvl="0" marL="0" rtl="0" algn="ctr">
                        <a:lnSpc>
                          <a:spcPct val="115000"/>
                        </a:lnSpc>
                        <a:spcBef>
                          <a:spcPts val="0"/>
                        </a:spcBef>
                        <a:spcAft>
                          <a:spcPts val="0"/>
                        </a:spcAft>
                        <a:buNone/>
                      </a:pPr>
                      <a:r>
                        <a:rPr lang="en">
                          <a:solidFill>
                            <a:srgbClr val="929292"/>
                          </a:solidFill>
                        </a:rPr>
                        <a:t>0.5</a:t>
                      </a:r>
                      <a:endParaRPr>
                        <a:solidFill>
                          <a:srgbClr val="929292"/>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7"/>
          <p:cNvPicPr preferRelativeResize="0"/>
          <p:nvPr/>
        </p:nvPicPr>
        <p:blipFill>
          <a:blip r:embed="rId3">
            <a:alphaModFix/>
          </a:blip>
          <a:stretch>
            <a:fillRect/>
          </a:stretch>
        </p:blipFill>
        <p:spPr>
          <a:xfrm>
            <a:off x="2511488" y="-1108175"/>
            <a:ext cx="4121025" cy="4121025"/>
          </a:xfrm>
          <a:prstGeom prst="rect">
            <a:avLst/>
          </a:prstGeom>
          <a:noFill/>
          <a:ln>
            <a:noFill/>
          </a:ln>
        </p:spPr>
      </p:pic>
      <p:sp>
        <p:nvSpPr>
          <p:cNvPr id="157" name="Google Shape;157;p27"/>
          <p:cNvSpPr txBox="1"/>
          <p:nvPr>
            <p:ph type="title"/>
          </p:nvPr>
        </p:nvSpPr>
        <p:spPr>
          <a:xfrm>
            <a:off x="2914825" y="183675"/>
            <a:ext cx="3054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20">
                <a:solidFill>
                  <a:srgbClr val="00D703"/>
                </a:solidFill>
              </a:rPr>
              <a:t>Insights </a:t>
            </a:r>
            <a:endParaRPr sz="2220">
              <a:solidFill>
                <a:srgbClr val="00D703"/>
              </a:solidFill>
            </a:endParaRPr>
          </a:p>
        </p:txBody>
      </p:sp>
      <p:sp>
        <p:nvSpPr>
          <p:cNvPr id="158" name="Google Shape;158;p27"/>
          <p:cNvSpPr txBox="1"/>
          <p:nvPr>
            <p:ph idx="1" type="body"/>
          </p:nvPr>
        </p:nvSpPr>
        <p:spPr>
          <a:xfrm>
            <a:off x="374438" y="15183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i="1" lang="en" sz="1500">
                <a:solidFill>
                  <a:srgbClr val="00D703"/>
                </a:solidFill>
              </a:rPr>
              <a:t>Artista</a:t>
            </a:r>
            <a:endParaRPr b="1" i="1" sz="1500">
              <a:solidFill>
                <a:srgbClr val="00D703"/>
              </a:solidFill>
            </a:endParaRPr>
          </a:p>
          <a:p>
            <a:pPr indent="0" lvl="0" marL="0" rtl="0" algn="l">
              <a:spcBef>
                <a:spcPts val="1200"/>
              </a:spcBef>
              <a:spcAft>
                <a:spcPts val="0"/>
              </a:spcAft>
              <a:buNone/>
            </a:pPr>
            <a:r>
              <a:rPr lang="en" sz="1500">
                <a:solidFill>
                  <a:schemeClr val="dk1"/>
                </a:solidFill>
              </a:rPr>
              <a:t>Todos los artistas son de idioma del ingles y predominan raperos y cantantes.</a:t>
            </a:r>
            <a:endParaRPr sz="1500">
              <a:solidFill>
                <a:schemeClr val="dk1"/>
              </a:solidFill>
            </a:endParaRPr>
          </a:p>
          <a:p>
            <a:pPr indent="0" lvl="0" marL="0" rtl="0" algn="l">
              <a:spcBef>
                <a:spcPts val="1200"/>
              </a:spcBef>
              <a:spcAft>
                <a:spcPts val="0"/>
              </a:spcAft>
              <a:buNone/>
            </a:pPr>
            <a:r>
              <a:rPr b="1" i="1" lang="en" sz="1500">
                <a:solidFill>
                  <a:srgbClr val="00D703"/>
                </a:solidFill>
              </a:rPr>
              <a:t>Género</a:t>
            </a:r>
            <a:endParaRPr b="1" i="1" sz="1500">
              <a:solidFill>
                <a:srgbClr val="00D703"/>
              </a:solidFill>
            </a:endParaRPr>
          </a:p>
          <a:p>
            <a:pPr indent="0" lvl="0" marL="0" rtl="0" algn="l">
              <a:spcBef>
                <a:spcPts val="1200"/>
              </a:spcBef>
              <a:spcAft>
                <a:spcPts val="0"/>
              </a:spcAft>
              <a:buNone/>
            </a:pPr>
            <a:r>
              <a:rPr lang="en" sz="1500">
                <a:solidFill>
                  <a:schemeClr val="dk1"/>
                </a:solidFill>
              </a:rPr>
              <a:t>Los géneros que más se escuchan en las canciones son pop y hip hop en conjunto con otros más.</a:t>
            </a:r>
            <a:endParaRPr sz="1500">
              <a:solidFill>
                <a:schemeClr val="dk1"/>
              </a:solidFill>
            </a:endParaRPr>
          </a:p>
          <a:p>
            <a:pPr indent="0" lvl="0" marL="0" rtl="0" algn="l">
              <a:spcBef>
                <a:spcPts val="1200"/>
              </a:spcBef>
              <a:spcAft>
                <a:spcPts val="0"/>
              </a:spcAft>
              <a:buNone/>
            </a:pPr>
            <a:r>
              <a:rPr b="1" i="1" lang="en" sz="1500">
                <a:solidFill>
                  <a:srgbClr val="00D703"/>
                </a:solidFill>
              </a:rPr>
              <a:t>Duracion</a:t>
            </a:r>
            <a:endParaRPr b="1" i="1" sz="1500">
              <a:solidFill>
                <a:srgbClr val="00D703"/>
              </a:solidFill>
            </a:endParaRPr>
          </a:p>
          <a:p>
            <a:pPr indent="0" lvl="0" marL="0" rtl="0" algn="l">
              <a:spcBef>
                <a:spcPts val="1200"/>
              </a:spcBef>
              <a:spcAft>
                <a:spcPts val="0"/>
              </a:spcAft>
              <a:buNone/>
            </a:pPr>
            <a:r>
              <a:rPr lang="en" sz="1500">
                <a:solidFill>
                  <a:schemeClr val="dk1"/>
                </a:solidFill>
              </a:rPr>
              <a:t>Conforme los años pasan, la duracion de las canciones va a la baja.</a:t>
            </a:r>
            <a:endParaRPr sz="1500">
              <a:solidFill>
                <a:schemeClr val="dk1"/>
              </a:solidFill>
            </a:endParaRPr>
          </a:p>
          <a:p>
            <a:pPr indent="0" lvl="0" marL="0" rtl="0" algn="l">
              <a:spcBef>
                <a:spcPts val="1200"/>
              </a:spcBef>
              <a:spcAft>
                <a:spcPts val="0"/>
              </a:spcAft>
              <a:buNone/>
            </a:pPr>
            <a:r>
              <a:rPr b="1" i="1" lang="en" sz="1500">
                <a:solidFill>
                  <a:srgbClr val="00D703"/>
                </a:solidFill>
              </a:rPr>
              <a:t>Características</a:t>
            </a:r>
            <a:endParaRPr b="1" i="1" sz="1500">
              <a:solidFill>
                <a:srgbClr val="00D703"/>
              </a:solidFill>
            </a:endParaRPr>
          </a:p>
          <a:p>
            <a:pPr indent="0" lvl="0" marL="0" rtl="0" algn="l">
              <a:spcBef>
                <a:spcPts val="1200"/>
              </a:spcBef>
              <a:spcAft>
                <a:spcPts val="0"/>
              </a:spcAft>
              <a:buNone/>
            </a:pPr>
            <a:r>
              <a:rPr lang="en" sz="1500">
                <a:solidFill>
                  <a:schemeClr val="dk1"/>
                </a:solidFill>
              </a:rPr>
              <a:t>Las canciones populares se correlacionan más en los niveles de energia y de loudness. Las tendencias de las caracteristicas:</a:t>
            </a:r>
            <a:endParaRPr sz="1500">
              <a:solidFill>
                <a:schemeClr val="dk1"/>
              </a:solidFill>
            </a:endParaRPr>
          </a:p>
          <a:p>
            <a:pPr indent="-295275" lvl="0" marL="457200" rtl="0" algn="l">
              <a:spcBef>
                <a:spcPts val="1200"/>
              </a:spcBef>
              <a:spcAft>
                <a:spcPts val="0"/>
              </a:spcAft>
              <a:buClr>
                <a:schemeClr val="dk1"/>
              </a:buClr>
              <a:buSzPct val="100000"/>
              <a:buChar char="●"/>
            </a:pPr>
            <a:r>
              <a:rPr lang="en" sz="1500">
                <a:solidFill>
                  <a:schemeClr val="dk1"/>
                </a:solidFill>
              </a:rPr>
              <a:t>Danceability tiene una tendencia creciente</a:t>
            </a:r>
            <a:endParaRPr sz="1500">
              <a:solidFill>
                <a:schemeClr val="dk1"/>
              </a:solidFill>
            </a:endParaRPr>
          </a:p>
          <a:p>
            <a:pPr indent="-295275" lvl="0" marL="457200" rtl="0" algn="l">
              <a:spcBef>
                <a:spcPts val="0"/>
              </a:spcBef>
              <a:spcAft>
                <a:spcPts val="0"/>
              </a:spcAft>
              <a:buClr>
                <a:schemeClr val="dk1"/>
              </a:buClr>
              <a:buSzPct val="100000"/>
              <a:buChar char="●"/>
            </a:pPr>
            <a:r>
              <a:rPr lang="en" sz="1500">
                <a:solidFill>
                  <a:schemeClr val="dk1"/>
                </a:solidFill>
              </a:rPr>
              <a:t>Valence tiene una tendencia decreciente</a:t>
            </a:r>
            <a:endParaRPr sz="1500">
              <a:solidFill>
                <a:schemeClr val="dk1"/>
              </a:solidFill>
            </a:endParaRPr>
          </a:p>
          <a:p>
            <a:pPr indent="-295275" lvl="0" marL="457200" rtl="0" algn="l">
              <a:spcBef>
                <a:spcPts val="0"/>
              </a:spcBef>
              <a:spcAft>
                <a:spcPts val="0"/>
              </a:spcAft>
              <a:buClr>
                <a:schemeClr val="dk1"/>
              </a:buClr>
              <a:buSzPct val="100000"/>
              <a:buChar char="●"/>
            </a:pPr>
            <a:r>
              <a:rPr lang="en" sz="1500">
                <a:solidFill>
                  <a:schemeClr val="dk1"/>
                </a:solidFill>
              </a:rPr>
              <a:t>Speechiness tiene una tendencia decreciente</a:t>
            </a:r>
            <a:endParaRPr sz="1500">
              <a:solidFill>
                <a:schemeClr val="dk1"/>
              </a:solidFill>
            </a:endParaRPr>
          </a:p>
          <a:p>
            <a:pPr indent="-295275" lvl="0" marL="457200" rtl="0" algn="l">
              <a:spcBef>
                <a:spcPts val="0"/>
              </a:spcBef>
              <a:spcAft>
                <a:spcPts val="0"/>
              </a:spcAft>
              <a:buClr>
                <a:schemeClr val="dk1"/>
              </a:buClr>
              <a:buSzPct val="100000"/>
              <a:buChar char="●"/>
            </a:pPr>
            <a:r>
              <a:rPr lang="en" sz="1500">
                <a:solidFill>
                  <a:schemeClr val="dk1"/>
                </a:solidFill>
              </a:rPr>
              <a:t>Instrumentalness tiene una tendencia estable</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D703"/>
        </a:solidFill>
      </p:bgPr>
    </p:bg>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Recomendaciones</a:t>
            </a:r>
            <a:endParaRPr/>
          </a:p>
        </p:txBody>
      </p:sp>
      <p:sp>
        <p:nvSpPr>
          <p:cNvPr id="164" name="Google Shape;164;p28"/>
          <p:cNvSpPr txBox="1"/>
          <p:nvPr>
            <p:ph idx="1" type="body"/>
          </p:nvPr>
        </p:nvSpPr>
        <p:spPr>
          <a:xfrm>
            <a:off x="311700" y="1152475"/>
            <a:ext cx="8520600" cy="17343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chemeClr val="lt1"/>
              </a:buClr>
              <a:buSzPct val="100000"/>
              <a:buAutoNum type="arabicPeriod"/>
            </a:pPr>
            <a:r>
              <a:rPr b="1" lang="en">
                <a:solidFill>
                  <a:schemeClr val="lt1"/>
                </a:solidFill>
              </a:rPr>
              <a:t>Transformar mayormente los datos para que el atributo de género sea más </a:t>
            </a:r>
            <a:r>
              <a:rPr b="1" lang="en">
                <a:solidFill>
                  <a:schemeClr val="lt1"/>
                </a:solidFill>
              </a:rPr>
              <a:t>específico</a:t>
            </a:r>
            <a:r>
              <a:rPr b="1" lang="en">
                <a:solidFill>
                  <a:schemeClr val="lt1"/>
                </a:solidFill>
              </a:rPr>
              <a:t> y certero en </a:t>
            </a:r>
            <a:r>
              <a:rPr b="1" lang="en">
                <a:solidFill>
                  <a:schemeClr val="lt1"/>
                </a:solidFill>
              </a:rPr>
              <a:t>relación</a:t>
            </a:r>
            <a:r>
              <a:rPr b="1" lang="en">
                <a:solidFill>
                  <a:schemeClr val="lt1"/>
                </a:solidFill>
              </a:rPr>
              <a:t> a las </a:t>
            </a:r>
            <a:r>
              <a:rPr b="1" lang="en">
                <a:solidFill>
                  <a:schemeClr val="lt1"/>
                </a:solidFill>
              </a:rPr>
              <a:t>demás</a:t>
            </a:r>
            <a:r>
              <a:rPr b="1" lang="en">
                <a:solidFill>
                  <a:schemeClr val="lt1"/>
                </a:solidFill>
              </a:rPr>
              <a:t> variables. Ya que los géneros se reiteran en más de una ocasión en los registros únicos.</a:t>
            </a:r>
            <a:endParaRPr b="1">
              <a:solidFill>
                <a:schemeClr val="lt1"/>
              </a:solidFill>
            </a:endParaRPr>
          </a:p>
          <a:p>
            <a:pPr indent="-325755" lvl="0" marL="457200" rtl="0" algn="l">
              <a:spcBef>
                <a:spcPts val="0"/>
              </a:spcBef>
              <a:spcAft>
                <a:spcPts val="0"/>
              </a:spcAft>
              <a:buClr>
                <a:schemeClr val="lt1"/>
              </a:buClr>
              <a:buSzPct val="100000"/>
              <a:buAutoNum type="arabicPeriod"/>
            </a:pPr>
            <a:r>
              <a:rPr b="1" lang="en">
                <a:solidFill>
                  <a:schemeClr val="lt1"/>
                </a:solidFill>
              </a:rPr>
              <a:t>Mayor especificación del </a:t>
            </a:r>
            <a:r>
              <a:rPr b="1" lang="en">
                <a:solidFill>
                  <a:schemeClr val="lt1"/>
                </a:solidFill>
              </a:rPr>
              <a:t>cálculo</a:t>
            </a:r>
            <a:r>
              <a:rPr b="1" lang="en">
                <a:solidFill>
                  <a:schemeClr val="lt1"/>
                </a:solidFill>
              </a:rPr>
              <a:t> de variables como ‘popularity’.</a:t>
            </a:r>
            <a:endParaRPr b="1">
              <a:solidFill>
                <a:schemeClr val="lt1"/>
              </a:solidFill>
            </a:endParaRPr>
          </a:p>
          <a:p>
            <a:pPr indent="-325755" lvl="0" marL="457200" rtl="0" algn="l">
              <a:spcBef>
                <a:spcPts val="0"/>
              </a:spcBef>
              <a:spcAft>
                <a:spcPts val="0"/>
              </a:spcAft>
              <a:buClr>
                <a:schemeClr val="lt1"/>
              </a:buClr>
              <a:buSzPct val="100000"/>
              <a:buAutoNum type="arabicPeriod"/>
            </a:pPr>
            <a:r>
              <a:rPr b="1" lang="en">
                <a:solidFill>
                  <a:schemeClr val="lt1"/>
                </a:solidFill>
              </a:rPr>
              <a:t>Profundizar los resultados obtenidos con contexto </a:t>
            </a:r>
            <a:r>
              <a:rPr b="1" lang="en">
                <a:solidFill>
                  <a:schemeClr val="lt1"/>
                </a:solidFill>
              </a:rPr>
              <a:t>histórico</a:t>
            </a:r>
            <a:r>
              <a:rPr b="1" lang="en">
                <a:solidFill>
                  <a:schemeClr val="lt1"/>
                </a:solidFill>
              </a:rPr>
              <a:t> de los momentos de lanzamiento o mayor popularidad de las canciones para entender mejor las tendencias.</a:t>
            </a:r>
            <a:endParaRPr b="1">
              <a:solidFill>
                <a:schemeClr val="lt1"/>
              </a:solidFill>
            </a:endParaRPr>
          </a:p>
        </p:txBody>
      </p:sp>
      <p:pic>
        <p:nvPicPr>
          <p:cNvPr id="165" name="Google Shape;165;p28"/>
          <p:cNvPicPr preferRelativeResize="0"/>
          <p:nvPr/>
        </p:nvPicPr>
        <p:blipFill>
          <a:blip r:embed="rId3">
            <a:alphaModFix/>
          </a:blip>
          <a:stretch>
            <a:fillRect/>
          </a:stretch>
        </p:blipFill>
        <p:spPr>
          <a:xfrm>
            <a:off x="1897925" y="3199375"/>
            <a:ext cx="5337602" cy="1845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9"/>
          <p:cNvPicPr preferRelativeResize="0"/>
          <p:nvPr/>
        </p:nvPicPr>
        <p:blipFill>
          <a:blip r:embed="rId3">
            <a:alphaModFix/>
          </a:blip>
          <a:stretch>
            <a:fillRect/>
          </a:stretch>
        </p:blipFill>
        <p:spPr>
          <a:xfrm>
            <a:off x="2511488" y="-1108175"/>
            <a:ext cx="4121025" cy="4121025"/>
          </a:xfrm>
          <a:prstGeom prst="rect">
            <a:avLst/>
          </a:prstGeom>
          <a:noFill/>
          <a:ln>
            <a:noFill/>
          </a:ln>
        </p:spPr>
      </p:pic>
      <p:sp>
        <p:nvSpPr>
          <p:cNvPr id="171" name="Google Shape;171;p29"/>
          <p:cNvSpPr txBox="1"/>
          <p:nvPr>
            <p:ph type="title"/>
          </p:nvPr>
        </p:nvSpPr>
        <p:spPr>
          <a:xfrm>
            <a:off x="2914825" y="183675"/>
            <a:ext cx="3054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20">
                <a:solidFill>
                  <a:srgbClr val="00D703"/>
                </a:solidFill>
              </a:rPr>
              <a:t>Conclusión</a:t>
            </a:r>
            <a:endParaRPr sz="2220">
              <a:solidFill>
                <a:srgbClr val="00D703"/>
              </a:solidFill>
            </a:endParaRPr>
          </a:p>
        </p:txBody>
      </p:sp>
      <p:sp>
        <p:nvSpPr>
          <p:cNvPr id="172" name="Google Shape;172;p29"/>
          <p:cNvSpPr txBox="1"/>
          <p:nvPr>
            <p:ph idx="1" type="body"/>
          </p:nvPr>
        </p:nvSpPr>
        <p:spPr>
          <a:xfrm>
            <a:off x="374438" y="17901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AutoNum type="arabicPeriod"/>
            </a:pPr>
            <a:r>
              <a:rPr i="1" lang="en" sz="1500">
                <a:solidFill>
                  <a:schemeClr val="dk1"/>
                </a:solidFill>
              </a:rPr>
              <a:t>Para los atributos graficados, es importante que para crear una cancion que sea un hit para el publico este tenga vocales para que sea mas facil cantar, que se puedan bailar y que los temas sean no sean del todo positivas.</a:t>
            </a:r>
            <a:endParaRPr i="1" sz="1500">
              <a:solidFill>
                <a:schemeClr val="dk1"/>
              </a:solidFill>
            </a:endParaRPr>
          </a:p>
          <a:p>
            <a:pPr indent="-323850" lvl="0" marL="457200" rtl="0" algn="l">
              <a:spcBef>
                <a:spcPts val="0"/>
              </a:spcBef>
              <a:spcAft>
                <a:spcPts val="0"/>
              </a:spcAft>
              <a:buClr>
                <a:schemeClr val="dk1"/>
              </a:buClr>
              <a:buSzPts val="1500"/>
              <a:buAutoNum type="arabicPeriod"/>
            </a:pPr>
            <a:r>
              <a:rPr i="1" lang="en" sz="1500">
                <a:solidFill>
                  <a:schemeClr val="dk1"/>
                </a:solidFill>
              </a:rPr>
              <a:t>Para crear un hit musical es necesario incorporar elementos clasicos de los géneros de pop y hip hop.</a:t>
            </a:r>
            <a:endParaRPr i="1" sz="1500">
              <a:solidFill>
                <a:schemeClr val="dk1"/>
              </a:solidFill>
            </a:endParaRPr>
          </a:p>
          <a:p>
            <a:pPr indent="-323850" lvl="0" marL="457200" rtl="0" algn="l">
              <a:spcBef>
                <a:spcPts val="0"/>
              </a:spcBef>
              <a:spcAft>
                <a:spcPts val="0"/>
              </a:spcAft>
              <a:buClr>
                <a:schemeClr val="dk1"/>
              </a:buClr>
              <a:buSzPts val="1500"/>
              <a:buAutoNum type="arabicPeriod"/>
            </a:pPr>
            <a:r>
              <a:rPr i="1" lang="en" sz="1500">
                <a:solidFill>
                  <a:schemeClr val="dk1"/>
                </a:solidFill>
              </a:rPr>
              <a:t>Para un hit, no debe de durar menos de 3 minutos ni más de 4 minutos. Aqui se puede denotar que si una cancion dura mucho se pueden realizar remixes mas cortos y acorde a atributos preferidos por el publico.</a:t>
            </a:r>
            <a:endParaRPr i="1" sz="1500">
              <a:solidFill>
                <a:schemeClr val="dk1"/>
              </a:solidFill>
            </a:endParaRPr>
          </a:p>
          <a:p>
            <a:pPr indent="-323850" lvl="0" marL="457200" rtl="0" algn="l">
              <a:spcBef>
                <a:spcPts val="0"/>
              </a:spcBef>
              <a:spcAft>
                <a:spcPts val="0"/>
              </a:spcAft>
              <a:buClr>
                <a:schemeClr val="dk1"/>
              </a:buClr>
              <a:buSzPts val="1500"/>
              <a:buAutoNum type="arabicPeriod"/>
            </a:pPr>
            <a:r>
              <a:rPr i="1" lang="en" sz="1500">
                <a:solidFill>
                  <a:schemeClr val="dk1"/>
                </a:solidFill>
              </a:rPr>
              <a:t>Se recomienda que para un hit la canción sea en ingles y en solitario y no colaboraciones.</a:t>
            </a:r>
            <a:endParaRPr i="1"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68000" y="87025"/>
            <a:ext cx="28080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solidFill>
                  <a:srgbClr val="93C47D"/>
                </a:solidFill>
                <a:latin typeface="Bebas Neue"/>
                <a:ea typeface="Bebas Neue"/>
                <a:cs typeface="Bebas Neue"/>
                <a:sym typeface="Bebas Neue"/>
              </a:rPr>
              <a:t>Agenda</a:t>
            </a:r>
            <a:endParaRPr sz="3500">
              <a:solidFill>
                <a:srgbClr val="93C47D"/>
              </a:solidFill>
              <a:latin typeface="Bebas Neue"/>
              <a:ea typeface="Bebas Neue"/>
              <a:cs typeface="Bebas Neue"/>
              <a:sym typeface="Bebas Neue"/>
            </a:endParaRPr>
          </a:p>
        </p:txBody>
      </p:sp>
      <p:pic>
        <p:nvPicPr>
          <p:cNvPr id="62" name="Google Shape;62;p14"/>
          <p:cNvPicPr preferRelativeResize="0"/>
          <p:nvPr/>
        </p:nvPicPr>
        <p:blipFill>
          <a:blip r:embed="rId3">
            <a:alphaModFix/>
          </a:blip>
          <a:stretch>
            <a:fillRect/>
          </a:stretch>
        </p:blipFill>
        <p:spPr>
          <a:xfrm>
            <a:off x="6954876" y="1574175"/>
            <a:ext cx="1691725" cy="1691725"/>
          </a:xfrm>
          <a:prstGeom prst="rect">
            <a:avLst/>
          </a:prstGeom>
          <a:noFill/>
          <a:ln>
            <a:noFill/>
          </a:ln>
        </p:spPr>
      </p:pic>
      <p:sp>
        <p:nvSpPr>
          <p:cNvPr id="63" name="Google Shape;63;p14"/>
          <p:cNvSpPr txBox="1"/>
          <p:nvPr/>
        </p:nvSpPr>
        <p:spPr>
          <a:xfrm>
            <a:off x="431425" y="870250"/>
            <a:ext cx="4755300" cy="3784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 sz="2200"/>
              <a:t>Presentación del caso</a:t>
            </a:r>
            <a:endParaRPr sz="2200"/>
          </a:p>
          <a:p>
            <a:pPr indent="-368300" lvl="0" marL="457200" rtl="0" algn="l">
              <a:spcBef>
                <a:spcPts val="0"/>
              </a:spcBef>
              <a:spcAft>
                <a:spcPts val="0"/>
              </a:spcAft>
              <a:buSzPts val="2200"/>
              <a:buAutoNum type="arabicPeriod"/>
            </a:pPr>
            <a:r>
              <a:rPr lang="en" sz="2200"/>
              <a:t>Preguntas y objetivo de la investigación</a:t>
            </a:r>
            <a:endParaRPr sz="2200"/>
          </a:p>
          <a:p>
            <a:pPr indent="-368300" lvl="0" marL="457200" rtl="0" algn="l">
              <a:spcBef>
                <a:spcPts val="0"/>
              </a:spcBef>
              <a:spcAft>
                <a:spcPts val="0"/>
              </a:spcAft>
              <a:buSzPts val="2200"/>
              <a:buAutoNum type="arabicPeriod"/>
            </a:pPr>
            <a:r>
              <a:rPr lang="en" sz="2200"/>
              <a:t>Metadata</a:t>
            </a:r>
            <a:endParaRPr sz="2200"/>
          </a:p>
          <a:p>
            <a:pPr indent="-368300" lvl="0" marL="457200" rtl="0" algn="l">
              <a:spcBef>
                <a:spcPts val="0"/>
              </a:spcBef>
              <a:spcAft>
                <a:spcPts val="0"/>
              </a:spcAft>
              <a:buSzPts val="2200"/>
              <a:buAutoNum type="arabicPeriod"/>
            </a:pPr>
            <a:r>
              <a:rPr lang="en" sz="2200"/>
              <a:t>EDA - Exploratory Data Analysis</a:t>
            </a:r>
            <a:endParaRPr sz="2200"/>
          </a:p>
          <a:p>
            <a:pPr indent="-368300" lvl="0" marL="457200" rtl="0" algn="l">
              <a:spcBef>
                <a:spcPts val="0"/>
              </a:spcBef>
              <a:spcAft>
                <a:spcPts val="0"/>
              </a:spcAft>
              <a:buSzPts val="2200"/>
              <a:buAutoNum type="arabicPeriod"/>
            </a:pPr>
            <a:r>
              <a:rPr lang="en" sz="2200"/>
              <a:t>Algoritmos de ML</a:t>
            </a:r>
            <a:endParaRPr sz="2200"/>
          </a:p>
          <a:p>
            <a:pPr indent="-368300" lvl="0" marL="457200" rtl="0" algn="l">
              <a:spcBef>
                <a:spcPts val="0"/>
              </a:spcBef>
              <a:spcAft>
                <a:spcPts val="0"/>
              </a:spcAft>
              <a:buSzPts val="2200"/>
              <a:buAutoNum type="arabicPeriod"/>
            </a:pPr>
            <a:r>
              <a:rPr lang="en" sz="2200"/>
              <a:t>Optimizacion</a:t>
            </a:r>
            <a:endParaRPr sz="2200"/>
          </a:p>
          <a:p>
            <a:pPr indent="-368300" lvl="0" marL="457200" rtl="0" algn="l">
              <a:spcBef>
                <a:spcPts val="0"/>
              </a:spcBef>
              <a:spcAft>
                <a:spcPts val="0"/>
              </a:spcAft>
              <a:buSzPts val="2200"/>
              <a:buAutoNum type="arabicPeriod"/>
            </a:pPr>
            <a:r>
              <a:rPr lang="en" sz="2200"/>
              <a:t>Insights</a:t>
            </a:r>
            <a:endParaRPr sz="2200"/>
          </a:p>
          <a:p>
            <a:pPr indent="-368300" lvl="0" marL="457200" rtl="0" algn="l">
              <a:spcBef>
                <a:spcPts val="0"/>
              </a:spcBef>
              <a:spcAft>
                <a:spcPts val="0"/>
              </a:spcAft>
              <a:buSzPts val="2200"/>
              <a:buAutoNum type="arabicPeriod"/>
            </a:pPr>
            <a:r>
              <a:rPr lang="en" sz="2200"/>
              <a:t>Recomendaciones</a:t>
            </a:r>
            <a:endParaRPr sz="2200"/>
          </a:p>
          <a:p>
            <a:pPr indent="-368300" lvl="0" marL="457200" rtl="0" algn="l">
              <a:spcBef>
                <a:spcPts val="0"/>
              </a:spcBef>
              <a:spcAft>
                <a:spcPts val="0"/>
              </a:spcAft>
              <a:buSzPts val="2200"/>
              <a:buAutoNum type="arabicPeriod"/>
            </a:pPr>
            <a:r>
              <a:rPr lang="en" sz="2200"/>
              <a:t>Conclusion</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2511488" y="-1108175"/>
            <a:ext cx="4121025" cy="4121025"/>
          </a:xfrm>
          <a:prstGeom prst="rect">
            <a:avLst/>
          </a:prstGeom>
          <a:noFill/>
          <a:ln>
            <a:noFill/>
          </a:ln>
        </p:spPr>
      </p:pic>
      <p:sp>
        <p:nvSpPr>
          <p:cNvPr id="69" name="Google Shape;69;p15"/>
          <p:cNvSpPr txBox="1"/>
          <p:nvPr>
            <p:ph type="title"/>
          </p:nvPr>
        </p:nvSpPr>
        <p:spPr>
          <a:xfrm>
            <a:off x="2914825" y="183675"/>
            <a:ext cx="3054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Presentación del caso</a:t>
            </a:r>
            <a:endParaRPr sz="2220"/>
          </a:p>
        </p:txBody>
      </p:sp>
      <p:sp>
        <p:nvSpPr>
          <p:cNvPr id="70" name="Google Shape;70;p15"/>
          <p:cNvSpPr txBox="1"/>
          <p:nvPr>
            <p:ph idx="1" type="body"/>
          </p:nvPr>
        </p:nvSpPr>
        <p:spPr>
          <a:xfrm>
            <a:off x="374438" y="15183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i="1" lang="en" sz="1500">
                <a:solidFill>
                  <a:srgbClr val="00D703"/>
                </a:solidFill>
              </a:rPr>
              <a:t>Contexto</a:t>
            </a:r>
            <a:endParaRPr b="1" i="1" sz="1500">
              <a:solidFill>
                <a:srgbClr val="00D703"/>
              </a:solidFill>
            </a:endParaRPr>
          </a:p>
          <a:p>
            <a:pPr indent="0" lvl="0" marL="0" rtl="0" algn="l">
              <a:spcBef>
                <a:spcPts val="1200"/>
              </a:spcBef>
              <a:spcAft>
                <a:spcPts val="0"/>
              </a:spcAft>
              <a:buNone/>
            </a:pPr>
            <a:r>
              <a:rPr lang="en" sz="1500">
                <a:solidFill>
                  <a:schemeClr val="dk1"/>
                </a:solidFill>
              </a:rPr>
              <a:t>Las plataformas de streaming de </a:t>
            </a:r>
            <a:r>
              <a:rPr lang="en" sz="1500">
                <a:solidFill>
                  <a:schemeClr val="dk1"/>
                </a:solidFill>
              </a:rPr>
              <a:t>música</a:t>
            </a:r>
            <a:r>
              <a:rPr lang="en" sz="1500">
                <a:solidFill>
                  <a:schemeClr val="dk1"/>
                </a:solidFill>
              </a:rPr>
              <a:t> permiten </a:t>
            </a:r>
            <a:r>
              <a:rPr lang="en" sz="1500">
                <a:solidFill>
                  <a:schemeClr val="dk1"/>
                </a:solidFill>
              </a:rPr>
              <a:t>que las personas</a:t>
            </a:r>
            <a:r>
              <a:rPr lang="en" sz="1500">
                <a:solidFill>
                  <a:schemeClr val="dk1"/>
                </a:solidFill>
              </a:rPr>
              <a:t> tengan acceso a toda la música posible y a crear playlists </a:t>
            </a:r>
            <a:r>
              <a:rPr lang="en" sz="1500">
                <a:solidFill>
                  <a:schemeClr val="dk1"/>
                </a:solidFill>
              </a:rPr>
              <a:t>basadas</a:t>
            </a:r>
            <a:r>
              <a:rPr lang="en" sz="1500">
                <a:solidFill>
                  <a:schemeClr val="dk1"/>
                </a:solidFill>
              </a:rPr>
              <a:t> en diferentes criterios como </a:t>
            </a:r>
            <a:r>
              <a:rPr lang="en" sz="1500">
                <a:solidFill>
                  <a:schemeClr val="dk1"/>
                </a:solidFill>
              </a:rPr>
              <a:t>género</a:t>
            </a:r>
            <a:r>
              <a:rPr lang="en" sz="1500">
                <a:solidFill>
                  <a:schemeClr val="dk1"/>
                </a:solidFill>
              </a:rPr>
              <a:t>, popularidad, artistas, etc. Debido a esto, se tiene toda la información acerca de las canciones del momento y las más escuchadas por el mundo a nuestra disposición. Por lo que se puede determinar los elementos de las canciones más exitosas y populares con la base de datos recopilada de los top hits desde el año 2000 al 2019 de acuerdo a Spotify.</a:t>
            </a:r>
            <a:endParaRPr sz="1500">
              <a:solidFill>
                <a:schemeClr val="dk1"/>
              </a:solidFill>
            </a:endParaRPr>
          </a:p>
          <a:p>
            <a:pPr indent="0" lvl="0" marL="0" rtl="0" algn="l">
              <a:spcBef>
                <a:spcPts val="1200"/>
              </a:spcBef>
              <a:spcAft>
                <a:spcPts val="0"/>
              </a:spcAft>
              <a:buNone/>
            </a:pPr>
            <a:r>
              <a:rPr b="1" i="1" lang="en" sz="1500">
                <a:solidFill>
                  <a:srgbClr val="00D703"/>
                </a:solidFill>
              </a:rPr>
              <a:t>Audiencia</a:t>
            </a:r>
            <a:endParaRPr b="1" i="1" sz="1500">
              <a:solidFill>
                <a:srgbClr val="00D703"/>
              </a:solidFill>
            </a:endParaRPr>
          </a:p>
          <a:p>
            <a:pPr indent="0" lvl="0" marL="0" rtl="0" algn="l">
              <a:spcBef>
                <a:spcPts val="1200"/>
              </a:spcBef>
              <a:spcAft>
                <a:spcPts val="0"/>
              </a:spcAft>
              <a:buNone/>
            </a:pPr>
            <a:r>
              <a:rPr lang="en" sz="1500">
                <a:solidFill>
                  <a:schemeClr val="dk1"/>
                </a:solidFill>
              </a:rPr>
              <a:t>Este </a:t>
            </a:r>
            <a:r>
              <a:rPr lang="en" sz="1500">
                <a:solidFill>
                  <a:schemeClr val="dk1"/>
                </a:solidFill>
              </a:rPr>
              <a:t>análisis</a:t>
            </a:r>
            <a:r>
              <a:rPr lang="en" sz="1500">
                <a:solidFill>
                  <a:schemeClr val="dk1"/>
                </a:solidFill>
              </a:rPr>
              <a:t> intenta determinar las </a:t>
            </a:r>
            <a:r>
              <a:rPr lang="en" sz="1500">
                <a:solidFill>
                  <a:schemeClr val="dk1"/>
                </a:solidFill>
              </a:rPr>
              <a:t>características</a:t>
            </a:r>
            <a:r>
              <a:rPr lang="en" sz="1500">
                <a:solidFill>
                  <a:schemeClr val="dk1"/>
                </a:solidFill>
              </a:rPr>
              <a:t> que comparten las canciones más escuchadas y amadas por el público por lo que es dirigido para cualquier disquera o artista que busque crear un hit musical.</a:t>
            </a:r>
            <a:endParaRPr sz="1500">
              <a:solidFill>
                <a:schemeClr val="dk1"/>
              </a:solidFill>
            </a:endParaRPr>
          </a:p>
          <a:p>
            <a:pPr indent="0" lvl="0" marL="0" rtl="0" algn="l">
              <a:spcBef>
                <a:spcPts val="1200"/>
              </a:spcBef>
              <a:spcAft>
                <a:spcPts val="0"/>
              </a:spcAft>
              <a:buNone/>
            </a:pPr>
            <a:r>
              <a:rPr b="1" i="1" lang="en" sz="1500">
                <a:solidFill>
                  <a:srgbClr val="00D703"/>
                </a:solidFill>
              </a:rPr>
              <a:t>Limitaciones</a:t>
            </a:r>
            <a:endParaRPr b="1" i="1" sz="1500">
              <a:solidFill>
                <a:srgbClr val="00D703"/>
              </a:solidFill>
            </a:endParaRPr>
          </a:p>
          <a:p>
            <a:pPr indent="0" lvl="0" marL="0" rtl="0" algn="l">
              <a:spcBef>
                <a:spcPts val="1200"/>
              </a:spcBef>
              <a:spcAft>
                <a:spcPts val="1200"/>
              </a:spcAft>
              <a:buNone/>
            </a:pPr>
            <a:r>
              <a:rPr lang="en" sz="1500">
                <a:solidFill>
                  <a:schemeClr val="dk1"/>
                </a:solidFill>
              </a:rPr>
              <a:t>Los gustos musicales de las personas son muy variados entre países por lo que es </a:t>
            </a:r>
            <a:r>
              <a:rPr lang="en" sz="1500">
                <a:solidFill>
                  <a:schemeClr val="dk1"/>
                </a:solidFill>
              </a:rPr>
              <a:t>difícil</a:t>
            </a:r>
            <a:r>
              <a:rPr lang="en" sz="1500">
                <a:solidFill>
                  <a:schemeClr val="dk1"/>
                </a:solidFill>
              </a:rPr>
              <a:t> encasillar las canciones más populares debido a los diferentes datos y </a:t>
            </a:r>
            <a:r>
              <a:rPr lang="en" sz="1500">
                <a:solidFill>
                  <a:schemeClr val="dk1"/>
                </a:solidFill>
              </a:rPr>
              <a:t>estadísticas</a:t>
            </a:r>
            <a:r>
              <a:rPr lang="en" sz="1500">
                <a:solidFill>
                  <a:schemeClr val="dk1"/>
                </a:solidFill>
              </a:rPr>
              <a:t> que se pueden obtener de Spotify en diferentes países.</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2511488" y="-1108175"/>
            <a:ext cx="4121025" cy="4121025"/>
          </a:xfrm>
          <a:prstGeom prst="rect">
            <a:avLst/>
          </a:prstGeom>
          <a:noFill/>
          <a:ln>
            <a:noFill/>
          </a:ln>
        </p:spPr>
      </p:pic>
      <p:sp>
        <p:nvSpPr>
          <p:cNvPr id="76" name="Google Shape;76;p16"/>
          <p:cNvSpPr txBox="1"/>
          <p:nvPr>
            <p:ph type="title"/>
          </p:nvPr>
        </p:nvSpPr>
        <p:spPr>
          <a:xfrm>
            <a:off x="2914825" y="183675"/>
            <a:ext cx="3054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solidFill>
                  <a:schemeClr val="lt1"/>
                </a:solidFill>
              </a:rPr>
              <a:t>Preguntas de </a:t>
            </a:r>
            <a:r>
              <a:rPr lang="en" sz="2220">
                <a:solidFill>
                  <a:schemeClr val="lt1"/>
                </a:solidFill>
              </a:rPr>
              <a:t>Interés</a:t>
            </a:r>
            <a:endParaRPr sz="2220">
              <a:solidFill>
                <a:schemeClr val="lt1"/>
              </a:solidFill>
            </a:endParaRPr>
          </a:p>
        </p:txBody>
      </p:sp>
      <p:sp>
        <p:nvSpPr>
          <p:cNvPr id="77" name="Google Shape;77;p16"/>
          <p:cNvSpPr txBox="1"/>
          <p:nvPr>
            <p:ph idx="1" type="body"/>
          </p:nvPr>
        </p:nvSpPr>
        <p:spPr>
          <a:xfrm>
            <a:off x="374438" y="15183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i="1" lang="en" sz="1500">
                <a:solidFill>
                  <a:srgbClr val="00D703"/>
                </a:solidFill>
              </a:rPr>
              <a:t>Pregunta y objetivo principal o primaria</a:t>
            </a:r>
            <a:endParaRPr b="1" i="1" sz="1500">
              <a:solidFill>
                <a:srgbClr val="00D703"/>
              </a:solidFill>
            </a:endParaRPr>
          </a:p>
          <a:p>
            <a:pPr indent="0" lvl="0" marL="0" rtl="0" algn="l">
              <a:spcBef>
                <a:spcPts val="1200"/>
              </a:spcBef>
              <a:spcAft>
                <a:spcPts val="0"/>
              </a:spcAft>
              <a:buNone/>
            </a:pPr>
            <a:r>
              <a:rPr lang="en" sz="1500">
                <a:solidFill>
                  <a:schemeClr val="lt1"/>
                </a:solidFill>
              </a:rPr>
              <a:t>El objetivo principal del estudio es realizar un análisis de los atributos de las canciones más populares para identificar si existen tendencias y patrones dentro de estos para contestar a la pregunta: ¿qué atributos comparten las canciones más populares?</a:t>
            </a:r>
            <a:endParaRPr sz="1500">
              <a:solidFill>
                <a:schemeClr val="lt1"/>
              </a:solidFill>
            </a:endParaRPr>
          </a:p>
          <a:p>
            <a:pPr indent="0" lvl="0" marL="0" rtl="0" algn="l">
              <a:spcBef>
                <a:spcPts val="1200"/>
              </a:spcBef>
              <a:spcAft>
                <a:spcPts val="0"/>
              </a:spcAft>
              <a:buNone/>
            </a:pPr>
            <a:r>
              <a:rPr b="1" i="1" lang="en" sz="1500">
                <a:solidFill>
                  <a:srgbClr val="00D703"/>
                </a:solidFill>
              </a:rPr>
              <a:t>Preguntas secundarias</a:t>
            </a:r>
            <a:endParaRPr sz="1500">
              <a:solidFill>
                <a:schemeClr val="lt1"/>
              </a:solidFill>
            </a:endParaRPr>
          </a:p>
          <a:p>
            <a:pPr indent="0" lvl="0" marL="0" rtl="0" algn="l">
              <a:spcBef>
                <a:spcPts val="1200"/>
              </a:spcBef>
              <a:spcAft>
                <a:spcPts val="0"/>
              </a:spcAft>
              <a:buNone/>
            </a:pPr>
            <a:r>
              <a:rPr lang="en" sz="1500">
                <a:solidFill>
                  <a:schemeClr val="lt1"/>
                </a:solidFill>
              </a:rPr>
              <a:t>¿Qué artistas lanzan canciones que se vuelven populares?</a:t>
            </a:r>
            <a:endParaRPr sz="1500">
              <a:solidFill>
                <a:schemeClr val="lt1"/>
              </a:solidFill>
            </a:endParaRPr>
          </a:p>
          <a:p>
            <a:pPr indent="0" lvl="0" marL="0" rtl="0" algn="l">
              <a:spcBef>
                <a:spcPts val="1200"/>
              </a:spcBef>
              <a:spcAft>
                <a:spcPts val="0"/>
              </a:spcAft>
              <a:buNone/>
            </a:pPr>
            <a:r>
              <a:rPr lang="en" sz="1500">
                <a:solidFill>
                  <a:schemeClr val="lt1"/>
                </a:solidFill>
              </a:rPr>
              <a:t>¿Cuáles son los géneros que más le gustan al público?</a:t>
            </a:r>
            <a:endParaRPr sz="1500">
              <a:solidFill>
                <a:schemeClr val="lt1"/>
              </a:solidFill>
            </a:endParaRPr>
          </a:p>
          <a:p>
            <a:pPr indent="0" lvl="0" marL="0" rtl="0" algn="l">
              <a:spcBef>
                <a:spcPts val="1200"/>
              </a:spcBef>
              <a:spcAft>
                <a:spcPts val="0"/>
              </a:spcAft>
              <a:buNone/>
            </a:pPr>
            <a:r>
              <a:rPr lang="en" sz="1500">
                <a:solidFill>
                  <a:schemeClr val="lt1"/>
                </a:solidFill>
              </a:rPr>
              <a:t>¿La duración de una canción importa en el rendimiento de las listas populares de canciones?</a:t>
            </a:r>
            <a:endParaRPr sz="1500">
              <a:solidFill>
                <a:schemeClr val="lt1"/>
              </a:solidFill>
            </a:endParaRPr>
          </a:p>
          <a:p>
            <a:pPr indent="0" lvl="0" marL="0" rtl="0" algn="l">
              <a:spcBef>
                <a:spcPts val="1200"/>
              </a:spcBef>
              <a:spcAft>
                <a:spcPts val="1200"/>
              </a:spcAft>
              <a:buNone/>
            </a:pPr>
            <a:r>
              <a:rPr lang="en" sz="1500">
                <a:solidFill>
                  <a:schemeClr val="lt1"/>
                </a:solidFill>
              </a:rPr>
              <a:t>¿Qué atributos de canciones se correlacionan con el éxito?</a:t>
            </a:r>
            <a:endParaRPr sz="15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mt="20000"/>
          </a:blip>
          <a:stretch>
            <a:fillRect/>
          </a:stretch>
        </p:blipFill>
        <p:spPr>
          <a:xfrm>
            <a:off x="0" y="3"/>
            <a:ext cx="9144000" cy="5100000"/>
          </a:xfrm>
          <a:prstGeom prst="rect">
            <a:avLst/>
          </a:prstGeom>
          <a:noFill/>
          <a:ln>
            <a:noFill/>
          </a:ln>
        </p:spPr>
      </p:pic>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D703"/>
                </a:solidFill>
              </a:rPr>
              <a:t>Metadata</a:t>
            </a:r>
            <a:endParaRPr>
              <a:solidFill>
                <a:srgbClr val="00D703"/>
              </a:solidFill>
            </a:endParaRPr>
          </a:p>
        </p:txBody>
      </p:sp>
      <p:sp>
        <p:nvSpPr>
          <p:cNvPr id="84" name="Google Shape;84;p17"/>
          <p:cNvSpPr/>
          <p:nvPr/>
        </p:nvSpPr>
        <p:spPr>
          <a:xfrm>
            <a:off x="376974" y="1063100"/>
            <a:ext cx="1463098" cy="572700"/>
          </a:xfrm>
          <a:prstGeom prst="rect">
            <a:avLst/>
          </a:prstGeom>
        </p:spPr>
        <p:txBody>
          <a:bodyPr>
            <a:prstTxWarp prst="textPlain"/>
          </a:bodyPr>
          <a:lstStyle/>
          <a:p>
            <a:pPr lvl="0" algn="ctr"/>
            <a:r>
              <a:rPr b="1" i="0">
                <a:ln cap="flat" cmpd="sng" w="9525">
                  <a:solidFill>
                    <a:schemeClr val="dk1"/>
                  </a:solidFill>
                  <a:prstDash val="solid"/>
                  <a:round/>
                  <a:headEnd len="sm" w="sm" type="none"/>
                  <a:tailEnd len="sm" w="sm" type="none"/>
                </a:ln>
                <a:solidFill>
                  <a:srgbClr val="00D703"/>
                </a:solidFill>
                <a:latin typeface="Bebas Neue"/>
              </a:rPr>
              <a:t>1879</a:t>
            </a:r>
          </a:p>
        </p:txBody>
      </p:sp>
      <p:sp>
        <p:nvSpPr>
          <p:cNvPr id="85" name="Google Shape;85;p17"/>
          <p:cNvSpPr txBox="1"/>
          <p:nvPr/>
        </p:nvSpPr>
        <p:spPr>
          <a:xfrm>
            <a:off x="2193225" y="918500"/>
            <a:ext cx="17772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2200">
                <a:solidFill>
                  <a:schemeClr val="dk1"/>
                </a:solidFill>
                <a:highlight>
                  <a:schemeClr val="lt1"/>
                </a:highlight>
                <a:latin typeface="Alata"/>
                <a:ea typeface="Alata"/>
                <a:cs typeface="Alata"/>
                <a:sym typeface="Alata"/>
              </a:rPr>
              <a:t>Registros únicos</a:t>
            </a:r>
            <a:endParaRPr b="1" i="1" sz="2200">
              <a:solidFill>
                <a:schemeClr val="dk1"/>
              </a:solidFill>
              <a:highlight>
                <a:schemeClr val="lt1"/>
              </a:highlight>
              <a:latin typeface="Alata"/>
              <a:ea typeface="Alata"/>
              <a:cs typeface="Alata"/>
              <a:sym typeface="Alata"/>
            </a:endParaRPr>
          </a:p>
        </p:txBody>
      </p:sp>
      <p:pic>
        <p:nvPicPr>
          <p:cNvPr id="86" name="Google Shape;86;p17" title="Points scored"/>
          <p:cNvPicPr preferRelativeResize="0"/>
          <p:nvPr/>
        </p:nvPicPr>
        <p:blipFill>
          <a:blip r:embed="rId4">
            <a:alphaModFix/>
          </a:blip>
          <a:stretch>
            <a:fillRect/>
          </a:stretch>
        </p:blipFill>
        <p:spPr>
          <a:xfrm>
            <a:off x="4571988" y="1900850"/>
            <a:ext cx="4243026" cy="2623616"/>
          </a:xfrm>
          <a:prstGeom prst="rect">
            <a:avLst/>
          </a:prstGeom>
          <a:noFill/>
          <a:ln>
            <a:noFill/>
          </a:ln>
        </p:spPr>
      </p:pic>
      <p:sp>
        <p:nvSpPr>
          <p:cNvPr id="87" name="Google Shape;87;p17"/>
          <p:cNvSpPr/>
          <p:nvPr/>
        </p:nvSpPr>
        <p:spPr>
          <a:xfrm>
            <a:off x="531674" y="3392850"/>
            <a:ext cx="3295327" cy="572700"/>
          </a:xfrm>
          <a:prstGeom prst="rect">
            <a:avLst/>
          </a:prstGeom>
        </p:spPr>
        <p:txBody>
          <a:bodyPr>
            <a:prstTxWarp prst="textPlain"/>
          </a:bodyPr>
          <a:lstStyle/>
          <a:p>
            <a:pPr lvl="0" algn="ctr"/>
            <a:r>
              <a:rPr b="1" i="0">
                <a:ln cap="flat" cmpd="sng" w="9525">
                  <a:solidFill>
                    <a:schemeClr val="dk1"/>
                  </a:solidFill>
                  <a:prstDash val="solid"/>
                  <a:round/>
                  <a:headEnd len="sm" w="sm" type="none"/>
                  <a:tailEnd len="sm" w="sm" type="none"/>
                </a:ln>
                <a:solidFill>
                  <a:srgbClr val="00D703"/>
                </a:solidFill>
                <a:latin typeface="Bebas Neue"/>
              </a:rPr>
              <a:t>2000-2019</a:t>
            </a:r>
          </a:p>
        </p:txBody>
      </p:sp>
      <p:sp>
        <p:nvSpPr>
          <p:cNvPr id="88" name="Google Shape;88;p17"/>
          <p:cNvSpPr txBox="1"/>
          <p:nvPr/>
        </p:nvSpPr>
        <p:spPr>
          <a:xfrm>
            <a:off x="710663" y="2433300"/>
            <a:ext cx="2718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2200">
                <a:solidFill>
                  <a:schemeClr val="dk1"/>
                </a:solidFill>
                <a:highlight>
                  <a:schemeClr val="lt1"/>
                </a:highlight>
                <a:latin typeface="Alata"/>
                <a:ea typeface="Alata"/>
                <a:cs typeface="Alata"/>
                <a:sym typeface="Alata"/>
              </a:rPr>
              <a:t>Datos recopilados de los años</a:t>
            </a:r>
            <a:endParaRPr b="1" i="1" sz="2200">
              <a:solidFill>
                <a:schemeClr val="dk1"/>
              </a:solidFill>
              <a:highlight>
                <a:schemeClr val="lt1"/>
              </a:highlight>
              <a:latin typeface="Alata"/>
              <a:ea typeface="Alata"/>
              <a:cs typeface="Alata"/>
              <a:sym typeface="Alat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2" name="Shape 92"/>
        <p:cNvGrpSpPr/>
        <p:nvPr/>
      </p:nvGrpSpPr>
      <p:grpSpPr>
        <a:xfrm>
          <a:off x="0" y="0"/>
          <a:ext cx="0" cy="0"/>
          <a:chOff x="0" y="0"/>
          <a:chExt cx="0" cy="0"/>
        </a:xfrm>
      </p:grpSpPr>
      <p:pic>
        <p:nvPicPr>
          <p:cNvPr id="93" name="Google Shape;93;p18"/>
          <p:cNvPicPr preferRelativeResize="0"/>
          <p:nvPr/>
        </p:nvPicPr>
        <p:blipFill rotWithShape="1">
          <a:blip r:embed="rId3">
            <a:alphaModFix/>
          </a:blip>
          <a:srcRect b="7071" l="0" r="0" t="0"/>
          <a:stretch/>
        </p:blipFill>
        <p:spPr>
          <a:xfrm>
            <a:off x="2332425" y="256950"/>
            <a:ext cx="4479151" cy="4496525"/>
          </a:xfrm>
          <a:prstGeom prst="rect">
            <a:avLst/>
          </a:prstGeom>
          <a:noFill/>
          <a:ln>
            <a:noFill/>
          </a:ln>
        </p:spPr>
      </p:pic>
      <p:sp>
        <p:nvSpPr>
          <p:cNvPr id="94" name="Google Shape;94;p18"/>
          <p:cNvSpPr txBox="1"/>
          <p:nvPr/>
        </p:nvSpPr>
        <p:spPr>
          <a:xfrm>
            <a:off x="2173800" y="1135025"/>
            <a:ext cx="46377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highlight>
                  <a:schemeClr val="dk1"/>
                </a:highlight>
                <a:latin typeface="Cabin"/>
                <a:ea typeface="Cabin"/>
                <a:cs typeface="Cabin"/>
                <a:sym typeface="Cabin"/>
              </a:rPr>
              <a:t>EDA - Exploratory Data Analysis</a:t>
            </a:r>
            <a:endParaRPr b="1" sz="2600">
              <a:highlight>
                <a:schemeClr val="dk1"/>
              </a:highlight>
              <a:latin typeface="Cabin"/>
              <a:ea typeface="Cabin"/>
              <a:cs typeface="Cabin"/>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D703"/>
                </a:solidFill>
                <a:latin typeface="Alata"/>
                <a:ea typeface="Alata"/>
                <a:cs typeface="Alata"/>
                <a:sym typeface="Alata"/>
              </a:rPr>
              <a:t>¿Qué artistas lanzan canciones que se vuelven populares?</a:t>
            </a:r>
            <a:endParaRPr>
              <a:solidFill>
                <a:srgbClr val="00D703"/>
              </a:solidFill>
              <a:latin typeface="Alata"/>
              <a:ea typeface="Alata"/>
              <a:cs typeface="Alata"/>
              <a:sym typeface="Alata"/>
            </a:endParaRPr>
          </a:p>
        </p:txBody>
      </p:sp>
      <p:sp>
        <p:nvSpPr>
          <p:cNvPr id="100" name="Google Shape;100;p19"/>
          <p:cNvSpPr txBox="1"/>
          <p:nvPr>
            <p:ph idx="1" type="body"/>
          </p:nvPr>
        </p:nvSpPr>
        <p:spPr>
          <a:xfrm>
            <a:off x="311700" y="1413850"/>
            <a:ext cx="29607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dk1"/>
                </a:solidFill>
              </a:rPr>
              <a:t>De acuerdo a la base de datos, el sexo que predomina ligeramente es el masculino dentro de los 10 artistas con más canciones populares. </a:t>
            </a:r>
            <a:endParaRPr>
              <a:solidFill>
                <a:schemeClr val="dk1"/>
              </a:solidFill>
            </a:endParaRPr>
          </a:p>
          <a:p>
            <a:pPr indent="0" lvl="0" marL="0" rtl="0" algn="l">
              <a:spcBef>
                <a:spcPts val="1200"/>
              </a:spcBef>
              <a:spcAft>
                <a:spcPts val="1200"/>
              </a:spcAft>
              <a:buNone/>
            </a:pPr>
            <a:r>
              <a:rPr lang="en">
                <a:solidFill>
                  <a:schemeClr val="dk1"/>
                </a:solidFill>
              </a:rPr>
              <a:t>Dentro del grupo de los artistas masculinos más escuchados, se puede decir que la mayoría son raperos y la segunda mayoría son DJs. En cuanto a las artistas femeninas más escuchadas, todas son cantantes.</a:t>
            </a:r>
            <a:endParaRPr>
              <a:solidFill>
                <a:schemeClr val="dk1"/>
              </a:solidFill>
            </a:endParaRPr>
          </a:p>
        </p:txBody>
      </p:sp>
      <p:pic>
        <p:nvPicPr>
          <p:cNvPr id="101" name="Google Shape;101;p19"/>
          <p:cNvPicPr preferRelativeResize="0"/>
          <p:nvPr/>
        </p:nvPicPr>
        <p:blipFill>
          <a:blip r:embed="rId3">
            <a:alphaModFix/>
          </a:blip>
          <a:stretch>
            <a:fillRect/>
          </a:stretch>
        </p:blipFill>
        <p:spPr>
          <a:xfrm>
            <a:off x="3272400" y="1508500"/>
            <a:ext cx="5566801" cy="29343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D703"/>
                </a:solidFill>
              </a:rPr>
              <a:t>¿Cuáles son los géneros que más le gustan al público?</a:t>
            </a:r>
            <a:endParaRPr>
              <a:solidFill>
                <a:srgbClr val="00D703"/>
              </a:solidFill>
            </a:endParaRPr>
          </a:p>
        </p:txBody>
      </p:sp>
      <p:sp>
        <p:nvSpPr>
          <p:cNvPr id="107" name="Google Shape;107;p20"/>
          <p:cNvSpPr txBox="1"/>
          <p:nvPr>
            <p:ph idx="1" type="body"/>
          </p:nvPr>
        </p:nvSpPr>
        <p:spPr>
          <a:xfrm>
            <a:off x="4572000" y="1152475"/>
            <a:ext cx="4260300" cy="34164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lt1"/>
                </a:solidFill>
              </a:rPr>
              <a:t>Dentro de la base de datos, los géneros más populares son pop y hip hop, contando que:</a:t>
            </a:r>
            <a:endParaRPr>
              <a:solidFill>
                <a:schemeClr val="lt1"/>
              </a:solidFill>
            </a:endParaRPr>
          </a:p>
          <a:p>
            <a:pPr indent="0" lvl="0" marL="0" rtl="0" algn="l">
              <a:spcBef>
                <a:spcPts val="1200"/>
              </a:spcBef>
              <a:spcAft>
                <a:spcPts val="0"/>
              </a:spcAft>
              <a:buNone/>
            </a:pPr>
            <a:r>
              <a:rPr lang="en">
                <a:solidFill>
                  <a:schemeClr val="lt1"/>
                </a:solidFill>
              </a:rPr>
              <a:t>Hay 428 canciones de pop</a:t>
            </a:r>
            <a:endParaRPr>
              <a:solidFill>
                <a:schemeClr val="lt1"/>
              </a:solidFill>
            </a:endParaRPr>
          </a:p>
          <a:p>
            <a:pPr indent="0" lvl="0" marL="0" rtl="0" algn="l">
              <a:spcBef>
                <a:spcPts val="1200"/>
              </a:spcBef>
              <a:spcAft>
                <a:spcPts val="0"/>
              </a:spcAft>
              <a:buNone/>
            </a:pPr>
            <a:r>
              <a:rPr lang="en">
                <a:solidFill>
                  <a:schemeClr val="lt1"/>
                </a:solidFill>
              </a:rPr>
              <a:t>Hay 277 canciones de hip hop, pop</a:t>
            </a:r>
            <a:endParaRPr>
              <a:solidFill>
                <a:schemeClr val="lt1"/>
              </a:solidFill>
            </a:endParaRPr>
          </a:p>
          <a:p>
            <a:pPr indent="0" lvl="0" marL="0" rtl="0" algn="l">
              <a:spcBef>
                <a:spcPts val="1200"/>
              </a:spcBef>
              <a:spcAft>
                <a:spcPts val="0"/>
              </a:spcAft>
              <a:buNone/>
            </a:pPr>
            <a:r>
              <a:rPr lang="en">
                <a:solidFill>
                  <a:schemeClr val="lt1"/>
                </a:solidFill>
              </a:rPr>
              <a:t>Hay 244 canciones de hip hop, pop, R&amp;B</a:t>
            </a:r>
            <a:endParaRPr>
              <a:solidFill>
                <a:schemeClr val="lt1"/>
              </a:solidFill>
            </a:endParaRPr>
          </a:p>
          <a:p>
            <a:pPr indent="0" lvl="0" marL="0" rtl="0" algn="l">
              <a:spcBef>
                <a:spcPts val="1200"/>
              </a:spcBef>
              <a:spcAft>
                <a:spcPts val="0"/>
              </a:spcAft>
              <a:buNone/>
            </a:pPr>
            <a:r>
              <a:rPr lang="en">
                <a:solidFill>
                  <a:schemeClr val="lt1"/>
                </a:solidFill>
              </a:rPr>
              <a:t>Hay 221 canciones de pop, Dance/Electronic</a:t>
            </a:r>
            <a:endParaRPr>
              <a:solidFill>
                <a:schemeClr val="lt1"/>
              </a:solidFill>
            </a:endParaRPr>
          </a:p>
          <a:p>
            <a:pPr indent="0" lvl="0" marL="0" rtl="0" algn="l">
              <a:spcBef>
                <a:spcPts val="1200"/>
              </a:spcBef>
              <a:spcAft>
                <a:spcPts val="0"/>
              </a:spcAft>
              <a:buNone/>
            </a:pPr>
            <a:r>
              <a:rPr lang="en">
                <a:solidFill>
                  <a:schemeClr val="lt1"/>
                </a:solidFill>
              </a:rPr>
              <a:t>Hay 178 canciones de  pop, R&amp;B</a:t>
            </a:r>
            <a:endParaRPr>
              <a:solidFill>
                <a:schemeClr val="lt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361500" y="1017725"/>
            <a:ext cx="4042838"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152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 duración de una canción importa en el rendimiento de las listas populares de canciones?</a:t>
            </a:r>
            <a:endParaRPr/>
          </a:p>
          <a:p>
            <a:pPr indent="0" lvl="0" marL="0" rtl="0" algn="l">
              <a:spcBef>
                <a:spcPts val="0"/>
              </a:spcBef>
              <a:spcAft>
                <a:spcPts val="0"/>
              </a:spcAft>
              <a:buNone/>
            </a:pPr>
            <a:r>
              <a:t/>
            </a:r>
            <a:endParaRPr/>
          </a:p>
        </p:txBody>
      </p:sp>
      <p:sp>
        <p:nvSpPr>
          <p:cNvPr id="114" name="Google Shape;114;p21"/>
          <p:cNvSpPr txBox="1"/>
          <p:nvPr>
            <p:ph idx="1" type="body"/>
          </p:nvPr>
        </p:nvSpPr>
        <p:spPr>
          <a:xfrm>
            <a:off x="603600" y="4632650"/>
            <a:ext cx="8178000" cy="52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D703"/>
                </a:solidFill>
              </a:rPr>
              <a:t>La tendencia de las canciones populares sobre su duración larga va a la baja.</a:t>
            </a:r>
            <a:endParaRPr>
              <a:solidFill>
                <a:srgbClr val="00D703"/>
              </a:solidFill>
            </a:endParaRPr>
          </a:p>
        </p:txBody>
      </p:sp>
      <p:pic>
        <p:nvPicPr>
          <p:cNvPr id="115" name="Google Shape;115;p21"/>
          <p:cNvPicPr preferRelativeResize="0"/>
          <p:nvPr/>
        </p:nvPicPr>
        <p:blipFill>
          <a:blip r:embed="rId3">
            <a:alphaModFix/>
          </a:blip>
          <a:stretch>
            <a:fillRect/>
          </a:stretch>
        </p:blipFill>
        <p:spPr>
          <a:xfrm>
            <a:off x="1752300" y="1204750"/>
            <a:ext cx="5880599" cy="31781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