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7" r:id="rId8"/>
    <p:sldId id="272" r:id="rId9"/>
    <p:sldId id="268" r:id="rId10"/>
    <p:sldId id="269" r:id="rId11"/>
    <p:sldId id="270" r:id="rId12"/>
    <p:sldId id="273" r:id="rId13"/>
    <p:sldId id="274" r:id="rId14"/>
    <p:sldId id="271" r:id="rId1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4F9"/>
    <a:srgbClr val="4D5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69" d="100"/>
          <a:sy n="69" d="100"/>
        </p:scale>
        <p:origin x="-13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739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797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59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9611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78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6961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56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525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191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9568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568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F94-735F-4A4F-B530-AFCBDA93130A}" type="datetimeFigureOut">
              <a:rPr lang="es-VE" smtClean="0"/>
              <a:t>06-02-2017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474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Resultado de imagen para web wallpap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AutoShape 8" descr="Resultado de imagen para web wallpap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33" name="Picture 9" descr="D:\imagenes\tuts-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  <a14:imgEffect>
                      <a14:colorTemperature colorTemp="4750"/>
                    </a14:imgEffect>
                    <a14:imgEffect>
                      <a14:saturation sat="65000"/>
                    </a14:imgEffect>
                    <a14:imgEffect>
                      <a14:brightnessContrast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32" y="0"/>
            <a:ext cx="9179132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55575" y="160338"/>
            <a:ext cx="8808913" cy="6697662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CuadroTexto"/>
          <p:cNvSpPr txBox="1"/>
          <p:nvPr/>
        </p:nvSpPr>
        <p:spPr>
          <a:xfrm>
            <a:off x="0" y="228600"/>
            <a:ext cx="91615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BLICA BOLIVARIANA DE VENEZUELA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MINISTERIO DEL PODER POPULAR PARA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EDUCACI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UNIVERSITARIA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CIENCIA Y TECNOLOG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INSTITUTO UNIVERSITARIO POLIT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CNICO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SANTIAGO MARI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Ñ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COL - CABIMAS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VE" sz="1400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VE"/>
          </a:p>
        </p:txBody>
      </p:sp>
      <p:pic>
        <p:nvPicPr>
          <p:cNvPr id="1039" name="Picture 15" descr="Resultado de imagen para santiago mariñ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98" y="287391"/>
            <a:ext cx="1303313" cy="9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VE"/>
          </a:p>
        </p:txBody>
      </p:sp>
      <p:sp>
        <p:nvSpPr>
          <p:cNvPr id="15" name="14 Rectángulo"/>
          <p:cNvSpPr/>
          <p:nvPr/>
        </p:nvSpPr>
        <p:spPr>
          <a:xfrm>
            <a:off x="149977" y="2875002"/>
            <a:ext cx="88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AUTOMATIZACIÓN DE LOS PROCESOS OPERATIVOS MEDIANTE APLICACIÓN WEB PARA LA EMPRESA MONSALVE SERVI-TECH C.A</a:t>
            </a:r>
            <a:endParaRPr lang="es-V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V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s-V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Propuesta </a:t>
            </a:r>
            <a:r>
              <a:rPr lang="es-V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trabajo de grado como requisito parcial para</a:t>
            </a:r>
          </a:p>
          <a:p>
            <a:pPr algn="ctr"/>
            <a:r>
              <a:rPr lang="es-V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optar al título de Ingeniero de Sistemas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55575" y="4653136"/>
            <a:ext cx="8808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 smtClean="0"/>
              <a:t>Autor</a:t>
            </a:r>
          </a:p>
          <a:p>
            <a:pPr algn="ctr"/>
            <a:r>
              <a:rPr lang="es-VE" dirty="0" smtClean="0"/>
              <a:t> </a:t>
            </a:r>
            <a:r>
              <a:rPr lang="es-VE" dirty="0"/>
              <a:t>Br. Génesis Chirinos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1520427" y="5299467"/>
            <a:ext cx="1827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b="1" dirty="0" smtClean="0"/>
              <a:t>Tutor académico</a:t>
            </a:r>
          </a:p>
          <a:p>
            <a:pPr algn="ctr"/>
            <a:r>
              <a:rPr lang="es-VE" dirty="0" smtClean="0"/>
              <a:t> </a:t>
            </a:r>
            <a:r>
              <a:rPr lang="es-VE" dirty="0"/>
              <a:t>Dra. María López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436096" y="5299466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Docente de la </a:t>
            </a:r>
            <a:r>
              <a:rPr lang="es-VE" b="1" dirty="0" smtClean="0"/>
              <a:t>asignatura</a:t>
            </a:r>
          </a:p>
          <a:p>
            <a:pPr algn="ctr"/>
            <a:r>
              <a:rPr lang="es-VE" dirty="0" smtClean="0"/>
              <a:t>Msc</a:t>
            </a:r>
            <a:r>
              <a:rPr lang="es-VE" dirty="0"/>
              <a:t>. Carlos </a:t>
            </a:r>
            <a:r>
              <a:rPr lang="es-VE" dirty="0" smtClean="0"/>
              <a:t>Antequera </a:t>
            </a:r>
            <a:endParaRPr lang="es-VE" dirty="0"/>
          </a:p>
        </p:txBody>
      </p:sp>
      <p:sp>
        <p:nvSpPr>
          <p:cNvPr id="19" name="18 CuadroTexto"/>
          <p:cNvSpPr txBox="1"/>
          <p:nvPr/>
        </p:nvSpPr>
        <p:spPr>
          <a:xfrm>
            <a:off x="-35132" y="6545089"/>
            <a:ext cx="9179132" cy="31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Cabimas, Febrero del 2017</a:t>
            </a:r>
            <a:endParaRPr lang="es-V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 – MARCO REFERENCIAL 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130275" y="6619664"/>
            <a:ext cx="36842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251520" y="304818"/>
            <a:ext cx="4032448" cy="586048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4 CuadroTexto"/>
          <p:cNvSpPr txBox="1"/>
          <p:nvPr/>
        </p:nvSpPr>
        <p:spPr>
          <a:xfrm>
            <a:off x="251520" y="429509"/>
            <a:ext cx="4032448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ESTUDIO DEL ARTE DE LA TECNOLÓGIA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766039" y="304818"/>
            <a:ext cx="4032448" cy="586048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15 CuadroTexto"/>
          <p:cNvSpPr txBox="1"/>
          <p:nvPr/>
        </p:nvSpPr>
        <p:spPr>
          <a:xfrm>
            <a:off x="4766039" y="420266"/>
            <a:ext cx="403244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RESEÑA HISTORICA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66039" y="1276777"/>
            <a:ext cx="404850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VE" sz="2000" dirty="0">
                <a:latin typeface="Berlin Sans FB" panose="020E0602020502020306" pitchFamily="34" charset="0"/>
              </a:rPr>
              <a:t>Organización Europea para la Investigación Nuclear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4766039" y="2636912"/>
            <a:ext cx="4048503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VE" sz="2000" dirty="0">
                <a:latin typeface="Berlin Sans FB" panose="020E0602020502020306" pitchFamily="34" charset="0"/>
              </a:rPr>
              <a:t>Lenguaje de Marcas de Hipertexto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766039" y="3645024"/>
            <a:ext cx="404850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VE" sz="2000" dirty="0">
                <a:latin typeface="Berlin Sans FB" panose="020E0602020502020306" pitchFamily="34" charset="0"/>
              </a:rPr>
              <a:t>E</a:t>
            </a:r>
            <a:r>
              <a:rPr lang="es-VE" sz="2000" dirty="0" smtClean="0">
                <a:latin typeface="Berlin Sans FB" panose="020E0602020502020306" pitchFamily="34" charset="0"/>
              </a:rPr>
              <a:t>l </a:t>
            </a:r>
            <a:r>
              <a:rPr lang="es-VE" sz="2000" dirty="0">
                <a:latin typeface="Berlin Sans FB" panose="020E0602020502020306" pitchFamily="34" charset="0"/>
              </a:rPr>
              <a:t>método CGI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766039" y="4653136"/>
            <a:ext cx="404850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VE" sz="2000" dirty="0" smtClean="0">
                <a:latin typeface="Berlin Sans FB" panose="020E0602020502020306" pitchFamily="34" charset="0"/>
              </a:rPr>
              <a:t>Sistema </a:t>
            </a:r>
            <a:r>
              <a:rPr lang="es-VE" sz="2000" dirty="0">
                <a:latin typeface="Berlin Sans FB" panose="020E0602020502020306" pitchFamily="34" charset="0"/>
              </a:rPr>
              <a:t>de ejecución de programas más enlazado con el servidor</a:t>
            </a:r>
          </a:p>
        </p:txBody>
      </p:sp>
      <p:cxnSp>
        <p:nvCxnSpPr>
          <p:cNvPr id="12" name="11 Conector recto de flecha"/>
          <p:cNvCxnSpPr>
            <a:endCxn id="22" idx="0"/>
          </p:cNvCxnSpPr>
          <p:nvPr/>
        </p:nvCxnSpPr>
        <p:spPr>
          <a:xfrm>
            <a:off x="6790290" y="1984663"/>
            <a:ext cx="1" cy="6522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6782261" y="2992775"/>
            <a:ext cx="1" cy="6522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6790291" y="4045134"/>
            <a:ext cx="1" cy="6522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107504" y="116632"/>
            <a:ext cx="4320480" cy="62646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Rectángulo"/>
          <p:cNvSpPr/>
          <p:nvPr/>
        </p:nvSpPr>
        <p:spPr>
          <a:xfrm>
            <a:off x="4630052" y="102713"/>
            <a:ext cx="4320480" cy="62646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412" name="Picture 4" descr="Resultado de imagen para tecnolo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1" y="1516004"/>
            <a:ext cx="3836646" cy="29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349421" y="4653136"/>
            <a:ext cx="3836646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Ofrece </a:t>
            </a:r>
            <a:r>
              <a:rPr lang="es-VE" sz="2400" dirty="0">
                <a:latin typeface="Berlin Sans FB" panose="020E0602020502020306" pitchFamily="34" charset="0"/>
              </a:rPr>
              <a:t>diferentes posibilidades de comprensión del problema tratado</a:t>
            </a:r>
          </a:p>
        </p:txBody>
      </p:sp>
    </p:spTree>
    <p:extLst>
      <p:ext uri="{BB962C8B-B14F-4D97-AF65-F5344CB8AC3E}">
        <p14:creationId xmlns:p14="http://schemas.microsoft.com/office/powerpoint/2010/main" val="9624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Rectángulo"/>
          <p:cNvSpPr/>
          <p:nvPr/>
        </p:nvSpPr>
        <p:spPr>
          <a:xfrm>
            <a:off x="3721389" y="3195481"/>
            <a:ext cx="4392488" cy="625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III – MARCO METODOLÓGICO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532756" y="6619664"/>
            <a:ext cx="346123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5503251" y="332089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Berlin Sans FB" panose="020E0602020502020306" pitchFamily="34" charset="0"/>
              </a:rPr>
              <a:t>TIPO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707534" y="1280526"/>
            <a:ext cx="4392488" cy="625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601087" y="823422"/>
            <a:ext cx="2448272" cy="15841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INVESTIGACIÓN </a:t>
            </a:r>
            <a:r>
              <a:rPr lang="es-VE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TECNOLÓGICA</a:t>
            </a:r>
          </a:p>
          <a:p>
            <a:pPr algn="ctr"/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IUPSM (2015)</a:t>
            </a:r>
            <a:endParaRPr lang="es-V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707534" y="5006087"/>
            <a:ext cx="4392488" cy="625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18 Rectángulo"/>
          <p:cNvSpPr/>
          <p:nvPr/>
        </p:nvSpPr>
        <p:spPr>
          <a:xfrm>
            <a:off x="4115499" y="1408414"/>
            <a:ext cx="386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Berlin Sans FB" panose="020E0602020502020306" pitchFamily="34" charset="0"/>
              </a:rPr>
              <a:t>MODALIDAD DE  LA INVESTIGACIÓN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561429" y="2715948"/>
            <a:ext cx="2448272" cy="15841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PROYECTO </a:t>
            </a:r>
            <a:r>
              <a:rPr lang="es-VE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ESPECIAL</a:t>
            </a:r>
          </a:p>
          <a:p>
            <a:pPr algn="ctr"/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Normas UNERG (2006)</a:t>
            </a:r>
            <a:endParaRPr lang="es-V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371376" y="5133976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Berlin Sans FB" panose="020E0602020502020306" pitchFamily="34" charset="0"/>
              </a:rPr>
              <a:t>METÓDO DE INVESTIGACIÓN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563095" y="4526554"/>
            <a:ext cx="2448272" cy="15841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DESCRIPTIVA CON UN DISEÑO </a:t>
            </a:r>
            <a:r>
              <a:rPr lang="es-VE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DOCUMENTAL</a:t>
            </a:r>
          </a:p>
          <a:p>
            <a:pPr algn="ctr"/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IUPSM (2015)</a:t>
            </a:r>
            <a:endParaRPr lang="es-V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90" name="Picture 6" descr="Resultado de imagen para INVESTIGAC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8725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</a:t>
            </a:r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 </a:t>
            </a:r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MARCO METODOLÓGICO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508104" y="6619664"/>
            <a:ext cx="330643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15008" y="332654"/>
            <a:ext cx="37444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TÉCNICAS PARA LA RECOLECCIÓN DE INFORMACIÓN 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130275" y="332654"/>
            <a:ext cx="3744416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107504" y="154376"/>
            <a:ext cx="4032448" cy="15464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18 CuadroTexto"/>
          <p:cNvSpPr txBox="1"/>
          <p:nvPr/>
        </p:nvSpPr>
        <p:spPr>
          <a:xfrm>
            <a:off x="5243558" y="512092"/>
            <a:ext cx="357098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TRATAMIENTO DE INFORMACIÓN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962622" y="154376"/>
            <a:ext cx="4032448" cy="15464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48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</a:t>
            </a:r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 </a:t>
            </a:r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MARCO METODOLÓGICO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652120" y="6619664"/>
            <a:ext cx="32403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TÉCNICAS METODOLÓGICAS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3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PAISAJE DE NO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67544" y="404664"/>
            <a:ext cx="8136904" cy="5976664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11560" y="1268760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0" dirty="0" smtClean="0">
                <a:solidFill>
                  <a:schemeClr val="bg1"/>
                </a:solidFill>
                <a:latin typeface="Bell MT" panose="02020503060305020303" pitchFamily="18" charset="0"/>
                <a:ea typeface="BatangChe" panose="02030609000101010101" pitchFamily="49" charset="-127"/>
              </a:rPr>
              <a:t>Aprendí que el coraje </a:t>
            </a:r>
          </a:p>
          <a:p>
            <a:pPr algn="ctr"/>
            <a:r>
              <a:rPr lang="es-VE" sz="4000" dirty="0" smtClean="0">
                <a:solidFill>
                  <a:schemeClr val="bg1"/>
                </a:solidFill>
                <a:latin typeface="Bell MT" panose="02020503060305020303" pitchFamily="18" charset="0"/>
                <a:ea typeface="BatangChe" panose="02030609000101010101" pitchFamily="49" charset="-127"/>
              </a:rPr>
              <a:t>no es la ausencia de miedo, sino el triunfo sobre él. </a:t>
            </a:r>
          </a:p>
          <a:p>
            <a:pPr algn="ctr"/>
            <a:r>
              <a:rPr lang="es-VE" sz="4000" dirty="0" smtClean="0">
                <a:solidFill>
                  <a:schemeClr val="bg1"/>
                </a:solidFill>
                <a:latin typeface="Bell MT" panose="02020503060305020303" pitchFamily="18" charset="0"/>
                <a:ea typeface="BatangChe" panose="02030609000101010101" pitchFamily="49" charset="-127"/>
              </a:rPr>
              <a:t>El hombre valiente no es aquel que no siente miedo, sino el que conquista ese miedo…</a:t>
            </a:r>
            <a:endParaRPr lang="es-VE" sz="3600" dirty="0">
              <a:solidFill>
                <a:schemeClr val="bg1"/>
              </a:solidFill>
              <a:latin typeface="Bell MT" panose="02020503060305020303" pitchFamily="18" charset="0"/>
              <a:ea typeface="BatangChe" panose="02030609000101010101" pitchFamily="49" charset="-127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741851" y="5059975"/>
            <a:ext cx="2728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3200" i="1" dirty="0">
                <a:solidFill>
                  <a:schemeClr val="bg1"/>
                </a:solidFill>
                <a:latin typeface="Bell MT" panose="02020503060305020303" pitchFamily="18" charset="0"/>
              </a:rPr>
              <a:t>Nelson </a:t>
            </a:r>
            <a:r>
              <a:rPr lang="es-VE" sz="3200" i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Mandela</a:t>
            </a:r>
            <a:endParaRPr lang="es-VE" sz="3200" i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3923928" y="6619664"/>
            <a:ext cx="49685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251520" y="171788"/>
            <a:ext cx="8640960" cy="5976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CuadroTexto"/>
          <p:cNvSpPr txBox="1"/>
          <p:nvPr/>
        </p:nvSpPr>
        <p:spPr>
          <a:xfrm>
            <a:off x="426403" y="246866"/>
            <a:ext cx="400130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IDEA GENERAL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57847" y="246866"/>
            <a:ext cx="367240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ORIGEN DE ESTUDIO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099521" y="1499012"/>
            <a:ext cx="3328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        OPTIMIZAR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607590" y="143969"/>
            <a:ext cx="288032" cy="60698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12 Elipse"/>
          <p:cNvSpPr/>
          <p:nvPr/>
        </p:nvSpPr>
        <p:spPr>
          <a:xfrm>
            <a:off x="251519" y="884073"/>
            <a:ext cx="1655909" cy="16972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058" name="Picture 10" descr="Resultado de imagen para OPTIMIZA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9" y="1013609"/>
            <a:ext cx="1438128" cy="14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34 CuadroTexto"/>
          <p:cNvSpPr txBox="1"/>
          <p:nvPr/>
        </p:nvSpPr>
        <p:spPr>
          <a:xfrm>
            <a:off x="1099520" y="3348738"/>
            <a:ext cx="3328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          APLICACIONES WEB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119568" y="5168378"/>
            <a:ext cx="3328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             MÚLTIPLES BENEFICIOS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234043" y="2684804"/>
            <a:ext cx="1655909" cy="16972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Elipse"/>
          <p:cNvSpPr/>
          <p:nvPr/>
        </p:nvSpPr>
        <p:spPr>
          <a:xfrm>
            <a:off x="271566" y="4516616"/>
            <a:ext cx="1655909" cy="16972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060" name="Picture 12" descr="Resultado de imagen para WEB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9" y="2595486"/>
            <a:ext cx="1875836" cy="18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beneficios empresaria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1" y="4621808"/>
            <a:ext cx="1306138" cy="14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30 Conector recto de flecha"/>
          <p:cNvCxnSpPr/>
          <p:nvPr/>
        </p:nvCxnSpPr>
        <p:spPr>
          <a:xfrm>
            <a:off x="3052290" y="2229692"/>
            <a:ext cx="0" cy="6615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3052290" y="4122499"/>
            <a:ext cx="0" cy="6615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2047 Rectángulo"/>
          <p:cNvSpPr/>
          <p:nvPr/>
        </p:nvSpPr>
        <p:spPr>
          <a:xfrm>
            <a:off x="4895622" y="3458709"/>
            <a:ext cx="399685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Década de los 70 auge </a:t>
            </a:r>
            <a:r>
              <a:rPr lang="es-VE" dirty="0">
                <a:latin typeface="Berlin Sans FB" panose="020E0602020502020306" pitchFamily="34" charset="0"/>
              </a:rPr>
              <a:t>de las Tecnologías de la Información y </a:t>
            </a:r>
            <a:r>
              <a:rPr lang="es-VE" dirty="0" smtClean="0">
                <a:latin typeface="Berlin Sans FB" panose="020E0602020502020306" pitchFamily="34" charset="0"/>
              </a:rPr>
              <a:t>comunicación. </a:t>
            </a:r>
            <a:endParaRPr lang="es-VE" dirty="0">
              <a:latin typeface="Berlin Sans FB" panose="020E0602020502020306" pitchFamily="34" charset="0"/>
            </a:endParaRPr>
          </a:p>
        </p:txBody>
      </p:sp>
      <p:pic>
        <p:nvPicPr>
          <p:cNvPr id="2066" name="Picture 18" descr="Resultado de imagen para tecnologias de informacion y comunicacion w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696" y="694118"/>
            <a:ext cx="3672408" cy="27645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Rectángulo"/>
          <p:cNvSpPr/>
          <p:nvPr/>
        </p:nvSpPr>
        <p:spPr>
          <a:xfrm>
            <a:off x="4895622" y="4516616"/>
            <a:ext cx="39968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>
                <a:latin typeface="Berlin Sans FB" panose="020E0602020502020306" pitchFamily="34" charset="0"/>
              </a:rPr>
              <a:t>L</a:t>
            </a:r>
            <a:r>
              <a:rPr lang="es-VE" dirty="0" smtClean="0">
                <a:latin typeface="Berlin Sans FB" panose="020E0602020502020306" pitchFamily="34" charset="0"/>
              </a:rPr>
              <a:t>a </a:t>
            </a:r>
            <a:r>
              <a:rPr lang="es-VE" dirty="0">
                <a:latin typeface="Berlin Sans FB" panose="020E0602020502020306" pitchFamily="34" charset="0"/>
              </a:rPr>
              <a:t>electrónica y el </a:t>
            </a:r>
            <a:r>
              <a:rPr lang="es-VE" dirty="0" smtClean="0">
                <a:latin typeface="Berlin Sans FB" panose="020E0602020502020306" pitchFamily="34" charset="0"/>
              </a:rPr>
              <a:t>software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903471" y="5029878"/>
            <a:ext cx="399685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Mejora de los procesos de una empresa mediante aplicaciones web</a:t>
            </a:r>
            <a:endParaRPr lang="es-V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3923928" y="6619664"/>
            <a:ext cx="49685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    PLANTEAMIENTO DEL PROBLEMA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098" name="Picture 2" descr="Resultado de imagen para trabajo desorganiz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1" y="4013727"/>
            <a:ext cx="2448000" cy="23484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persona impacien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5" r="-5004" b="11584"/>
          <a:stretch/>
        </p:blipFill>
        <p:spPr bwMode="auto">
          <a:xfrm>
            <a:off x="6444480" y="1413192"/>
            <a:ext cx="2448000" cy="236835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REGIST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69" y="1418913"/>
            <a:ext cx="1876785" cy="18402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PERFIL CORPORATI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97" y="3582148"/>
            <a:ext cx="2510730" cy="25927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SATURAD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96" y="3960747"/>
            <a:ext cx="2448000" cy="2454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Resultado de imagen para MARKET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1" y="1478402"/>
            <a:ext cx="2448272" cy="23506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8 Conector recto de flecha"/>
          <p:cNvCxnSpPr>
            <a:stCxn id="4098" idx="6"/>
            <a:endCxn id="4106" idx="2"/>
          </p:cNvCxnSpPr>
          <p:nvPr/>
        </p:nvCxnSpPr>
        <p:spPr>
          <a:xfrm flipV="1">
            <a:off x="2870191" y="4878522"/>
            <a:ext cx="606006" cy="3094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4112" idx="5"/>
            <a:endCxn id="4106" idx="1"/>
          </p:cNvCxnSpPr>
          <p:nvPr/>
        </p:nvCxnSpPr>
        <p:spPr>
          <a:xfrm>
            <a:off x="2511922" y="3484815"/>
            <a:ext cx="1331963" cy="477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4102" idx="4"/>
            <a:endCxn id="4106" idx="0"/>
          </p:cNvCxnSpPr>
          <p:nvPr/>
        </p:nvCxnSpPr>
        <p:spPr>
          <a:xfrm>
            <a:off x="4731562" y="3259134"/>
            <a:ext cx="0" cy="3230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4100" idx="3"/>
            <a:endCxn id="4106" idx="7"/>
          </p:cNvCxnSpPr>
          <p:nvPr/>
        </p:nvCxnSpPr>
        <p:spPr>
          <a:xfrm flipH="1">
            <a:off x="5619239" y="3434708"/>
            <a:ext cx="1183742" cy="5271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4108" idx="2"/>
            <a:endCxn id="4106" idx="6"/>
          </p:cNvCxnSpPr>
          <p:nvPr/>
        </p:nvCxnSpPr>
        <p:spPr>
          <a:xfrm flipH="1" flipV="1">
            <a:off x="5986927" y="4878522"/>
            <a:ext cx="601569" cy="3094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16" name="Picture 20" descr="Resultado de imagen para visto buen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05" y="5776416"/>
            <a:ext cx="573298" cy="51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52 CuadroTexto"/>
          <p:cNvSpPr txBox="1"/>
          <p:nvPr/>
        </p:nvSpPr>
        <p:spPr>
          <a:xfrm>
            <a:off x="3029144" y="6035620"/>
            <a:ext cx="332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APLICACIÓN WEB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07409" y="3781545"/>
            <a:ext cx="332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FALTA DE ORGANIZACIÓN 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-17903" y="1259303"/>
            <a:ext cx="332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CRECIMIENTO EMPRESARIAL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004386" y="1170625"/>
            <a:ext cx="332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CLIENTES IMPACIENTES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6148402" y="3732938"/>
            <a:ext cx="332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SATURACIÓN  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3116293" y="1169136"/>
            <a:ext cx="332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REGISTROS MANUALES</a:t>
            </a:r>
            <a:endParaRPr lang="es-VE" sz="1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3923928" y="6619664"/>
            <a:ext cx="49685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LÍNEA DE INVESTIGACIÓN 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251520" y="1171853"/>
            <a:ext cx="4176464" cy="3312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Rectángulo"/>
          <p:cNvSpPr/>
          <p:nvPr/>
        </p:nvSpPr>
        <p:spPr>
          <a:xfrm>
            <a:off x="4932040" y="2147664"/>
            <a:ext cx="3816424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CuadroTexto"/>
          <p:cNvSpPr txBox="1"/>
          <p:nvPr/>
        </p:nvSpPr>
        <p:spPr>
          <a:xfrm>
            <a:off x="426678" y="4794221"/>
            <a:ext cx="4001305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SISTEMAS DE INFORMACIÓN TRANSACCIONALES Y DATAWAREHOUSE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2020" y="23488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UBICACIÓN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pic>
        <p:nvPicPr>
          <p:cNvPr id="3074" name="Picture 2" descr="Resultado de imagen para sistemas informat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8" y="1311546"/>
            <a:ext cx="3785281" cy="290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/>
        </p:nvCxnSpPr>
        <p:spPr>
          <a:xfrm>
            <a:off x="107504" y="4745760"/>
            <a:ext cx="43204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143001" y="5994550"/>
            <a:ext cx="43204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3366814"/>
            <a:ext cx="4680519" cy="20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4752020" y="2024844"/>
            <a:ext cx="4176464" cy="11161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4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3923928" y="6619664"/>
            <a:ext cx="49685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OBJETIVOS DE LA INVESTIGACIÓN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16 Rectángulo"/>
          <p:cNvSpPr/>
          <p:nvPr/>
        </p:nvSpPr>
        <p:spPr>
          <a:xfrm>
            <a:off x="208914" y="1694990"/>
            <a:ext cx="8836317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Automatizar mediante aplicación web los procesos operativos de la empresa Monsalve Servi-Tech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C.A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-1" y="1059123"/>
            <a:ext cx="386510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VE" sz="2400" dirty="0" smtClean="0">
                <a:latin typeface="Berlin Sans FB" panose="020E0602020502020306" pitchFamily="34" charset="0"/>
              </a:rPr>
              <a:t>Objetivo General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-11314" y="2399691"/>
            <a:ext cx="386510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VE" sz="2400" dirty="0" smtClean="0">
                <a:latin typeface="Berlin Sans FB" panose="020E0602020502020306" pitchFamily="34" charset="0"/>
              </a:rPr>
              <a:t>Objetivo específicos 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66202" y="2946690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Diagnosticar </a:t>
            </a:r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la situación actual que presenta la empresa Monsalve Servi-Tech C.A. 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7545" y="3537526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Determinar los requerimientos necesarios para la automatización de los procesos operativos mediante aplicación web para la empresa Monsalve Servi-Tech C.A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466203" y="4809748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Establecer la viabilidad de automatización de los procesos operativos mediante aplicación web para la empresa Monsalve Servi-Tech C.A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67545" y="4156474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Diseñar la aplicación web para la automatización de los procesos operativos de la empresa Monsalve Servi-Tech C.A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67545" y="5498257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Presentar la automatización de los procesos operativos mediante aplicación web para empresa Monsalve Servi-Tech C.A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5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1" y="2946690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" y="3579845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44194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0" y="4866644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" y="5542814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29 Conector recto"/>
          <p:cNvCxnSpPr/>
          <p:nvPr/>
        </p:nvCxnSpPr>
        <p:spPr>
          <a:xfrm>
            <a:off x="2699792" y="2630523"/>
            <a:ext cx="63353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2557118" y="1289955"/>
            <a:ext cx="63353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69 Rectángulo"/>
          <p:cNvSpPr/>
          <p:nvPr/>
        </p:nvSpPr>
        <p:spPr>
          <a:xfrm>
            <a:off x="646175" y="4618713"/>
            <a:ext cx="8148048" cy="108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Rectángulo"/>
          <p:cNvSpPr/>
          <p:nvPr/>
        </p:nvSpPr>
        <p:spPr>
          <a:xfrm>
            <a:off x="635185" y="1974485"/>
            <a:ext cx="8148048" cy="108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067944" y="6599612"/>
            <a:ext cx="49685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JUSTIFICACIÓN DE LA INVESTIGACIÓN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1008158" y="1209862"/>
            <a:ext cx="1491372" cy="183560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48 Rectángulo"/>
          <p:cNvSpPr/>
          <p:nvPr/>
        </p:nvSpPr>
        <p:spPr>
          <a:xfrm>
            <a:off x="988780" y="3754728"/>
            <a:ext cx="1492122" cy="183598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 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683872" y="2714199"/>
            <a:ext cx="2144211" cy="454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SOCIAL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3974138" y="1180339"/>
            <a:ext cx="1492122" cy="1835982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49 Rectángulo"/>
          <p:cNvSpPr/>
          <p:nvPr/>
        </p:nvSpPr>
        <p:spPr>
          <a:xfrm>
            <a:off x="3987993" y="3727941"/>
            <a:ext cx="1492122" cy="1835982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46 Rectángulo"/>
          <p:cNvSpPr/>
          <p:nvPr/>
        </p:nvSpPr>
        <p:spPr>
          <a:xfrm>
            <a:off x="6965067" y="1185520"/>
            <a:ext cx="1492122" cy="1835982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50 Rectángulo"/>
          <p:cNvSpPr/>
          <p:nvPr/>
        </p:nvSpPr>
        <p:spPr>
          <a:xfrm>
            <a:off x="6941642" y="3742954"/>
            <a:ext cx="1492122" cy="1835982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64 Rectángulo"/>
          <p:cNvSpPr/>
          <p:nvPr/>
        </p:nvSpPr>
        <p:spPr>
          <a:xfrm>
            <a:off x="6676261" y="5240029"/>
            <a:ext cx="2144211" cy="454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CIENTÍFICO E INVESTIGATIVO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6639022" y="2675213"/>
            <a:ext cx="2144211" cy="454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PRÁCTICO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672424" y="5227750"/>
            <a:ext cx="2144211" cy="454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TECNOLÓGICO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3674342" y="2714199"/>
            <a:ext cx="2144211" cy="454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TÉCNICO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3661948" y="5227750"/>
            <a:ext cx="2144211" cy="454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ECONÓMICO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 – MARCO REFERENCIAL 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130275" y="6619664"/>
            <a:ext cx="36842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TEORÍAS GENÉRICAS EXPLICATIVAS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2 Llamada de flecha hacia abajo"/>
          <p:cNvSpPr/>
          <p:nvPr/>
        </p:nvSpPr>
        <p:spPr>
          <a:xfrm>
            <a:off x="527693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Lujan S, (2007)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2" name="11 Llamada de flecha hacia abajo"/>
          <p:cNvSpPr/>
          <p:nvPr/>
        </p:nvSpPr>
        <p:spPr>
          <a:xfrm>
            <a:off x="2183877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Ponsa P. y Vilanova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R. (2006)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12 Llamada de flecha hacia abajo"/>
          <p:cNvSpPr/>
          <p:nvPr/>
        </p:nvSpPr>
        <p:spPr>
          <a:xfrm>
            <a:off x="3840061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Rivas M. y Tejedor F. (2009) </a:t>
            </a:r>
          </a:p>
        </p:txBody>
      </p:sp>
      <p:sp>
        <p:nvSpPr>
          <p:cNvPr id="14" name="13 Llamada de flecha hacia abajo"/>
          <p:cNvSpPr/>
          <p:nvPr/>
        </p:nvSpPr>
        <p:spPr>
          <a:xfrm>
            <a:off x="5496245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Pérez J. y Merino M (2010) </a:t>
            </a:r>
          </a:p>
        </p:txBody>
      </p:sp>
      <p:sp>
        <p:nvSpPr>
          <p:cNvPr id="15" name="14 Llamada de flecha hacia abajo"/>
          <p:cNvSpPr/>
          <p:nvPr/>
        </p:nvSpPr>
        <p:spPr>
          <a:xfrm>
            <a:off x="7152429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Fischer L. y Espejo J (2004) </a:t>
            </a:r>
          </a:p>
        </p:txBody>
      </p:sp>
      <p:sp>
        <p:nvSpPr>
          <p:cNvPr id="16" name="15 Llamada de flecha hacia abajo"/>
          <p:cNvSpPr/>
          <p:nvPr/>
        </p:nvSpPr>
        <p:spPr>
          <a:xfrm>
            <a:off x="527693" y="3010438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Escriva J. y Savall V. (2014) </a:t>
            </a:r>
          </a:p>
        </p:txBody>
      </p:sp>
      <p:sp>
        <p:nvSpPr>
          <p:cNvPr id="17" name="16 Llamada de flecha hacia abajo"/>
          <p:cNvSpPr/>
          <p:nvPr/>
        </p:nvSpPr>
        <p:spPr>
          <a:xfrm>
            <a:off x="2183877" y="3010438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Chirinos M.  (2007) </a:t>
            </a:r>
          </a:p>
        </p:txBody>
      </p:sp>
      <p:sp>
        <p:nvSpPr>
          <p:cNvPr id="18" name="17 Llamada de flecha hacia abajo"/>
          <p:cNvSpPr/>
          <p:nvPr/>
        </p:nvSpPr>
        <p:spPr>
          <a:xfrm>
            <a:off x="3840061" y="3010438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Carballar J. (2008) </a:t>
            </a:r>
          </a:p>
        </p:txBody>
      </p:sp>
      <p:sp>
        <p:nvSpPr>
          <p:cNvPr id="19" name="18 Llamada de flecha hacia abajo"/>
          <p:cNvSpPr/>
          <p:nvPr/>
        </p:nvSpPr>
        <p:spPr>
          <a:xfrm>
            <a:off x="5496245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Ferrer D. (2006) </a:t>
            </a:r>
          </a:p>
        </p:txBody>
      </p:sp>
      <p:sp>
        <p:nvSpPr>
          <p:cNvPr id="20" name="19 Llamada de flecha hacia abajo"/>
          <p:cNvSpPr/>
          <p:nvPr/>
        </p:nvSpPr>
        <p:spPr>
          <a:xfrm>
            <a:off x="7152429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Urzúa D. (2007) </a:t>
            </a:r>
          </a:p>
        </p:txBody>
      </p:sp>
      <p:sp>
        <p:nvSpPr>
          <p:cNvPr id="31" name="30 Llamada de flecha hacia abajo"/>
          <p:cNvSpPr/>
          <p:nvPr/>
        </p:nvSpPr>
        <p:spPr>
          <a:xfrm>
            <a:off x="3840061" y="4907785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Capriotti P. (2008) 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47673" y="2406329"/>
            <a:ext cx="172819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Aplicación web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2079313" y="2394920"/>
            <a:ext cx="172819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Automatización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670982" y="2382934"/>
            <a:ext cx="172819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latin typeface="Berlin Sans FB" panose="020E0602020502020306" pitchFamily="34" charset="0"/>
              </a:rPr>
              <a:t>Procesos </a:t>
            </a:r>
            <a:r>
              <a:rPr lang="es-VE" sz="1600" u="sng" dirty="0" smtClean="0">
                <a:latin typeface="Berlin Sans FB" panose="020E0602020502020306" pitchFamily="34" charset="0"/>
              </a:rPr>
              <a:t>operativos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316225" y="242147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Servicio técnico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6972409" y="240632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Ventas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47673" y="423457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Compras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093613" y="421175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Registro de clientes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80435" y="423457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Registro de equipos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5399174" y="4216647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Registro de fallas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6972409" y="422153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Seguimiento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642355" y="60604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Perfil corporativo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pic>
        <p:nvPicPr>
          <p:cNvPr id="8194" name="Picture 2" descr="Resultado de imagen para teorias de investiga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100000" l="1210" r="89718">
                        <a14:foregroundMark x1="33266" y1="11492" x2="33266" y2="11492"/>
                        <a14:foregroundMark x1="14718" y1="38911" x2="14718" y2="38911"/>
                        <a14:foregroundMark x1="27621" y1="62097" x2="27621" y2="62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10581"/>
            <a:ext cx="1625988" cy="16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libro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53652"/>
            <a:ext cx="1332401" cy="13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47 Llamada de flecha hacia abajo"/>
          <p:cNvSpPr/>
          <p:nvPr/>
        </p:nvSpPr>
        <p:spPr>
          <a:xfrm>
            <a:off x="502630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Lujan S, (2007)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49" name="48 Llamada de flecha hacia abajo"/>
          <p:cNvSpPr/>
          <p:nvPr/>
        </p:nvSpPr>
        <p:spPr>
          <a:xfrm>
            <a:off x="2158814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Ponsa P. y Vilanova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R. (2006)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0" name="49 Llamada de flecha hacia abajo"/>
          <p:cNvSpPr/>
          <p:nvPr/>
        </p:nvSpPr>
        <p:spPr>
          <a:xfrm>
            <a:off x="3814998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Rivas M. y Tejedor F. (2009) </a:t>
            </a:r>
          </a:p>
        </p:txBody>
      </p:sp>
      <p:sp>
        <p:nvSpPr>
          <p:cNvPr id="51" name="50 Llamada de flecha hacia abajo"/>
          <p:cNvSpPr/>
          <p:nvPr/>
        </p:nvSpPr>
        <p:spPr>
          <a:xfrm>
            <a:off x="5471182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Pérez J. y Merino M (2010) </a:t>
            </a:r>
          </a:p>
        </p:txBody>
      </p:sp>
      <p:sp>
        <p:nvSpPr>
          <p:cNvPr id="52" name="51 Llamada de flecha hacia abajo"/>
          <p:cNvSpPr/>
          <p:nvPr/>
        </p:nvSpPr>
        <p:spPr>
          <a:xfrm>
            <a:off x="7127366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Fischer L. y Espejo J (2004) </a:t>
            </a:r>
          </a:p>
        </p:txBody>
      </p:sp>
      <p:sp>
        <p:nvSpPr>
          <p:cNvPr id="53" name="52 Llamada de flecha hacia abajo"/>
          <p:cNvSpPr/>
          <p:nvPr/>
        </p:nvSpPr>
        <p:spPr>
          <a:xfrm>
            <a:off x="502630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Escriva J. y Savall V. (2014) </a:t>
            </a:r>
          </a:p>
        </p:txBody>
      </p:sp>
      <p:sp>
        <p:nvSpPr>
          <p:cNvPr id="54" name="53 Llamada de flecha hacia abajo"/>
          <p:cNvSpPr/>
          <p:nvPr/>
        </p:nvSpPr>
        <p:spPr>
          <a:xfrm>
            <a:off x="2158814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Chirinos M.  (2007) </a:t>
            </a:r>
          </a:p>
        </p:txBody>
      </p:sp>
      <p:sp>
        <p:nvSpPr>
          <p:cNvPr id="55" name="54 Llamada de flecha hacia abajo"/>
          <p:cNvSpPr/>
          <p:nvPr/>
        </p:nvSpPr>
        <p:spPr>
          <a:xfrm>
            <a:off x="3814998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Carballar J. (2008) </a:t>
            </a:r>
          </a:p>
        </p:txBody>
      </p:sp>
    </p:spTree>
    <p:extLst>
      <p:ext uri="{BB962C8B-B14F-4D97-AF65-F5344CB8AC3E}">
        <p14:creationId xmlns:p14="http://schemas.microsoft.com/office/powerpoint/2010/main" val="22900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 – MARCO REFERENCIAL 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130275" y="6619664"/>
            <a:ext cx="36842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TEORÍAS GENÉRICAS </a:t>
            </a:r>
            <a:r>
              <a:rPr lang="es-VE" sz="2400" dirty="0" smtClean="0">
                <a:latin typeface="Berlin Sans FB" panose="020E0602020502020306" pitchFamily="34" charset="0"/>
              </a:rPr>
              <a:t>INGENÍERILES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2 Llamada de flecha hacia abajo"/>
          <p:cNvSpPr/>
          <p:nvPr/>
        </p:nvSpPr>
        <p:spPr>
          <a:xfrm>
            <a:off x="527693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Lujan S, (2007)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2" name="11 Llamada de flecha hacia abajo"/>
          <p:cNvSpPr/>
          <p:nvPr/>
        </p:nvSpPr>
        <p:spPr>
          <a:xfrm>
            <a:off x="2183877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Ponsa P. y Vilanova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R. (2006)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12 Llamada de flecha hacia abajo"/>
          <p:cNvSpPr/>
          <p:nvPr/>
        </p:nvSpPr>
        <p:spPr>
          <a:xfrm>
            <a:off x="3840061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Rivas M. y Tejedor F. (2009) </a:t>
            </a:r>
          </a:p>
        </p:txBody>
      </p:sp>
      <p:sp>
        <p:nvSpPr>
          <p:cNvPr id="14" name="13 Llamada de flecha hacia abajo"/>
          <p:cNvSpPr/>
          <p:nvPr/>
        </p:nvSpPr>
        <p:spPr>
          <a:xfrm>
            <a:off x="5496245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Pérez J. y Merino M (2010) </a:t>
            </a:r>
          </a:p>
        </p:txBody>
      </p:sp>
      <p:sp>
        <p:nvSpPr>
          <p:cNvPr id="15" name="14 Llamada de flecha hacia abajo"/>
          <p:cNvSpPr/>
          <p:nvPr/>
        </p:nvSpPr>
        <p:spPr>
          <a:xfrm>
            <a:off x="7152429" y="114720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Fischer L. y Espejo J (2004) </a:t>
            </a:r>
          </a:p>
        </p:txBody>
      </p:sp>
      <p:sp>
        <p:nvSpPr>
          <p:cNvPr id="16" name="15 Llamada de flecha hacia abajo"/>
          <p:cNvSpPr/>
          <p:nvPr/>
        </p:nvSpPr>
        <p:spPr>
          <a:xfrm>
            <a:off x="527693" y="3010438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Escriva J. y Savall V. (2014) </a:t>
            </a:r>
          </a:p>
        </p:txBody>
      </p:sp>
      <p:sp>
        <p:nvSpPr>
          <p:cNvPr id="17" name="16 Llamada de flecha hacia abajo"/>
          <p:cNvSpPr/>
          <p:nvPr/>
        </p:nvSpPr>
        <p:spPr>
          <a:xfrm>
            <a:off x="2183877" y="3010438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Chirinos M.  (2007) </a:t>
            </a:r>
          </a:p>
        </p:txBody>
      </p:sp>
      <p:sp>
        <p:nvSpPr>
          <p:cNvPr id="18" name="17 Llamada de flecha hacia abajo"/>
          <p:cNvSpPr/>
          <p:nvPr/>
        </p:nvSpPr>
        <p:spPr>
          <a:xfrm>
            <a:off x="3840061" y="3010438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Carballar J. (2008) </a:t>
            </a:r>
          </a:p>
        </p:txBody>
      </p:sp>
      <p:sp>
        <p:nvSpPr>
          <p:cNvPr id="19" name="18 Llamada de flecha hacia abajo"/>
          <p:cNvSpPr/>
          <p:nvPr/>
        </p:nvSpPr>
        <p:spPr>
          <a:xfrm>
            <a:off x="5496245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Ferrer D. (2006) </a:t>
            </a:r>
          </a:p>
        </p:txBody>
      </p:sp>
      <p:sp>
        <p:nvSpPr>
          <p:cNvPr id="20" name="19 Llamada de flecha hacia abajo"/>
          <p:cNvSpPr/>
          <p:nvPr/>
        </p:nvSpPr>
        <p:spPr>
          <a:xfrm>
            <a:off x="7152429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Urzúa D. (2007) </a:t>
            </a:r>
          </a:p>
        </p:txBody>
      </p:sp>
      <p:sp>
        <p:nvSpPr>
          <p:cNvPr id="31" name="30 Llamada de flecha hacia abajo"/>
          <p:cNvSpPr/>
          <p:nvPr/>
        </p:nvSpPr>
        <p:spPr>
          <a:xfrm>
            <a:off x="3840061" y="4907785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Capriotti P. (2008) 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47673" y="2406329"/>
            <a:ext cx="172819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Aplicación web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2079313" y="2394920"/>
            <a:ext cx="172819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Automatización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670982" y="2382934"/>
            <a:ext cx="172819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latin typeface="Berlin Sans FB" panose="020E0602020502020306" pitchFamily="34" charset="0"/>
              </a:rPr>
              <a:t>Procesos </a:t>
            </a:r>
            <a:r>
              <a:rPr lang="es-VE" sz="1600" u="sng" dirty="0" smtClean="0">
                <a:latin typeface="Berlin Sans FB" panose="020E0602020502020306" pitchFamily="34" charset="0"/>
              </a:rPr>
              <a:t>operativos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316225" y="242147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Servicio técnico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6972409" y="240632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Ventas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47673" y="423457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Compras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093613" y="421175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Registro de clientes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80435" y="423457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Registro de equipos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5399174" y="4216647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Registro de fallas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6972409" y="422153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Seguimiento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642355" y="60604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Perfil corporativo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pic>
        <p:nvPicPr>
          <p:cNvPr id="8194" name="Picture 2" descr="Resultado de imagen para teorias de investiga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100000" l="1210" r="89718">
                        <a14:foregroundMark x1="33266" y1="11492" x2="33266" y2="11492"/>
                        <a14:foregroundMark x1="14718" y1="38911" x2="14718" y2="38911"/>
                        <a14:foregroundMark x1="27621" y1="62097" x2="27621" y2="62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10581"/>
            <a:ext cx="1625988" cy="16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libro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53652"/>
            <a:ext cx="1332401" cy="13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47 Llamada de flecha hacia abajo"/>
          <p:cNvSpPr/>
          <p:nvPr/>
        </p:nvSpPr>
        <p:spPr>
          <a:xfrm>
            <a:off x="502630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Lujan S, (2007)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49" name="48 Llamada de flecha hacia abajo"/>
          <p:cNvSpPr/>
          <p:nvPr/>
        </p:nvSpPr>
        <p:spPr>
          <a:xfrm>
            <a:off x="2158814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Ponsa P. y Vilanova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R. (2006)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0" name="49 Llamada de flecha hacia abajo"/>
          <p:cNvSpPr/>
          <p:nvPr/>
        </p:nvSpPr>
        <p:spPr>
          <a:xfrm>
            <a:off x="3814998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Rivas M. y Tejedor F. (2009) </a:t>
            </a:r>
          </a:p>
        </p:txBody>
      </p:sp>
      <p:sp>
        <p:nvSpPr>
          <p:cNvPr id="51" name="50 Llamada de flecha hacia abajo"/>
          <p:cNvSpPr/>
          <p:nvPr/>
        </p:nvSpPr>
        <p:spPr>
          <a:xfrm>
            <a:off x="5471182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Pérez J. y Merino M (2010) </a:t>
            </a:r>
          </a:p>
        </p:txBody>
      </p:sp>
      <p:sp>
        <p:nvSpPr>
          <p:cNvPr id="52" name="51 Llamada de flecha hacia abajo"/>
          <p:cNvSpPr/>
          <p:nvPr/>
        </p:nvSpPr>
        <p:spPr>
          <a:xfrm>
            <a:off x="7127366" y="114720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Fischer L. y Espejo J (2004) </a:t>
            </a:r>
          </a:p>
        </p:txBody>
      </p:sp>
      <p:sp>
        <p:nvSpPr>
          <p:cNvPr id="53" name="52 Llamada de flecha hacia abajo"/>
          <p:cNvSpPr/>
          <p:nvPr/>
        </p:nvSpPr>
        <p:spPr>
          <a:xfrm>
            <a:off x="502630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Escriva J. y Savall V. (2014) </a:t>
            </a:r>
          </a:p>
        </p:txBody>
      </p:sp>
      <p:sp>
        <p:nvSpPr>
          <p:cNvPr id="54" name="53 Llamada de flecha hacia abajo"/>
          <p:cNvSpPr/>
          <p:nvPr/>
        </p:nvSpPr>
        <p:spPr>
          <a:xfrm>
            <a:off x="2158814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Chirinos M.  (2007) </a:t>
            </a:r>
          </a:p>
        </p:txBody>
      </p:sp>
      <p:sp>
        <p:nvSpPr>
          <p:cNvPr id="55" name="54 Llamada de flecha hacia abajo"/>
          <p:cNvSpPr/>
          <p:nvPr/>
        </p:nvSpPr>
        <p:spPr>
          <a:xfrm>
            <a:off x="3814998" y="3010438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Carballar J. (2008) </a:t>
            </a:r>
          </a:p>
        </p:txBody>
      </p:sp>
    </p:spTree>
    <p:extLst>
      <p:ext uri="{BB962C8B-B14F-4D97-AF65-F5344CB8AC3E}">
        <p14:creationId xmlns:p14="http://schemas.microsoft.com/office/powerpoint/2010/main" val="41941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Rectángulo"/>
          <p:cNvSpPr/>
          <p:nvPr/>
        </p:nvSpPr>
        <p:spPr>
          <a:xfrm>
            <a:off x="971600" y="4113076"/>
            <a:ext cx="7503188" cy="108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 – MARCO REFERENCIAL 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130275" y="6619664"/>
            <a:ext cx="36842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ANTECEDENTES DE LA INVESTIGACIÓN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78709" y="1170604"/>
            <a:ext cx="1953933" cy="4122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Rectángulo"/>
          <p:cNvSpPr/>
          <p:nvPr/>
        </p:nvSpPr>
        <p:spPr>
          <a:xfrm>
            <a:off x="532414" y="2924944"/>
            <a:ext cx="2232248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Aplicación web para la automatización de los procesos administrativos y publicitarios en la empresa JD Mega Supply C.A, Cabimas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78709" y="1183418"/>
            <a:ext cx="195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>
                <a:latin typeface="Berlin Sans FB" panose="020E0602020502020306" pitchFamily="34" charset="0"/>
              </a:rPr>
              <a:t> Chirinos R. (2014) 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6381697" y="2924944"/>
            <a:ext cx="2232248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Desarrollo de una aplicación web como medio de publicidad para la tienda Fashion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Salvar </a:t>
            </a:r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JR, C.A</a:t>
            </a:r>
          </a:p>
        </p:txBody>
      </p:sp>
      <p:sp>
        <p:nvSpPr>
          <p:cNvPr id="22" name="21 Rectángulo redondeado"/>
          <p:cNvSpPr/>
          <p:nvPr/>
        </p:nvSpPr>
        <p:spPr>
          <a:xfrm>
            <a:off x="3562954" y="1161971"/>
            <a:ext cx="1953933" cy="4122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45 Rectángulo"/>
          <p:cNvSpPr/>
          <p:nvPr/>
        </p:nvSpPr>
        <p:spPr>
          <a:xfrm>
            <a:off x="3478471" y="2924944"/>
            <a:ext cx="2232248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Desarrollo e implementación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de una </a:t>
            </a:r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aplicación web para la gestión, control y seguimiento de los procesos de cobranza en el departamento de créditos hipotecarios L.P.H. del Mercantil, Banco Universal C.A.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647419" y="1170604"/>
            <a:ext cx="18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>
                <a:latin typeface="Berlin Sans FB" panose="020E0602020502020306" pitchFamily="34" charset="0"/>
              </a:rPr>
              <a:t>Ramírez D. (2011)</a:t>
            </a:r>
          </a:p>
        </p:txBody>
      </p:sp>
      <p:sp>
        <p:nvSpPr>
          <p:cNvPr id="23" name="22 Rectángulo redondeado"/>
          <p:cNvSpPr/>
          <p:nvPr/>
        </p:nvSpPr>
        <p:spPr>
          <a:xfrm>
            <a:off x="6520854" y="1192050"/>
            <a:ext cx="1953933" cy="4122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Rectángulo"/>
          <p:cNvSpPr/>
          <p:nvPr/>
        </p:nvSpPr>
        <p:spPr>
          <a:xfrm>
            <a:off x="6478151" y="1213497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>
                <a:latin typeface="Berlin Sans FB" panose="020E0602020502020306" pitchFamily="34" charset="0"/>
              </a:rPr>
              <a:t>Aristizabal J. (2010)</a:t>
            </a:r>
          </a:p>
        </p:txBody>
      </p:sp>
      <p:sp>
        <p:nvSpPr>
          <p:cNvPr id="3" name="2 Flecha abajo"/>
          <p:cNvSpPr/>
          <p:nvPr/>
        </p:nvSpPr>
        <p:spPr>
          <a:xfrm>
            <a:off x="1331640" y="1772816"/>
            <a:ext cx="648072" cy="936104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16 Flecha abajo"/>
          <p:cNvSpPr/>
          <p:nvPr/>
        </p:nvSpPr>
        <p:spPr>
          <a:xfrm>
            <a:off x="4270559" y="1772816"/>
            <a:ext cx="648072" cy="936104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" name="17 Flecha abajo"/>
          <p:cNvSpPr/>
          <p:nvPr/>
        </p:nvSpPr>
        <p:spPr>
          <a:xfrm>
            <a:off x="7173785" y="1772816"/>
            <a:ext cx="648072" cy="936104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56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880</Words>
  <Application>Microsoft Office PowerPoint</Application>
  <PresentationFormat>Presentación en pantalla (4:3)</PresentationFormat>
  <Paragraphs>156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genesis chirinos marcano</dc:creator>
  <cp:lastModifiedBy>genesis chirinos marcano</cp:lastModifiedBy>
  <cp:revision>33</cp:revision>
  <dcterms:created xsi:type="dcterms:W3CDTF">2017-02-06T13:02:36Z</dcterms:created>
  <dcterms:modified xsi:type="dcterms:W3CDTF">2017-02-07T03:31:00Z</dcterms:modified>
</cp:coreProperties>
</file>