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7" r:id="rId8"/>
    <p:sldId id="268" r:id="rId9"/>
    <p:sldId id="277" r:id="rId10"/>
    <p:sldId id="270" r:id="rId11"/>
    <p:sldId id="275" r:id="rId12"/>
    <p:sldId id="274" r:id="rId13"/>
    <p:sldId id="271" r:id="rId1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  <a:srgbClr val="2BF4F9"/>
    <a:srgbClr val="4D5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69" d="100"/>
          <a:sy n="69" d="100"/>
        </p:scale>
        <p:origin x="-14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73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797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59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9611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78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961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56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525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19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56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56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F94-735F-4A4F-B530-AFCBDA93130A}" type="datetimeFigureOut">
              <a:rPr lang="es-VE" smtClean="0"/>
              <a:t>21-02-2017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C670-6B72-4004-A6AD-DDD364BBF1F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47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4.wdp"/><Relationship Id="rId4" Type="http://schemas.openxmlformats.org/officeDocument/2006/relationships/image" Target="../media/image29.jpeg"/><Relationship Id="rId9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Resultado de imagen para web wallpap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AutoShape 8" descr="Resultado de imagen para web wallpap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33" name="Picture 9" descr="D:\imagenes\tuts-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colorTemperature colorTemp="4750"/>
                    </a14:imgEffect>
                    <a14:imgEffect>
                      <a14:saturation sat="65000"/>
                    </a14:imgEffect>
                    <a14:imgEffect>
                      <a14:brightnessContrast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32" y="0"/>
            <a:ext cx="9179132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55575" y="160338"/>
            <a:ext cx="8808913" cy="6697662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CuadroTexto"/>
          <p:cNvSpPr txBox="1"/>
          <p:nvPr/>
        </p:nvSpPr>
        <p:spPr>
          <a:xfrm>
            <a:off x="0" y="228600"/>
            <a:ext cx="9161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Ú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BLICA BOLIVARIANA DE VENEZUELA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MINISTERIO DEL PODER POPULAR PARA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EDUCACI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UNIVERSITARIA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CIENCIA Y TECNOLOG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INSTITUTO UNIVERSITARIO POLIT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CNICO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SANTIAGO MARI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Ñ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</a:t>
            </a:r>
            <a:r>
              <a:rPr lang="es-VE" altLang="es-VE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</a:t>
            </a:r>
            <a:r>
              <a:rPr kumimoji="0" lang="es-VE" altLang="es-V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COL - CABIMAS</a:t>
            </a:r>
            <a:endParaRPr kumimoji="0" lang="es-VE" alt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VE" sz="1400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  <p:pic>
        <p:nvPicPr>
          <p:cNvPr id="1039" name="Picture 15" descr="Resultado de imagen para santiago mariñ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98" y="318885"/>
            <a:ext cx="1303313" cy="9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  <p:sp>
        <p:nvSpPr>
          <p:cNvPr id="15" name="14 Rectángulo"/>
          <p:cNvSpPr/>
          <p:nvPr/>
        </p:nvSpPr>
        <p:spPr>
          <a:xfrm>
            <a:off x="149977" y="2875002"/>
            <a:ext cx="88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AUTOMATIZACIÓN DE LOS PROCESOS OPERATIVOS MEDIANTE APLICACIÓN WEB PARA LA EMPRESA MONSALVE SERVI-TECH C.A</a:t>
            </a:r>
            <a:endParaRPr lang="es-V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V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s-V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Propuesta </a:t>
            </a:r>
            <a:r>
              <a:rPr lang="es-V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trabajo de grado como requisito parcial para</a:t>
            </a:r>
          </a:p>
          <a:p>
            <a:pPr algn="ctr"/>
            <a:r>
              <a:rPr lang="es-V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optar al título de Ingeniero de Sistemas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55575" y="4653136"/>
            <a:ext cx="8808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 smtClean="0"/>
              <a:t>Autor</a:t>
            </a:r>
          </a:p>
          <a:p>
            <a:pPr algn="ctr"/>
            <a:r>
              <a:rPr lang="es-VE" dirty="0" smtClean="0"/>
              <a:t> </a:t>
            </a:r>
            <a:r>
              <a:rPr lang="es-VE" dirty="0"/>
              <a:t>Br. Génesis Chirinos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520427" y="5299467"/>
            <a:ext cx="1827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b="1" dirty="0" smtClean="0"/>
              <a:t>Tutor académico</a:t>
            </a:r>
          </a:p>
          <a:p>
            <a:pPr algn="ctr"/>
            <a:r>
              <a:rPr lang="es-VE" dirty="0" smtClean="0"/>
              <a:t> </a:t>
            </a:r>
            <a:r>
              <a:rPr lang="es-VE" dirty="0"/>
              <a:t>Dra. María López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436096" y="529946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dirty="0"/>
              <a:t>Docente de la </a:t>
            </a:r>
            <a:r>
              <a:rPr lang="es-VE" b="1" dirty="0" smtClean="0"/>
              <a:t>asignatura</a:t>
            </a:r>
          </a:p>
          <a:p>
            <a:pPr algn="ctr"/>
            <a:r>
              <a:rPr lang="es-VE" dirty="0" smtClean="0"/>
              <a:t>Msc</a:t>
            </a:r>
            <a:r>
              <a:rPr lang="es-VE" dirty="0"/>
              <a:t>. Carlos </a:t>
            </a:r>
            <a:r>
              <a:rPr lang="es-VE" dirty="0" smtClean="0"/>
              <a:t>Antequera </a:t>
            </a:r>
            <a:endParaRPr lang="es-VE" dirty="0"/>
          </a:p>
        </p:txBody>
      </p:sp>
      <p:sp>
        <p:nvSpPr>
          <p:cNvPr id="19" name="18 CuadroTexto"/>
          <p:cNvSpPr txBox="1"/>
          <p:nvPr/>
        </p:nvSpPr>
        <p:spPr>
          <a:xfrm>
            <a:off x="-35132" y="6545089"/>
            <a:ext cx="9179132" cy="31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Cabimas, Febrero del 2017</a:t>
            </a:r>
            <a:endParaRPr lang="es-V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3721389" y="3195481"/>
            <a:ext cx="4392488" cy="625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III – MARCO METODOLÓGICO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532756" y="6619664"/>
            <a:ext cx="346123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074094" y="3320890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Berlin Sans FB" panose="020E0602020502020306" pitchFamily="34" charset="0"/>
              </a:rPr>
              <a:t>TIPO DE ESTUDIO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707534" y="1280526"/>
            <a:ext cx="4392488" cy="625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1601087" y="823422"/>
            <a:ext cx="2448272" cy="1584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INVESTIGACIÓN TECNOLÓGICA</a:t>
            </a:r>
          </a:p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IUPSM (2015)</a:t>
            </a:r>
            <a:endParaRPr lang="es-V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707534" y="5006087"/>
            <a:ext cx="4392488" cy="625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18 Rectángulo"/>
          <p:cNvSpPr/>
          <p:nvPr/>
        </p:nvSpPr>
        <p:spPr>
          <a:xfrm>
            <a:off x="4115499" y="1408414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Berlin Sans FB" panose="020E0602020502020306" pitchFamily="34" charset="0"/>
              </a:rPr>
              <a:t>MODALIDAD DE  LA INVESTIGACIÓN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561429" y="2715948"/>
            <a:ext cx="2448272" cy="1584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PROYECTO ESPECIAL</a:t>
            </a:r>
          </a:p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UNERG (2006)</a:t>
            </a:r>
            <a:endParaRPr lang="es-V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371376" y="5133976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Berlin Sans FB" panose="020E0602020502020306" pitchFamily="34" charset="0"/>
              </a:rPr>
              <a:t>METÓDO DE INVESTIGACIÓN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563095" y="4526554"/>
            <a:ext cx="2448272" cy="1584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DESCRIPTIVA CON UN DISEÑO DOCUMENTAL</a:t>
            </a:r>
          </a:p>
          <a:p>
            <a:pPr algn="ctr"/>
            <a:r>
              <a:rPr lang="es-V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IUPSM (2015)</a:t>
            </a:r>
            <a:endParaRPr lang="es-V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0" name="Picture 6" descr="Resultado de imagen para INVESTIGAC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8725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51520" y="304818"/>
            <a:ext cx="4032448" cy="586048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CuadroTexto"/>
          <p:cNvSpPr txBox="1"/>
          <p:nvPr/>
        </p:nvSpPr>
        <p:spPr>
          <a:xfrm>
            <a:off x="251520" y="429509"/>
            <a:ext cx="4032448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 smtClean="0">
                <a:latin typeface="Berlin Sans FB" panose="020E0602020502020306" pitchFamily="34" charset="0"/>
              </a:rPr>
              <a:t>TÉCNICAS PARA LA RECOLECCIÓN DE INFORMACIÓN</a:t>
            </a:r>
            <a:endParaRPr lang="es-VE" sz="2000" dirty="0">
              <a:latin typeface="Berlin Sans FB" panose="020E0602020502020306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766039" y="304818"/>
            <a:ext cx="4032448" cy="586048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15 CuadroTexto"/>
          <p:cNvSpPr txBox="1"/>
          <p:nvPr/>
        </p:nvSpPr>
        <p:spPr>
          <a:xfrm>
            <a:off x="4756167" y="438097"/>
            <a:ext cx="4052192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 smtClean="0">
                <a:latin typeface="Berlin Sans FB" panose="020E0602020502020306" pitchFamily="34" charset="0"/>
              </a:rPr>
              <a:t>TRATAMIENTO </a:t>
            </a:r>
          </a:p>
          <a:p>
            <a:pPr algn="ctr"/>
            <a:r>
              <a:rPr lang="es-VE" sz="2000" dirty="0" smtClean="0">
                <a:latin typeface="Berlin Sans FB" panose="020E0602020502020306" pitchFamily="34" charset="0"/>
              </a:rPr>
              <a:t>DE INFORMACIÓN</a:t>
            </a:r>
            <a:endParaRPr lang="es-VE" sz="2000" dirty="0">
              <a:latin typeface="Berlin Sans FB" panose="020E0602020502020306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07504" y="116632"/>
            <a:ext cx="4320480" cy="62646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Rectángulo"/>
          <p:cNvSpPr/>
          <p:nvPr/>
        </p:nvSpPr>
        <p:spPr>
          <a:xfrm>
            <a:off x="4630052" y="102713"/>
            <a:ext cx="4320480" cy="62646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13 Rectángulo"/>
          <p:cNvSpPr/>
          <p:nvPr/>
        </p:nvSpPr>
        <p:spPr>
          <a:xfrm>
            <a:off x="349421" y="4045134"/>
            <a:ext cx="383664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OBSERVACIÓN DIRECTA</a:t>
            </a:r>
            <a:endParaRPr lang="es-VE" dirty="0">
              <a:latin typeface="Berlin Sans FB" panose="020E0602020502020306" pitchFamily="34" charset="0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349421" y="1276777"/>
            <a:ext cx="3836646" cy="2568302"/>
            <a:chOff x="-1548680" y="558220"/>
            <a:chExt cx="6403601" cy="4010026"/>
          </a:xfrm>
        </p:grpSpPr>
        <p:pic>
          <p:nvPicPr>
            <p:cNvPr id="21" name="Picture 2" descr="Resultado de imagen para oj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1" r="19991"/>
            <a:stretch/>
          </p:blipFill>
          <p:spPr bwMode="auto">
            <a:xfrm>
              <a:off x="-1548680" y="558220"/>
              <a:ext cx="2701638" cy="401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Resultado de imagen para anota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74" r="30667"/>
            <a:stretch/>
          </p:blipFill>
          <p:spPr bwMode="auto">
            <a:xfrm>
              <a:off x="395536" y="558220"/>
              <a:ext cx="2701638" cy="401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n relacionada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7" t="14" b="-14"/>
            <a:stretch/>
          </p:blipFill>
          <p:spPr bwMode="auto">
            <a:xfrm>
              <a:off x="2563090" y="558774"/>
              <a:ext cx="2291831" cy="400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29 Rectángulo"/>
          <p:cNvSpPr/>
          <p:nvPr/>
        </p:nvSpPr>
        <p:spPr>
          <a:xfrm>
            <a:off x="358243" y="4695392"/>
            <a:ext cx="383664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ENTREVISTA NO ESTRUCTURADA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58243" y="5361022"/>
            <a:ext cx="383664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REVISIÓN DOCUMENTAL</a:t>
            </a:r>
            <a:endParaRPr lang="es-VE" dirty="0">
              <a:latin typeface="Berlin Sans FB" panose="020E0602020502020306" pitchFamily="34" charset="0"/>
            </a:endParaRPr>
          </a:p>
        </p:txBody>
      </p:sp>
      <p:pic>
        <p:nvPicPr>
          <p:cNvPr id="5122" name="Picture 2" descr="Resultado de imagen para analisis cualitativo dibuj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59" y="1403850"/>
            <a:ext cx="3672408" cy="327093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Rectángulo"/>
          <p:cNvSpPr/>
          <p:nvPr/>
        </p:nvSpPr>
        <p:spPr>
          <a:xfrm>
            <a:off x="4863940" y="5000411"/>
            <a:ext cx="383664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ANÁLISIS CUALITATIVO</a:t>
            </a:r>
            <a:endParaRPr lang="es-V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III – MARCO METODOLÓGICO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652120" y="6619664"/>
            <a:ext cx="32403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METODOLÓGIA DE JAMES SENN (1999) 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Rectángulo redondeado"/>
          <p:cNvSpPr/>
          <p:nvPr/>
        </p:nvSpPr>
        <p:spPr>
          <a:xfrm>
            <a:off x="818042" y="1340768"/>
            <a:ext cx="5256584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  <a:latin typeface="Berlin Sans FB" panose="020E0602020502020306" pitchFamily="34" charset="0"/>
              </a:rPr>
              <a:t>Investigación preliminar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092576" y="2009202"/>
            <a:ext cx="525658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  <a:latin typeface="Berlin Sans FB" panose="020E0602020502020306" pitchFamily="34" charset="0"/>
              </a:rPr>
              <a:t>Determinación de los requerimientos del sistema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524624" y="2748607"/>
            <a:ext cx="525658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  <a:latin typeface="Berlin Sans FB" panose="020E0602020502020306" pitchFamily="34" charset="0"/>
              </a:rPr>
              <a:t>Diseño del sistema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1956672" y="3571559"/>
            <a:ext cx="525658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  <a:latin typeface="Berlin Sans FB" panose="020E0602020502020306" pitchFamily="34" charset="0"/>
              </a:rPr>
              <a:t>Desarrollo del Software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496732" y="4417639"/>
            <a:ext cx="525658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  <a:latin typeface="Berlin Sans FB" panose="020E0602020502020306" pitchFamily="34" charset="0"/>
              </a:rPr>
              <a:t>Prueba de sistemas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964784" y="5175835"/>
            <a:ext cx="5256584" cy="4320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  <a:latin typeface="Berlin Sans FB" panose="020E0602020502020306" pitchFamily="34" charset="0"/>
              </a:rPr>
              <a:t>Implantación y Evaluación</a:t>
            </a:r>
          </a:p>
        </p:txBody>
      </p:sp>
      <p:pic>
        <p:nvPicPr>
          <p:cNvPr id="6146" name="Picture 2" descr="Resultado de imagen para METODOLOGI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" y="4176644"/>
            <a:ext cx="2304256" cy="19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PAISAJE DE NO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7544" y="352312"/>
            <a:ext cx="8136904" cy="5976664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611560" y="1052736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0" dirty="0" smtClean="0">
                <a:solidFill>
                  <a:schemeClr val="bg1"/>
                </a:solidFill>
                <a:latin typeface="Bell MT" panose="02020503060305020303" pitchFamily="18" charset="0"/>
                <a:ea typeface="BatangChe" panose="02030609000101010101" pitchFamily="49" charset="-127"/>
              </a:rPr>
              <a:t>Aprendí que el coraje </a:t>
            </a:r>
          </a:p>
          <a:p>
            <a:pPr algn="ctr"/>
            <a:r>
              <a:rPr lang="es-VE" sz="4000" dirty="0" smtClean="0">
                <a:solidFill>
                  <a:schemeClr val="bg1"/>
                </a:solidFill>
                <a:latin typeface="Bell MT" panose="02020503060305020303" pitchFamily="18" charset="0"/>
                <a:ea typeface="BatangChe" panose="02030609000101010101" pitchFamily="49" charset="-127"/>
              </a:rPr>
              <a:t>no es la ausencia de miedo, sino el triunfo sobre él. </a:t>
            </a:r>
          </a:p>
          <a:p>
            <a:pPr algn="ctr"/>
            <a:r>
              <a:rPr lang="es-VE" sz="4000" dirty="0" smtClean="0">
                <a:solidFill>
                  <a:schemeClr val="bg1"/>
                </a:solidFill>
                <a:latin typeface="Bell MT" panose="02020503060305020303" pitchFamily="18" charset="0"/>
                <a:ea typeface="BatangChe" panose="02030609000101010101" pitchFamily="49" charset="-127"/>
              </a:rPr>
              <a:t>El hombre valiente no es aquel que no siente miedo, sino el que conquista ese miedo…</a:t>
            </a:r>
            <a:endParaRPr lang="es-VE" sz="3600" dirty="0">
              <a:solidFill>
                <a:schemeClr val="bg1"/>
              </a:solidFill>
              <a:latin typeface="Bell MT" panose="02020503060305020303" pitchFamily="18" charset="0"/>
              <a:ea typeface="BatangChe" panose="02030609000101010101" pitchFamily="49" charset="-127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741851" y="5059975"/>
            <a:ext cx="2728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3200" i="1" dirty="0">
                <a:solidFill>
                  <a:schemeClr val="bg1"/>
                </a:solidFill>
                <a:latin typeface="Bell MT" panose="02020503060305020303" pitchFamily="18" charset="0"/>
              </a:rPr>
              <a:t>Nelson </a:t>
            </a:r>
            <a:r>
              <a:rPr lang="es-VE" sz="3200" i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Mandela</a:t>
            </a:r>
            <a:endParaRPr lang="es-VE" sz="3200" i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51520" y="171788"/>
            <a:ext cx="8640960" cy="5976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CuadroTexto"/>
          <p:cNvSpPr txBox="1"/>
          <p:nvPr/>
        </p:nvSpPr>
        <p:spPr>
          <a:xfrm>
            <a:off x="426403" y="246866"/>
            <a:ext cx="400130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IDEA GENERAL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57847" y="246866"/>
            <a:ext cx="367240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ORIGEN DE ESTUDIO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031250" y="1337749"/>
            <a:ext cx="2537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     REDUCIR COSTOS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607590" y="143969"/>
            <a:ext cx="288032" cy="60698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Elipse"/>
          <p:cNvSpPr/>
          <p:nvPr/>
        </p:nvSpPr>
        <p:spPr>
          <a:xfrm>
            <a:off x="251519" y="884073"/>
            <a:ext cx="1655909" cy="16972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58" name="Picture 10" descr="Resultado de imagen para OPTIMIZA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9" y="1013609"/>
            <a:ext cx="1438128" cy="14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Elipse"/>
          <p:cNvSpPr/>
          <p:nvPr/>
        </p:nvSpPr>
        <p:spPr>
          <a:xfrm>
            <a:off x="234043" y="2684804"/>
            <a:ext cx="1655909" cy="16972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Elipse"/>
          <p:cNvSpPr/>
          <p:nvPr/>
        </p:nvSpPr>
        <p:spPr>
          <a:xfrm>
            <a:off x="271566" y="4516616"/>
            <a:ext cx="1655909" cy="16972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60" name="Picture 12" descr="Resultado de imagen para WEB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" y="2595486"/>
            <a:ext cx="1875836" cy="18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beneficios empresaria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1" y="4621808"/>
            <a:ext cx="1306138" cy="1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30 Conector recto de flecha"/>
          <p:cNvCxnSpPr/>
          <p:nvPr/>
        </p:nvCxnSpPr>
        <p:spPr>
          <a:xfrm>
            <a:off x="3262843" y="1707081"/>
            <a:ext cx="0" cy="6615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3300128" y="2829349"/>
            <a:ext cx="0" cy="6615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2047 Rectángulo"/>
          <p:cNvSpPr/>
          <p:nvPr/>
        </p:nvSpPr>
        <p:spPr>
          <a:xfrm>
            <a:off x="4913165" y="3356992"/>
            <a:ext cx="399685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El auge </a:t>
            </a:r>
            <a:r>
              <a:rPr lang="es-VE" dirty="0">
                <a:latin typeface="Berlin Sans FB" panose="020E0602020502020306" pitchFamily="34" charset="0"/>
              </a:rPr>
              <a:t>de las Tecnologías de la Información y </a:t>
            </a:r>
            <a:r>
              <a:rPr lang="es-VE" dirty="0" smtClean="0">
                <a:latin typeface="Berlin Sans FB" panose="020E0602020502020306" pitchFamily="34" charset="0"/>
              </a:rPr>
              <a:t>comunicación en la década de los  70.</a:t>
            </a:r>
          </a:p>
        </p:txBody>
      </p:sp>
      <p:pic>
        <p:nvPicPr>
          <p:cNvPr id="2066" name="Picture 18" descr="Resultado de imagen para tecnologias de informacion y comunicacion 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40" y="764749"/>
            <a:ext cx="3382307" cy="25462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4913165" y="5353044"/>
            <a:ext cx="399685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Almacenar, procesar y difundir información.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016861" y="2421456"/>
            <a:ext cx="2537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AUMENTAR VENTAS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031250" y="3551042"/>
            <a:ext cx="2537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MEJORAR LA IMAGEN</a:t>
            </a:r>
            <a:endParaRPr lang="es-VE" dirty="0">
              <a:latin typeface="Berlin Sans FB" panose="020E0602020502020306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999915" y="4718885"/>
            <a:ext cx="25377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ATENCIÓN A LOS CLIENTES</a:t>
            </a:r>
            <a:endParaRPr lang="es-VE" dirty="0">
              <a:latin typeface="Berlin Sans FB" panose="020E0602020502020306" pitchFamily="34" charset="0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3300128" y="3960267"/>
            <a:ext cx="0" cy="6615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4895622" y="4471321"/>
            <a:ext cx="397931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latin typeface="Berlin Sans FB" panose="020E0602020502020306" pitchFamily="34" charset="0"/>
              </a:rPr>
              <a:t>Combinaban </a:t>
            </a:r>
            <a:r>
              <a:rPr lang="es-VE" dirty="0">
                <a:latin typeface="Berlin Sans FB" panose="020E0602020502020306" pitchFamily="34" charset="0"/>
              </a:rPr>
              <a:t>esencialmente la electrónica y el software</a:t>
            </a:r>
          </a:p>
        </p:txBody>
      </p:sp>
    </p:spTree>
    <p:extLst>
      <p:ext uri="{BB962C8B-B14F-4D97-AF65-F5344CB8AC3E}">
        <p14:creationId xmlns:p14="http://schemas.microsoft.com/office/powerpoint/2010/main" val="419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    PLANTEAMIENTO DEL PROBLEMA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25 CuadroTexto"/>
          <p:cNvSpPr txBox="1"/>
          <p:nvPr/>
        </p:nvSpPr>
        <p:spPr>
          <a:xfrm>
            <a:off x="1585418" y="1495641"/>
            <a:ext cx="246807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FALTA DE ORGANIZACIÓN 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pic>
        <p:nvPicPr>
          <p:cNvPr id="27" name="Picture 2" descr="Resultado de imagen para trabajo desorganiz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24265"/>
            <a:ext cx="1512032" cy="14505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1504411" y="2327367"/>
            <a:ext cx="256206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MAYOR NIVEL DE EXIGENCIA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530372" y="3265519"/>
            <a:ext cx="253609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PERFIL CORPORATIVO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333312" y="4018695"/>
            <a:ext cx="276818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MEDIO PARA VENTAS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648494" y="1681508"/>
            <a:ext cx="256206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SERVICIO A DOMICILIO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pic>
        <p:nvPicPr>
          <p:cNvPr id="32" name="Picture 4" descr="Resultado de imagen para persona impacien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5" r="-5004" b="11584"/>
          <a:stretch/>
        </p:blipFill>
        <p:spPr bwMode="auto">
          <a:xfrm>
            <a:off x="251552" y="1795754"/>
            <a:ext cx="1512000" cy="14628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Resultado de imagen para MARKE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6" y="2567895"/>
            <a:ext cx="1511046" cy="1450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Resultado de imagen para PERFIL CORPORATIV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2" y="3391888"/>
            <a:ext cx="1512000" cy="1561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427984" y="3717032"/>
            <a:ext cx="4608512" cy="2520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V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Registro de los clientes y sus equipos.</a:t>
            </a: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Solicitud de servicio.</a:t>
            </a: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Seguimiento por parte del cliente sobre el avance de la reparación.</a:t>
            </a: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Venta repuestos.</a:t>
            </a: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Control y asignación del trabajo a domicilio.</a:t>
            </a: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Registro y consulta de las fallas presentadas en los equipos electrónicos.</a:t>
            </a:r>
          </a:p>
          <a:p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Imagen corporativa (misión, visión, entre otros.) </a:t>
            </a:r>
          </a:p>
          <a:p>
            <a:endParaRPr lang="es-VE" dirty="0" smtClean="0"/>
          </a:p>
          <a:p>
            <a:pPr marL="285750" indent="-285750">
              <a:buFontTx/>
              <a:buChar char="-"/>
            </a:pPr>
            <a:endParaRPr lang="es-VE" dirty="0"/>
          </a:p>
        </p:txBody>
      </p:sp>
      <p:pic>
        <p:nvPicPr>
          <p:cNvPr id="2050" name="Picture 2" descr="Resultado de imagen para paginas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1" y="5021943"/>
            <a:ext cx="2294318" cy="121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Flecha derecha"/>
          <p:cNvSpPr/>
          <p:nvPr/>
        </p:nvSpPr>
        <p:spPr>
          <a:xfrm>
            <a:off x="2517319" y="5231728"/>
            <a:ext cx="1584176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5658722" y="2659742"/>
            <a:ext cx="256206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latin typeface="Berlin Sans FB" panose="020E0602020502020306" pitchFamily="34" charset="0"/>
              </a:rPr>
              <a:t>REGISTRO DE FALLAS</a:t>
            </a:r>
            <a:endParaRPr lang="es-VE" sz="1400" dirty="0">
              <a:latin typeface="Berlin Sans FB" panose="020E0602020502020306" pitchFamily="34" charset="0"/>
            </a:endParaRPr>
          </a:p>
        </p:txBody>
      </p:sp>
      <p:pic>
        <p:nvPicPr>
          <p:cNvPr id="40" name="Picture 20" descr="Resultado de imagen para visto buen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8" y="5771345"/>
            <a:ext cx="573298" cy="51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reparac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29745"/>
            <a:ext cx="1512000" cy="14756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Resultado de imagen para SATURAD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63418"/>
            <a:ext cx="1512000" cy="15159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LÍNEA DE INVESTIGACIÓN 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251520" y="1171853"/>
            <a:ext cx="4176464" cy="3312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Rectángulo"/>
          <p:cNvSpPr/>
          <p:nvPr/>
        </p:nvSpPr>
        <p:spPr>
          <a:xfrm>
            <a:off x="4932040" y="2147664"/>
            <a:ext cx="3816424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CuadroTexto"/>
          <p:cNvSpPr txBox="1"/>
          <p:nvPr/>
        </p:nvSpPr>
        <p:spPr>
          <a:xfrm>
            <a:off x="426678" y="4794221"/>
            <a:ext cx="400130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SISTEMAS DE INFORMACIÓN TRANSACCIONALES Y DATAWAREHOUSE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2020" y="23488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CAMPO DE TRABAJO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pic>
        <p:nvPicPr>
          <p:cNvPr id="3074" name="Picture 2" descr="Resultado de imagen para sistemas informat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8" y="1311546"/>
            <a:ext cx="3785281" cy="290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/>
        </p:nvCxnSpPr>
        <p:spPr>
          <a:xfrm>
            <a:off x="107504" y="4745760"/>
            <a:ext cx="43204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43001" y="5994550"/>
            <a:ext cx="43204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67" y="4785948"/>
            <a:ext cx="3040933" cy="131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Flecha curvada hacia abajo"/>
          <p:cNvSpPr/>
          <p:nvPr/>
        </p:nvSpPr>
        <p:spPr>
          <a:xfrm rot="1333419">
            <a:off x="6237866" y="3593829"/>
            <a:ext cx="2052228" cy="835034"/>
          </a:xfrm>
          <a:prstGeom prst="curvedDownArrow">
            <a:avLst>
              <a:gd name="adj1" fmla="val 29812"/>
              <a:gd name="adj2" fmla="val 67530"/>
              <a:gd name="adj3" fmla="val 25000"/>
            </a:avLst>
          </a:prstGeom>
          <a:ln w="19050"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752020" y="2024844"/>
            <a:ext cx="4176464" cy="1116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" name="Picture 2" descr="D:\imagenes\servitech\j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561919"/>
            <a:ext cx="1966604" cy="18324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923928" y="6619664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OBJETIVOS DE LA INVESTIGACIÓN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16 Rectángulo"/>
          <p:cNvSpPr/>
          <p:nvPr/>
        </p:nvSpPr>
        <p:spPr>
          <a:xfrm>
            <a:off x="208914" y="1694990"/>
            <a:ext cx="8836317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Automatizar mediante aplicación web los procesos operativos de la empresa Monsalve Servi-Tech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C.A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-1" y="1059123"/>
            <a:ext cx="386510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Berlin Sans FB" panose="020E0602020502020306" pitchFamily="34" charset="0"/>
              </a:rPr>
              <a:t>Objetivo General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-11314" y="2399691"/>
            <a:ext cx="386510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Berlin Sans FB" panose="020E0602020502020306" pitchFamily="34" charset="0"/>
              </a:rPr>
              <a:t>Objetivos específicos 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66202" y="2946690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Diagnosticar </a:t>
            </a:r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la situación actual que presenta la empresa Monsalve Servi-Tech C.A. 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7545" y="3537526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Determinar los requerimientos necesarios para la automatización de los procesos operativos mediante aplicación web para la empresa Monsalve Servi-Tech C.A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466203" y="4809748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Establecer la viabilidad de automatización de los procesos operativos mediante aplicación web para la empresa Monsalve Servi-Tech C.A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67545" y="4156474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Diseñar la aplicación web para la automatización de los procesos operativos de la empresa Monsalve Servi-Tech C.A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67545" y="5498257"/>
            <a:ext cx="8568952" cy="438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Presentar la automatización de los procesos operativos mediante aplicación web para empresa Monsalve Servi-Tech C.A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5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1" y="2946690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" y="3579845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44194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0" y="4866644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Resultado de imagen para visto buen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" y="5542814"/>
            <a:ext cx="435584" cy="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29 Conector recto"/>
          <p:cNvCxnSpPr/>
          <p:nvPr/>
        </p:nvCxnSpPr>
        <p:spPr>
          <a:xfrm>
            <a:off x="2699792" y="2630523"/>
            <a:ext cx="63353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557118" y="1289955"/>
            <a:ext cx="63353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69 Rectángulo"/>
          <p:cNvSpPr/>
          <p:nvPr/>
        </p:nvSpPr>
        <p:spPr>
          <a:xfrm>
            <a:off x="646175" y="4618713"/>
            <a:ext cx="8148048" cy="108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635185" y="1974485"/>
            <a:ext cx="8148048" cy="108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 – EL PROBLEMA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067944" y="6599612"/>
            <a:ext cx="49685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JUSTIFICACIÓN DE LA INVESTIGACIÓN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008158" y="1209862"/>
            <a:ext cx="1491372" cy="18356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48 Rectángulo"/>
          <p:cNvSpPr/>
          <p:nvPr/>
        </p:nvSpPr>
        <p:spPr>
          <a:xfrm>
            <a:off x="988780" y="3754728"/>
            <a:ext cx="1492122" cy="183598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 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683872" y="2714199"/>
            <a:ext cx="2144211" cy="454694"/>
          </a:xfrm>
          <a:prstGeom prst="rect">
            <a:avLst/>
          </a:prstGeom>
          <a:solidFill>
            <a:srgbClr val="FFFF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SOCIAL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3974138" y="1180339"/>
            <a:ext cx="1492122" cy="183598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49 Rectángulo"/>
          <p:cNvSpPr/>
          <p:nvPr/>
        </p:nvSpPr>
        <p:spPr>
          <a:xfrm>
            <a:off x="3987993" y="3727941"/>
            <a:ext cx="1492122" cy="1835982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Rectángulo"/>
          <p:cNvSpPr/>
          <p:nvPr/>
        </p:nvSpPr>
        <p:spPr>
          <a:xfrm>
            <a:off x="6965067" y="1185520"/>
            <a:ext cx="1492122" cy="1835982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50 Rectángulo"/>
          <p:cNvSpPr/>
          <p:nvPr/>
        </p:nvSpPr>
        <p:spPr>
          <a:xfrm>
            <a:off x="6941642" y="3742954"/>
            <a:ext cx="1492122" cy="1835982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64 Rectángulo"/>
          <p:cNvSpPr/>
          <p:nvPr/>
        </p:nvSpPr>
        <p:spPr>
          <a:xfrm>
            <a:off x="6676261" y="5240029"/>
            <a:ext cx="2144211" cy="454694"/>
          </a:xfrm>
          <a:prstGeom prst="rect">
            <a:avLst/>
          </a:prstGeom>
          <a:solidFill>
            <a:srgbClr val="FFFF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CIENTÍFICO E INVESTIGATIVO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6639022" y="2675213"/>
            <a:ext cx="2144211" cy="454694"/>
          </a:xfrm>
          <a:prstGeom prst="rect">
            <a:avLst/>
          </a:prstGeom>
          <a:solidFill>
            <a:srgbClr val="FFFF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PRÁCTICO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672424" y="5227750"/>
            <a:ext cx="2144211" cy="454694"/>
          </a:xfrm>
          <a:prstGeom prst="rect">
            <a:avLst/>
          </a:prstGeom>
          <a:solidFill>
            <a:srgbClr val="FFFF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TECNOLÓGICO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3674342" y="2714199"/>
            <a:ext cx="2144211" cy="454694"/>
          </a:xfrm>
          <a:prstGeom prst="rect">
            <a:avLst/>
          </a:prstGeom>
          <a:solidFill>
            <a:srgbClr val="FFFF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TÉCNICO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3661948" y="5227750"/>
            <a:ext cx="2144211" cy="454694"/>
          </a:xfrm>
          <a:prstGeom prst="rect">
            <a:avLst/>
          </a:prstGeom>
          <a:solidFill>
            <a:srgbClr val="FFFF5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ECONÓMICO</a:t>
            </a:r>
            <a:endParaRPr lang="es-V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TEORÍAS GENÉRICAS EXPLICATIVAS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2 Llamada de flecha hacia abajo"/>
          <p:cNvSpPr/>
          <p:nvPr/>
        </p:nvSpPr>
        <p:spPr>
          <a:xfrm>
            <a:off x="2648813" y="1499385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11 Llamada de flecha hacia abajo"/>
          <p:cNvSpPr/>
          <p:nvPr/>
        </p:nvSpPr>
        <p:spPr>
          <a:xfrm>
            <a:off x="5156092" y="1520591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Ponsa P. y Vilanova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R. (2006)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12 Llamada de flecha hacia abajo"/>
          <p:cNvSpPr/>
          <p:nvPr/>
        </p:nvSpPr>
        <p:spPr>
          <a:xfrm>
            <a:off x="2701852" y="347158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Rivas M. y Tejedor F. (2009) </a:t>
            </a:r>
          </a:p>
        </p:txBody>
      </p:sp>
      <p:sp>
        <p:nvSpPr>
          <p:cNvPr id="14" name="13 Llamada de flecha hacia abajo"/>
          <p:cNvSpPr/>
          <p:nvPr/>
        </p:nvSpPr>
        <p:spPr>
          <a:xfrm>
            <a:off x="5209131" y="3492786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Pérez J. y Merino M (2010) 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468793" y="2758514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Aplicación web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051528" y="2768311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Automatización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2537557" y="4712745"/>
            <a:ext cx="172819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Berlin Sans FB" panose="020E0602020502020306" pitchFamily="34" charset="0"/>
              </a:rPr>
              <a:t>Procesos </a:t>
            </a:r>
            <a:r>
              <a:rPr lang="es-VE" sz="1600" u="sng" dirty="0" smtClean="0">
                <a:latin typeface="Berlin Sans FB" panose="020E0602020502020306" pitchFamily="34" charset="0"/>
              </a:rPr>
              <a:t>operativos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029111" y="476706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Servicio técnico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48" name="47 Llamada de flecha hacia abajo"/>
          <p:cNvSpPr/>
          <p:nvPr/>
        </p:nvSpPr>
        <p:spPr>
          <a:xfrm>
            <a:off x="2623750" y="1499385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9" name="48 Llamada de flecha hacia abajo"/>
          <p:cNvSpPr/>
          <p:nvPr/>
        </p:nvSpPr>
        <p:spPr>
          <a:xfrm>
            <a:off x="5131029" y="1520591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Ponsa P. y Vilanova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R. (2006)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0" name="49 Llamada de flecha hacia abajo"/>
          <p:cNvSpPr/>
          <p:nvPr/>
        </p:nvSpPr>
        <p:spPr>
          <a:xfrm>
            <a:off x="2676789" y="347158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 Rivas M. y Tejedor F. (2009) </a:t>
            </a:r>
          </a:p>
        </p:txBody>
      </p:sp>
      <p:sp>
        <p:nvSpPr>
          <p:cNvPr id="51" name="50 Llamada de flecha hacia abajo"/>
          <p:cNvSpPr/>
          <p:nvPr/>
        </p:nvSpPr>
        <p:spPr>
          <a:xfrm>
            <a:off x="5184068" y="3492786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Pérez J. y Merino M (2010) </a:t>
            </a:r>
          </a:p>
        </p:txBody>
      </p:sp>
      <p:pic>
        <p:nvPicPr>
          <p:cNvPr id="34" name="Picture 2" descr="Resultado de imagen para teorias de investig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100000" l="1210" r="89718">
                        <a14:foregroundMark x1="33266" y1="11492" x2="33266" y2="11492"/>
                        <a14:foregroundMark x1="14718" y1="38911" x2="14718" y2="38911"/>
                        <a14:foregroundMark x1="27621" y1="62097" x2="27621" y2="62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97068"/>
            <a:ext cx="2061484" cy="206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n para libro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59" y="3106865"/>
            <a:ext cx="2011213" cy="20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Rectángulo"/>
          <p:cNvSpPr/>
          <p:nvPr/>
        </p:nvSpPr>
        <p:spPr>
          <a:xfrm>
            <a:off x="971600" y="4113076"/>
            <a:ext cx="7503188" cy="108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7504" y="332656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ANTECEDENTES DE LA INVESTIGACIÓN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78709" y="1170604"/>
            <a:ext cx="1953933" cy="412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0" y="260648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Rectángulo"/>
          <p:cNvSpPr/>
          <p:nvPr/>
        </p:nvSpPr>
        <p:spPr>
          <a:xfrm>
            <a:off x="532414" y="2924944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Aplicación web para la automatización de los procesos administrativos y publicitarios en la empresa JD Mega Supply C.A, Cabimas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78709" y="1183418"/>
            <a:ext cx="195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>
                <a:latin typeface="Berlin Sans FB" panose="020E0602020502020306" pitchFamily="34" charset="0"/>
              </a:rPr>
              <a:t> Chirinos </a:t>
            </a:r>
            <a:r>
              <a:rPr lang="es-VE" dirty="0" smtClean="0">
                <a:latin typeface="Berlin Sans FB" panose="020E0602020502020306" pitchFamily="34" charset="0"/>
              </a:rPr>
              <a:t>R. </a:t>
            </a:r>
            <a:r>
              <a:rPr lang="es-VE" dirty="0">
                <a:latin typeface="Berlin Sans FB" panose="020E0602020502020306" pitchFamily="34" charset="0"/>
              </a:rPr>
              <a:t>(2014) 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6381697" y="2924944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Desarrollo de una aplicación web como medio de publicidad para la tienda </a:t>
            </a:r>
            <a:r>
              <a:rPr lang="es-VE" sz="1600" dirty="0" err="1" smtClean="0">
                <a:solidFill>
                  <a:schemeClr val="tx1"/>
                </a:solidFill>
                <a:latin typeface="Berlin Sans FB" panose="020E0602020502020306" pitchFamily="34" charset="0"/>
              </a:rPr>
              <a:t>Fashion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s-VE" sz="1600" dirty="0" err="1" smtClean="0">
                <a:solidFill>
                  <a:schemeClr val="tx1"/>
                </a:solidFill>
                <a:latin typeface="Berlin Sans FB" panose="020E0602020502020306" pitchFamily="34" charset="0"/>
              </a:rPr>
              <a:t>Silver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JR, C.A</a:t>
            </a:r>
          </a:p>
        </p:txBody>
      </p:sp>
      <p:sp>
        <p:nvSpPr>
          <p:cNvPr id="22" name="21 Rectángulo redondeado"/>
          <p:cNvSpPr/>
          <p:nvPr/>
        </p:nvSpPr>
        <p:spPr>
          <a:xfrm>
            <a:off x="3562954" y="1161971"/>
            <a:ext cx="1953933" cy="412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45 Rectángulo"/>
          <p:cNvSpPr/>
          <p:nvPr/>
        </p:nvSpPr>
        <p:spPr>
          <a:xfrm>
            <a:off x="3478471" y="2924944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Desarrollo e implementación </a:t>
            </a:r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de una </a:t>
            </a:r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aplicación web para la gestión, control y seguimiento de los procesos de cobranza en el departamento de créditos hipotecarios L.P.H. del Mercantil, Banco Universal C.A.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647419" y="1170604"/>
            <a:ext cx="18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>
                <a:latin typeface="Berlin Sans FB" panose="020E0602020502020306" pitchFamily="34" charset="0"/>
              </a:rPr>
              <a:t>Ramírez D. (2011)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6520854" y="1192050"/>
            <a:ext cx="1953933" cy="412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Rectángulo"/>
          <p:cNvSpPr/>
          <p:nvPr/>
        </p:nvSpPr>
        <p:spPr>
          <a:xfrm>
            <a:off x="6478151" y="1213497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>
                <a:latin typeface="Berlin Sans FB" panose="020E0602020502020306" pitchFamily="34" charset="0"/>
              </a:rPr>
              <a:t>Aristizabal J. (2010)</a:t>
            </a:r>
          </a:p>
        </p:txBody>
      </p:sp>
      <p:sp>
        <p:nvSpPr>
          <p:cNvPr id="3" name="2 Flecha abajo"/>
          <p:cNvSpPr/>
          <p:nvPr/>
        </p:nvSpPr>
        <p:spPr>
          <a:xfrm>
            <a:off x="1331640" y="1772816"/>
            <a:ext cx="648072" cy="936104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16 Flecha abajo"/>
          <p:cNvSpPr/>
          <p:nvPr/>
        </p:nvSpPr>
        <p:spPr>
          <a:xfrm>
            <a:off x="4270559" y="1772816"/>
            <a:ext cx="648072" cy="936104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" name="17 Flecha abajo"/>
          <p:cNvSpPr/>
          <p:nvPr/>
        </p:nvSpPr>
        <p:spPr>
          <a:xfrm>
            <a:off x="7173785" y="1772816"/>
            <a:ext cx="648072" cy="936104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56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dirty="0" smtClean="0">
                <a:solidFill>
                  <a:schemeClr val="tx1"/>
                </a:solidFill>
                <a:latin typeface="Berlin Sans FB" panose="020E0602020502020306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CAPITULO II – MARCO REFERENCIAL </a:t>
            </a:r>
            <a:endParaRPr lang="es-VE" sz="2400" dirty="0">
              <a:solidFill>
                <a:schemeClr val="tx1"/>
              </a:solidFill>
              <a:latin typeface="Berlin Sans FB" panose="020E0602020502020306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5130275" y="6619664"/>
            <a:ext cx="36842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Resultado de imagen para teorias de investig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100000" l="1210" r="89718">
                        <a14:foregroundMark x1="33266" y1="11492" x2="33266" y2="11492"/>
                        <a14:foregroundMark x1="14718" y1="38911" x2="14718" y2="38911"/>
                        <a14:foregroundMark x1="27621" y1="62097" x2="27621" y2="62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5267"/>
            <a:ext cx="2061484" cy="206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libro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55" y="3251869"/>
            <a:ext cx="2066387" cy="20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44 CuadroTexto"/>
          <p:cNvSpPr txBox="1"/>
          <p:nvPr/>
        </p:nvSpPr>
        <p:spPr>
          <a:xfrm>
            <a:off x="104056" y="261599"/>
            <a:ext cx="89289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latin typeface="Berlin Sans FB" panose="020E0602020502020306" pitchFamily="34" charset="0"/>
              </a:rPr>
              <a:t>TEORÍAS GENÉRICAS INGENIERÍLES</a:t>
            </a:r>
            <a:endParaRPr lang="es-VE" sz="2400" dirty="0">
              <a:latin typeface="Berlin Sans FB" panose="020E0602020502020306" pitchFamily="34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-3448" y="189591"/>
            <a:ext cx="9144000" cy="648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57 Llamada de flecha hacia abajo"/>
          <p:cNvSpPr/>
          <p:nvPr/>
        </p:nvSpPr>
        <p:spPr>
          <a:xfrm>
            <a:off x="2790010" y="1441880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609990" y="2720148"/>
            <a:ext cx="172819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Sistemas de información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60" name="59 Llamada de flecha hacia abajo"/>
          <p:cNvSpPr/>
          <p:nvPr/>
        </p:nvSpPr>
        <p:spPr>
          <a:xfrm>
            <a:off x="2764947" y="1441880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Fernández V. (2010) </a:t>
            </a:r>
          </a:p>
        </p:txBody>
      </p:sp>
      <p:sp>
        <p:nvSpPr>
          <p:cNvPr id="63" name="62 Llamada de flecha hacia abajo"/>
          <p:cNvSpPr/>
          <p:nvPr/>
        </p:nvSpPr>
        <p:spPr>
          <a:xfrm>
            <a:off x="4869851" y="1441182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4" name="63 Llamada de flecha hacia abajo"/>
          <p:cNvSpPr/>
          <p:nvPr/>
        </p:nvSpPr>
        <p:spPr>
          <a:xfrm>
            <a:off x="4844788" y="1441182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Cobo A. (2007) </a:t>
            </a:r>
          </a:p>
        </p:txBody>
      </p:sp>
      <p:sp>
        <p:nvSpPr>
          <p:cNvPr id="65" name="64 Llamada de flecha hacia abajo"/>
          <p:cNvSpPr/>
          <p:nvPr/>
        </p:nvSpPr>
        <p:spPr>
          <a:xfrm>
            <a:off x="2754274" y="3846495"/>
            <a:ext cx="1368152" cy="1224136"/>
          </a:xfrm>
          <a:prstGeom prst="downArrowCallou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Lujan S, (2007)</a:t>
            </a:r>
            <a:endParaRPr lang="es-VE" sz="16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66" name="65 Llamada de flecha hacia abajo"/>
          <p:cNvSpPr/>
          <p:nvPr/>
        </p:nvSpPr>
        <p:spPr>
          <a:xfrm>
            <a:off x="2729211" y="3846495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Álvarez R. y Álvarez M. (2016)</a:t>
            </a:r>
          </a:p>
        </p:txBody>
      </p:sp>
      <p:sp>
        <p:nvSpPr>
          <p:cNvPr id="68" name="67 Llamada de flecha hacia abajo"/>
          <p:cNvSpPr/>
          <p:nvPr/>
        </p:nvSpPr>
        <p:spPr>
          <a:xfrm>
            <a:off x="4816366" y="3846495"/>
            <a:ext cx="1368152" cy="1224136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  <a:latin typeface="Berlin Sans FB" panose="020E0602020502020306" pitchFamily="34" charset="0"/>
              </a:rPr>
              <a:t>Sánchez M. (2012) 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4664768" y="2720148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MySQL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2609990" y="5136752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PHP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4678979" y="5139316"/>
            <a:ext cx="172819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VE" sz="1600" u="sng" dirty="0" smtClean="0">
                <a:latin typeface="Berlin Sans FB" panose="020E0602020502020306" pitchFamily="34" charset="0"/>
              </a:rPr>
              <a:t>JavaScript</a:t>
            </a:r>
            <a:endParaRPr lang="es-VE" sz="1600" u="sng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728</Words>
  <Application>Microsoft Office PowerPoint</Application>
  <PresentationFormat>Presentación en pantalla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chirinos marcano</dc:creator>
  <cp:lastModifiedBy>genesis chirinos marcano</cp:lastModifiedBy>
  <cp:revision>61</cp:revision>
  <dcterms:created xsi:type="dcterms:W3CDTF">2017-02-06T13:02:36Z</dcterms:created>
  <dcterms:modified xsi:type="dcterms:W3CDTF">2017-02-21T13:24:46Z</dcterms:modified>
</cp:coreProperties>
</file>