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Pacifico"/>
      <p:regular r:id="rId27"/>
    </p:embeddedFont>
    <p:embeddedFont>
      <p:font typeface="Roboto Slab Regular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B01F40-37DA-4FFC-A695-A34510DEC766}">
  <a:tblStyle styleId="{2EB01F40-37DA-4FFC-A695-A34510DEC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SlabRegular-regular.fntdata"/><Relationship Id="rId27" Type="http://schemas.openxmlformats.org/officeDocument/2006/relationships/font" Target="fonts/Pacific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0563c11f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0563c1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0563c11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0563c1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c0563c11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c0563c1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c0563c11f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c0563c1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c0563c11f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c0563c1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c0563c11f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c0563c1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c0563c11f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c0563c1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0563c11f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0563c1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c0563c11f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c0563c1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ab86d31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9ab86d3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c015f3b5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c015f3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c015f3b54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c015f3b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015f3b54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015f3b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c015f3b54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c015f3b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E659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8209639" y="2765967"/>
            <a:ext cx="397991" cy="318909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7979525" y="2356054"/>
            <a:ext cx="860638" cy="354844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rgbClr val="FE6594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/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flipH="1" rot="10800000">
            <a:off x="8209639" y="2765967"/>
            <a:ext cx="397991" cy="318909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flipH="1" rot="10800000">
            <a:off x="7979525" y="2356054"/>
            <a:ext cx="860638" cy="354844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8FF1ED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idx="1" type="body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/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 flipH="1" rot="10800000">
            <a:off x="7513606" y="2721238"/>
            <a:ext cx="320612" cy="26545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 flipH="1" rot="10800000">
            <a:off x="7328238" y="2380028"/>
            <a:ext cx="693311" cy="295366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rect b="b" l="l" r="r" t="t"/>
              <a:pathLst>
                <a:path extrusionOk="0" h="9202" w="6845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rect b="b" l="l" r="r" t="t"/>
              <a:pathLst>
                <a:path extrusionOk="0" h="10237" w="15241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8" name="Google Shape;148;p6"/>
          <p:cNvSpPr txBox="1"/>
          <p:nvPr>
            <p:ph idx="2" type="body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3" name="Google Shape;183;p7"/>
          <p:cNvSpPr txBox="1"/>
          <p:nvPr>
            <p:ph idx="2" type="body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4" name="Google Shape;184;p7"/>
          <p:cNvSpPr txBox="1"/>
          <p:nvPr>
            <p:ph idx="3" type="body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B77C8"/>
              </a:buClr>
              <a:buSzPts val="1800"/>
              <a:buNone/>
              <a:defRPr sz="1800">
                <a:solidFill>
                  <a:srgbClr val="7B77C8"/>
                </a:solidFill>
              </a:defRPr>
            </a:lvl1pPr>
          </a:lstStyle>
          <a:p/>
        </p:txBody>
      </p:sp>
      <p:sp>
        <p:nvSpPr>
          <p:cNvPr id="251" name="Google Shape;2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Regular"/>
              <a:buChar char="﹡"/>
              <a:defRPr sz="2400">
                <a:solidFill>
                  <a:srgbClr val="62728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Regular"/>
              <a:buChar char="○"/>
              <a:defRPr sz="2400">
                <a:solidFill>
                  <a:srgbClr val="62728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Regular"/>
              <a:buChar char="■"/>
              <a:defRPr sz="2400">
                <a:solidFill>
                  <a:srgbClr val="62728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Regular"/>
              <a:buChar char="●"/>
              <a:defRPr sz="2400">
                <a:solidFill>
                  <a:srgbClr val="62728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Regular"/>
              <a:buChar char="○"/>
              <a:defRPr sz="2400">
                <a:solidFill>
                  <a:srgbClr val="62728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Regular"/>
              <a:buChar char="■"/>
              <a:defRPr sz="2400">
                <a:solidFill>
                  <a:srgbClr val="62728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Regular"/>
              <a:buChar char="●"/>
              <a:defRPr sz="2400">
                <a:solidFill>
                  <a:srgbClr val="62728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Regular"/>
              <a:buChar char="○"/>
              <a:defRPr sz="2400">
                <a:solidFill>
                  <a:srgbClr val="62728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Regular"/>
              <a:buChar char="■"/>
              <a:defRPr sz="2400">
                <a:solidFill>
                  <a:srgbClr val="62728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jectlombok.org/setup/android" TargetMode="External"/><Relationship Id="rId4" Type="http://schemas.openxmlformats.org/officeDocument/2006/relationships/hyperlink" Target="https://github.com/alamkanak/Android-Week-View" TargetMode="External"/><Relationship Id="rId5" Type="http://schemas.openxmlformats.org/officeDocument/2006/relationships/hyperlink" Target="https://github.com/hbb20/CountryCodePickerProject" TargetMode="External"/><Relationship Id="rId6" Type="http://schemas.openxmlformats.org/officeDocument/2006/relationships/hyperlink" Target="https://romannurik.github.io/AndroidAssetStud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nsole.firebase.google.com/u/0/project/health-journal-742f1/database/firestore/data~2F0bLynbx9BcceKdjAJQiP9F1ktOx2~2Fprofile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nsole.firebase.google.com/u/0/project/health-journal-742f1/database/firestore/data~2F0bLynbx9BcceKdjAJQiP9F1ktOx2~2Fprofile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/>
          <p:nvPr>
            <p:ph type="ctrTitle"/>
          </p:nvPr>
        </p:nvSpPr>
        <p:spPr>
          <a:xfrm>
            <a:off x="1332000" y="1991850"/>
            <a:ext cx="6480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Android Final Project: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My Drug Journal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邱嘉香 104590049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林</a:t>
            </a: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大衛 104590050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idx="4294967295"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Lombok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20" name="Google Shape;4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1538288"/>
            <a:ext cx="35242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 txBox="1"/>
          <p:nvPr>
            <p:ph idx="4294967295"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 up with Firebase Authentication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6" name="Google Shape;426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27" name="Google Shape;4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775"/>
            <a:ext cx="8839201" cy="333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>
            <p:ph idx="4294967295"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 in with Firebase Authentication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3" name="Google Shape;433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34" name="Google Shape;4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398613"/>
            <a:ext cx="8839201" cy="249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/>
          <p:nvPr>
            <p:ph idx="4294967295"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Adding data to Firestore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0" name="Google Shape;440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41" name="Google Shape;4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75" y="1215775"/>
            <a:ext cx="6710097" cy="338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/>
          <p:nvPr>
            <p:ph idx="4294967295"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Deleting</a:t>
            </a:r>
            <a:r>
              <a:rPr lang="en">
                <a:solidFill>
                  <a:srgbClr val="FFFFFF"/>
                </a:solidFill>
              </a:rPr>
              <a:t> data from Firestore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48" name="Google Shape;4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88" y="1063375"/>
            <a:ext cx="6027019" cy="338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/>
          <p:nvPr>
            <p:ph idx="4294967295" type="title"/>
          </p:nvPr>
        </p:nvSpPr>
        <p:spPr>
          <a:xfrm>
            <a:off x="1507050" y="413300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Week View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455" name="Google Shape;4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747838"/>
            <a:ext cx="85725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27"/>
          <p:cNvSpPr txBox="1"/>
          <p:nvPr>
            <p:ph idx="4294967295" type="title"/>
          </p:nvPr>
        </p:nvSpPr>
        <p:spPr>
          <a:xfrm>
            <a:off x="1507050" y="43492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Feeding the WeekView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62" name="Google Shape;4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38" y="1330475"/>
            <a:ext cx="43719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475" y="2825850"/>
            <a:ext cx="50673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28"/>
          <p:cNvSpPr txBox="1"/>
          <p:nvPr>
            <p:ph idx="4294967295" type="title"/>
          </p:nvPr>
        </p:nvSpPr>
        <p:spPr>
          <a:xfrm>
            <a:off x="1507050" y="43492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Date and time picker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70" name="Google Shape;4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444725"/>
            <a:ext cx="84867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E6594"/>
                </a:solidFill>
              </a:rPr>
              <a:t>‹#›</a:t>
            </a:fld>
            <a:endParaRPr>
              <a:solidFill>
                <a:srgbClr val="FE6594"/>
              </a:solidFill>
            </a:endParaRPr>
          </a:p>
        </p:txBody>
      </p:sp>
      <p:sp>
        <p:nvSpPr>
          <p:cNvPr id="476" name="Google Shape;476;p29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Members’ contribution</a:t>
            </a:r>
            <a:endParaRPr/>
          </a:p>
        </p:txBody>
      </p:sp>
      <p:pic>
        <p:nvPicPr>
          <p:cNvPr id="477" name="Google Shape;477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513" y="1215775"/>
            <a:ext cx="5469018" cy="338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B5C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/>
          <p:nvPr>
            <p:ph idx="4294967295" type="ctrTitle"/>
          </p:nvPr>
        </p:nvSpPr>
        <p:spPr>
          <a:xfrm>
            <a:off x="808250" y="19918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77C8"/>
                </a:solidFill>
              </a:rPr>
              <a:t>Demo</a:t>
            </a:r>
            <a:endParaRPr sz="9600">
              <a:solidFill>
                <a:srgbClr val="7B77C8"/>
              </a:solidFill>
            </a:endParaRPr>
          </a:p>
        </p:txBody>
      </p:sp>
      <p:sp>
        <p:nvSpPr>
          <p:cNvPr id="483" name="Google Shape;483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/>
          <p:nvPr>
            <p:ph idx="1" type="body"/>
          </p:nvPr>
        </p:nvSpPr>
        <p:spPr>
          <a:xfrm>
            <a:off x="2201700" y="829850"/>
            <a:ext cx="474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latin typeface="Pacifico"/>
                <a:ea typeface="Pacifico"/>
                <a:cs typeface="Pacifico"/>
                <a:sym typeface="Pacifico"/>
              </a:rPr>
              <a:t>Topics</a:t>
            </a:r>
            <a:endParaRPr sz="36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13"/>
          <p:cNvSpPr txBox="1"/>
          <p:nvPr/>
        </p:nvSpPr>
        <p:spPr>
          <a:xfrm>
            <a:off x="2201700" y="1787925"/>
            <a:ext cx="50514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rgbClr val="7B77C8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sz="2400">
              <a:solidFill>
                <a:srgbClr val="7B77C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rgbClr val="7B77C8"/>
                </a:solidFill>
                <a:latin typeface="Roboto Slab"/>
                <a:ea typeface="Roboto Slab"/>
                <a:cs typeface="Roboto Slab"/>
                <a:sym typeface="Roboto Slab"/>
              </a:rPr>
              <a:t>Tools used</a:t>
            </a:r>
            <a:endParaRPr sz="2400">
              <a:solidFill>
                <a:srgbClr val="7B77C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rgbClr val="7B77C8"/>
                </a:solidFill>
                <a:latin typeface="Roboto Slab"/>
                <a:ea typeface="Roboto Slab"/>
                <a:cs typeface="Roboto Slab"/>
                <a:sym typeface="Roboto Slab"/>
              </a:rPr>
              <a:t>Database</a:t>
            </a:r>
            <a:endParaRPr sz="2400">
              <a:solidFill>
                <a:srgbClr val="7B77C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rgbClr val="7B77C8"/>
                </a:solidFill>
                <a:latin typeface="Roboto Slab"/>
                <a:ea typeface="Roboto Slab"/>
                <a:cs typeface="Roboto Slab"/>
                <a:sym typeface="Roboto Slab"/>
              </a:rPr>
              <a:t>User interface</a:t>
            </a:r>
            <a:endParaRPr sz="2400">
              <a:solidFill>
                <a:srgbClr val="7B77C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rgbClr val="7B77C8"/>
                </a:solidFill>
                <a:latin typeface="Roboto Slab"/>
                <a:ea typeface="Roboto Slab"/>
                <a:cs typeface="Roboto Slab"/>
                <a:sym typeface="Roboto Slab"/>
              </a:rPr>
              <a:t>Functionality &amp; classes</a:t>
            </a:r>
            <a:endParaRPr sz="2400">
              <a:solidFill>
                <a:srgbClr val="7B77C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"/>
              <a:buChar char="●"/>
            </a:pPr>
            <a:r>
              <a:rPr lang="en" sz="2400">
                <a:solidFill>
                  <a:srgbClr val="7B77C8"/>
                </a:solidFill>
                <a:latin typeface="Roboto Slab"/>
                <a:ea typeface="Roboto Slab"/>
                <a:cs typeface="Roboto Slab"/>
                <a:sym typeface="Roboto Slab"/>
              </a:rPr>
              <a:t>Demo</a:t>
            </a:r>
            <a:endParaRPr sz="2400">
              <a:solidFill>
                <a:srgbClr val="7B77C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/>
          <p:nvPr>
            <p:ph type="ctrTitle"/>
          </p:nvPr>
        </p:nvSpPr>
        <p:spPr>
          <a:xfrm>
            <a:off x="1575125" y="1507150"/>
            <a:ext cx="5993700" cy="5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3" name="Google Shape;363;p14"/>
          <p:cNvSpPr txBox="1"/>
          <p:nvPr>
            <p:ph idx="1" type="subTitle"/>
          </p:nvPr>
        </p:nvSpPr>
        <p:spPr>
          <a:xfrm>
            <a:off x="1575125" y="2179350"/>
            <a:ext cx="59937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consists on a kind of journal that can be used to keep track of medicines that have to be taken by the user, while also saving other important information in case of emergency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369" name="Google Shape;369;p15"/>
          <p:cNvSpPr txBox="1"/>
          <p:nvPr>
            <p:ph idx="1" type="body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77C8"/>
                </a:solidFill>
                <a:latin typeface="Pacifico"/>
                <a:ea typeface="Pacifico"/>
                <a:cs typeface="Pacifico"/>
                <a:sym typeface="Pacifico"/>
              </a:rPr>
              <a:t>Android components</a:t>
            </a:r>
            <a:endParaRPr sz="2400">
              <a:solidFill>
                <a:srgbClr val="7B77C8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Activities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Fragments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Recycler view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Cards and gestures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Broadcast receiver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Navigation drawer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Intents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Time picker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Date picker</a:t>
            </a:r>
            <a:endParaRPr/>
          </a:p>
        </p:txBody>
      </p:sp>
      <p:sp>
        <p:nvSpPr>
          <p:cNvPr id="370" name="Google Shape;370;p15"/>
          <p:cNvSpPr txBox="1"/>
          <p:nvPr>
            <p:ph idx="2" type="body"/>
          </p:nvPr>
        </p:nvSpPr>
        <p:spPr>
          <a:xfrm>
            <a:off x="4661575" y="1200150"/>
            <a:ext cx="38496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B77C8"/>
                </a:solidFill>
                <a:latin typeface="Pacifico"/>
                <a:ea typeface="Pacifico"/>
                <a:cs typeface="Pacifico"/>
                <a:sym typeface="Pacifico"/>
              </a:rPr>
              <a:t>Other tools</a:t>
            </a:r>
            <a:endParaRPr sz="2400">
              <a:solidFill>
                <a:srgbClr val="7B77C8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Gson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Char char="﹡"/>
            </a:pPr>
            <a:r>
              <a:rPr lang="en" u="sng">
                <a:solidFill>
                  <a:srgbClr val="7B77C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Lombok</a:t>
            </a:r>
            <a:endParaRPr>
              <a:solidFill>
                <a:srgbClr val="7B77C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Char char="﹡"/>
            </a:pPr>
            <a:r>
              <a:rPr lang="en" u="sng">
                <a:solidFill>
                  <a:srgbClr val="7B77C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Android-Week-View</a:t>
            </a:r>
            <a:endParaRPr>
              <a:solidFill>
                <a:srgbClr val="7B77C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Char char="﹡"/>
            </a:pPr>
            <a:r>
              <a:rPr lang="en" u="sng">
                <a:solidFill>
                  <a:srgbClr val="7B77C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CountryCodePickerProject</a:t>
            </a:r>
            <a:endParaRPr>
              <a:solidFill>
                <a:srgbClr val="7B77C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Firestore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Firebase Authentication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Canva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Char char="﹡"/>
            </a:pPr>
            <a:r>
              <a:rPr lang="en" u="sng">
                <a:solidFill>
                  <a:srgbClr val="7B77C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Android Asset Studio</a:t>
            </a:r>
            <a:endParaRPr>
              <a:solidFill>
                <a:srgbClr val="7B77C8"/>
              </a:solidFill>
            </a:endParaRPr>
          </a:p>
        </p:txBody>
      </p:sp>
      <p:sp>
        <p:nvSpPr>
          <p:cNvPr id="371" name="Google Shape;371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E659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Database</a:t>
            </a:r>
            <a:endParaRPr>
              <a:solidFill>
                <a:srgbClr val="FE6594"/>
              </a:solidFill>
            </a:endParaRPr>
          </a:p>
        </p:txBody>
      </p:sp>
      <p:sp>
        <p:nvSpPr>
          <p:cNvPr id="377" name="Google Shape;377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38" y="1215775"/>
            <a:ext cx="8474773" cy="338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6"/>
          <p:cNvSpPr txBox="1"/>
          <p:nvPr>
            <p:ph idx="4294967295" type="subTitle"/>
          </p:nvPr>
        </p:nvSpPr>
        <p:spPr>
          <a:xfrm>
            <a:off x="531075" y="3461150"/>
            <a:ext cx="1879500" cy="9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B77C8"/>
                </a:solidFill>
              </a:rPr>
              <a:t>We used NoSql Firestore database</a:t>
            </a:r>
            <a:endParaRPr sz="1800">
              <a:solidFill>
                <a:srgbClr val="7B77C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E659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Database</a:t>
            </a:r>
            <a:r>
              <a:rPr lang="en">
                <a:solidFill>
                  <a:srgbClr val="FE6594"/>
                </a:solidFill>
              </a:rPr>
              <a:t> (cont)</a:t>
            </a:r>
            <a:endParaRPr>
              <a:solidFill>
                <a:srgbClr val="FE6594"/>
              </a:solidFill>
            </a:endParaRPr>
          </a:p>
        </p:txBody>
      </p:sp>
      <p:sp>
        <p:nvSpPr>
          <p:cNvPr id="385" name="Google Shape;385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88" y="1645800"/>
            <a:ext cx="7493080" cy="209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392" name="Google Shape;392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63" y="2476400"/>
            <a:ext cx="1139775" cy="11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966" y="2476400"/>
            <a:ext cx="857400" cy="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8"/>
          <p:cNvSpPr txBox="1"/>
          <p:nvPr>
            <p:ph idx="4294967295" type="subTitle"/>
          </p:nvPr>
        </p:nvSpPr>
        <p:spPr>
          <a:xfrm>
            <a:off x="839089" y="1825950"/>
            <a:ext cx="2804100" cy="6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B77C8"/>
                </a:solidFill>
                <a:latin typeface="Pacifico"/>
                <a:ea typeface="Pacifico"/>
                <a:cs typeface="Pacifico"/>
                <a:sym typeface="Pacifico"/>
              </a:rPr>
              <a:t>Logo &amp; launcher icon</a:t>
            </a:r>
            <a:endParaRPr sz="1800">
              <a:solidFill>
                <a:srgbClr val="7B77C8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396" name="Google Shape;3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9200" y="1351400"/>
            <a:ext cx="1817100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3675" y="1351388"/>
            <a:ext cx="1817100" cy="3233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(cont.)</a:t>
            </a:r>
            <a:endParaRPr/>
          </a:p>
        </p:txBody>
      </p:sp>
      <p:sp>
        <p:nvSpPr>
          <p:cNvPr id="403" name="Google Shape;403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850" y="935900"/>
            <a:ext cx="1976176" cy="38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647" y="974525"/>
            <a:ext cx="2141552" cy="377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127" y="935897"/>
            <a:ext cx="1936550" cy="385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and classes</a:t>
            </a:r>
            <a:endParaRPr/>
          </a:p>
        </p:txBody>
      </p:sp>
      <p:sp>
        <p:nvSpPr>
          <p:cNvPr id="412" name="Google Shape;412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3" name="Google Shape;413;p20"/>
          <p:cNvGraphicFramePr/>
          <p:nvPr/>
        </p:nvGraphicFramePr>
        <p:xfrm>
          <a:off x="9525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{2EB01F40-37DA-4FFC-A695-A34510DEC766}</a:tableStyleId>
              </a:tblPr>
              <a:tblGrid>
                <a:gridCol w="1675375"/>
                <a:gridCol w="5563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medications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AddNewMedicationActivity, MedicationModel,MyMedicationsFragment, MedicationRecyclerAdapter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allergies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AddNewAllergyActivity, AllergyModel,MyAllergiesFragment, AllergiesRecyclerAdapter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/ call  emergency contacts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AddNewEmergencyContactActivity, EmergencyContactModel,EmergencyContactsFragment, EmergencyContactsRecyclerAdapter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medications to calendar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AlertReceiver, AddToCalendarActivity, AddToCalendarDialog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/ edit user profile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UserProfileFragment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 in / Sign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SigninActivity, SignupActivity, MainActivity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