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857D5E-1BBA-49D4-96C9-33ADF863D9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6B592-9CA7-4D51-891E-2416C6EDF3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29DFA-9984-458B-924C-7B9C8B1A571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F019F-84A6-4ED1-BFC2-035F214E7B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E87F6-D522-414F-9BC4-25A53D1D51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170C2-D4CC-46C9-8DB7-8143A726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9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40E04-E32A-44F4-B3D3-6B3469F2B0E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A5D42-D5FF-4E48-BBCB-4201BAFA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FBB1-F6BB-45E5-B7F9-B44AD1429EB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80DD72F-04A7-461C-8029-E10E989E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8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FBB1-F6BB-45E5-B7F9-B44AD1429EB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72F-04A7-461C-8029-E10E989E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0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FBB1-F6BB-45E5-B7F9-B44AD1429EB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72F-04A7-461C-8029-E10E989E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FBB1-F6BB-45E5-B7F9-B44AD1429EB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72F-04A7-461C-8029-E10E989E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8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D5FBB1-F6BB-45E5-B7F9-B44AD1429EB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80DD72F-04A7-461C-8029-E10E989E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FBB1-F6BB-45E5-B7F9-B44AD1429EB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72F-04A7-461C-8029-E10E989E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FBB1-F6BB-45E5-B7F9-B44AD1429EB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72F-04A7-461C-8029-E10E989E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4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FBB1-F6BB-45E5-B7F9-B44AD1429EB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72F-04A7-461C-8029-E10E989E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FBB1-F6BB-45E5-B7F9-B44AD1429EB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72F-04A7-461C-8029-E10E989E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FBB1-F6BB-45E5-B7F9-B44AD1429EB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72F-04A7-461C-8029-E10E989E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2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FBB1-F6BB-45E5-B7F9-B44AD1429EBB}" type="datetimeFigureOut">
              <a:rPr lang="en-US" smtClean="0"/>
              <a:t>4/22/2020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72F-04A7-461C-8029-E10E989E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9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CD5FBB1-F6BB-45E5-B7F9-B44AD1429EB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80DD72F-04A7-461C-8029-E10E989E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figure/Architecture-of-BLSTM_fig1_30788975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rchitecture-of-BLSTM_fig1_307889752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6197-8BB2-4228-8DCF-11F14AA15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CSE881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C310D-102D-4937-B0B0-018DC74EA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Zhongzheng Chen and Chang Liu</a:t>
            </a:r>
          </a:p>
        </p:txBody>
      </p:sp>
    </p:spTree>
    <p:extLst>
      <p:ext uri="{BB962C8B-B14F-4D97-AF65-F5344CB8AC3E}">
        <p14:creationId xmlns:p14="http://schemas.microsoft.com/office/powerpoint/2010/main" val="299609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74DA-E992-4D11-A7E0-99CA9048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4E20-65B0-45CA-ACE4-D41735D4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Bayes Classifier</a:t>
            </a:r>
          </a:p>
          <a:p>
            <a:pPr lvl="1"/>
            <a:r>
              <a:rPr lang="en-US" dirty="0"/>
              <a:t>Pro:</a:t>
            </a:r>
          </a:p>
          <a:p>
            <a:pPr lvl="2"/>
            <a:r>
              <a:rPr lang="en-US" dirty="0"/>
              <a:t>provides a solid baseline performance for document classification</a:t>
            </a:r>
          </a:p>
          <a:p>
            <a:pPr lvl="1"/>
            <a:r>
              <a:rPr lang="en-US" dirty="0"/>
              <a:t>Con:</a:t>
            </a:r>
          </a:p>
          <a:p>
            <a:pPr lvl="2"/>
            <a:r>
              <a:rPr lang="en-US" dirty="0"/>
              <a:t>the learned models are very consistent despite the randomness of training data partitioning and can’t be used for bagging ensemble method. </a:t>
            </a:r>
          </a:p>
          <a:p>
            <a:r>
              <a:rPr lang="en-US" dirty="0"/>
              <a:t>BLSTM</a:t>
            </a:r>
          </a:p>
          <a:p>
            <a:pPr lvl="1"/>
            <a:r>
              <a:rPr lang="en-US" dirty="0"/>
              <a:t>Pro:</a:t>
            </a:r>
          </a:p>
          <a:p>
            <a:pPr lvl="2"/>
            <a:r>
              <a:rPr lang="en-US" dirty="0"/>
              <a:t>good neural network model for document classification</a:t>
            </a:r>
          </a:p>
          <a:p>
            <a:pPr lvl="2"/>
            <a:r>
              <a:rPr lang="en-US" dirty="0"/>
              <a:t>learn different aspect from different initialization and data, which enable bagging ensemble for further improvement</a:t>
            </a:r>
          </a:p>
          <a:p>
            <a:pPr lvl="1"/>
            <a:r>
              <a:rPr lang="en-US" dirty="0"/>
              <a:t>Con:</a:t>
            </a:r>
          </a:p>
          <a:p>
            <a:pPr lvl="2"/>
            <a:r>
              <a:rPr lang="en-US" dirty="0"/>
              <a:t>requires more data for larger label size</a:t>
            </a:r>
          </a:p>
        </p:txBody>
      </p:sp>
    </p:spTree>
    <p:extLst>
      <p:ext uri="{BB962C8B-B14F-4D97-AF65-F5344CB8AC3E}">
        <p14:creationId xmlns:p14="http://schemas.microsoft.com/office/powerpoint/2010/main" val="56255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23E7-E330-43E9-A63D-E9B4D4FC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0B2C-2EA7-4B9E-ACA6-75B321828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Iyyer</a:t>
            </a:r>
            <a:r>
              <a:rPr lang="en-US" dirty="0"/>
              <a:t>, H. (2015). Deep Unordered Composition Rivals Syntactic Methods for Text Classification. In </a:t>
            </a:r>
            <a:r>
              <a:rPr lang="en-US" i="1" dirty="0"/>
              <a:t>Proceedings of the 53rd Annual Meeting of the Association for Computational Linguistics and the 7th International Joint Conference on Natural Language Processing (Volume 1: Long Papers)</a:t>
            </a:r>
            <a:r>
              <a:rPr lang="en-US" dirty="0"/>
              <a:t> (pp. 1681–1691). Association for Computational Linguistics.</a:t>
            </a:r>
          </a:p>
          <a:p>
            <a:r>
              <a:rPr lang="en-US" dirty="0"/>
              <a:t>BLSTM image: </a:t>
            </a:r>
            <a:r>
              <a:rPr lang="en-US" dirty="0">
                <a:hlinkClick r:id="rId2"/>
              </a:rPr>
              <a:t>https://www.researchgate.net/figure/Architecture-of-BLSTM_fig1_307889752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5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A2B8-E359-4E88-88BD-696509DD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7D83-FD7B-41D0-8FEB-5387EE7A9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7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FB9E-79CA-43BD-B41E-F0B0B740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46A2-71EC-4F14-BAFA-909B9C5A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TFIDF and PCA/LDA</a:t>
            </a:r>
          </a:p>
          <a:p>
            <a:r>
              <a:rPr lang="en-US" dirty="0"/>
              <a:t>Naïve Bayes Classifier</a:t>
            </a:r>
          </a:p>
          <a:p>
            <a:r>
              <a:rPr lang="en-US" dirty="0"/>
              <a:t>DAN (Deep Averaging Networks)</a:t>
            </a:r>
          </a:p>
          <a:p>
            <a:r>
              <a:rPr lang="en-US" dirty="0"/>
              <a:t>Bidirectional LSTM Classifier</a:t>
            </a:r>
          </a:p>
          <a:p>
            <a:r>
              <a:rPr lang="en-US" dirty="0"/>
              <a:t>Ensemble method</a:t>
            </a:r>
          </a:p>
          <a:p>
            <a:pPr lvl="1"/>
            <a:r>
              <a:rPr lang="en-US" dirty="0"/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122721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A85A-53BF-4CC4-A4E5-6FF57D90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TFIDF and PCA/LDA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D2657-054C-4AA1-BE62-4DA2C67C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751" y="2386826"/>
            <a:ext cx="393700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9DD750-2FCC-4F0D-8817-C2F3807C0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51" y="3286275"/>
            <a:ext cx="32512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851BD6-498C-4961-A2BE-79245FD94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451" y="4336519"/>
            <a:ext cx="3238500" cy="40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48899-6187-4A6E-AC4D-9C174530A3E6}"/>
              </a:ext>
            </a:extLst>
          </p:cNvPr>
          <p:cNvSpPr txBox="1"/>
          <p:nvPr/>
        </p:nvSpPr>
        <p:spPr>
          <a:xfrm>
            <a:off x="1152883" y="2953673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6429B-9D39-4825-A974-8A802A735975}"/>
              </a:ext>
            </a:extLst>
          </p:cNvPr>
          <p:cNvSpPr txBox="1"/>
          <p:nvPr/>
        </p:nvSpPr>
        <p:spPr>
          <a:xfrm>
            <a:off x="1152883" y="3725954"/>
            <a:ext cx="499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folds random cross-validation set</a:t>
            </a:r>
          </a:p>
          <a:p>
            <a:r>
              <a:rPr lang="en-US" dirty="0"/>
              <a:t>1 fold for validation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5345F-A91F-4EC5-B558-B76E4FE8CA38}"/>
              </a:ext>
            </a:extLst>
          </p:cNvPr>
          <p:cNvSpPr txBox="1"/>
          <p:nvPr/>
        </p:nvSpPr>
        <p:spPr>
          <a:xfrm>
            <a:off x="1130092" y="4715754"/>
            <a:ext cx="17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691F9-B41F-47A2-88CF-60C810E7E932}"/>
              </a:ext>
            </a:extLst>
          </p:cNvPr>
          <p:cNvSpPr txBox="1"/>
          <p:nvPr/>
        </p:nvSpPr>
        <p:spPr>
          <a:xfrm>
            <a:off x="1176855" y="5422923"/>
            <a:ext cx="431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accuracy is about 20%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E9A75-DE90-4B9B-95DE-4922DA7A4826}"/>
              </a:ext>
            </a:extLst>
          </p:cNvPr>
          <p:cNvSpPr txBox="1"/>
          <p:nvPr/>
        </p:nvSpPr>
        <p:spPr>
          <a:xfrm>
            <a:off x="1152883" y="171768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33513-44B6-44F0-9297-B053A1F152F0}"/>
              </a:ext>
            </a:extLst>
          </p:cNvPr>
          <p:cNvSpPr txBox="1"/>
          <p:nvPr/>
        </p:nvSpPr>
        <p:spPr>
          <a:xfrm>
            <a:off x="1199646" y="2309988"/>
            <a:ext cx="314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PCA/LDA and KNN 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2F227-BAA1-47E0-BBA0-4F44490B3F2D}"/>
              </a:ext>
            </a:extLst>
          </p:cNvPr>
          <p:cNvSpPr txBox="1"/>
          <p:nvPr/>
        </p:nvSpPr>
        <p:spPr>
          <a:xfrm>
            <a:off x="6983451" y="5422923"/>
            <a:ext cx="269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TFIDF Calculation Equation</a:t>
            </a:r>
          </a:p>
        </p:txBody>
      </p:sp>
    </p:spTree>
    <p:extLst>
      <p:ext uri="{BB962C8B-B14F-4D97-AF65-F5344CB8AC3E}">
        <p14:creationId xmlns:p14="http://schemas.microsoft.com/office/powerpoint/2010/main" val="425132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3655-3153-41CB-8071-DFD0EC62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C1C704-0D05-4D38-B196-C805702B6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Bag of Words assumption: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𝑐𝑙𝑎𝑠𝑠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𝑤𝑜𝑟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𝑐𝑙𝑎𝑠𝑠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𝑐𝑙𝑎𝑠𝑠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𝑤𝑜𝑟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𝑑𝑜𝑐𝑢𝑚𝑒𝑛𝑡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Laplace smoothing for unknown word probability allocation</a:t>
                </a:r>
              </a:p>
              <a:p>
                <a:r>
                  <a:rPr lang="en-US" dirty="0"/>
                  <a:t>Training</a:t>
                </a:r>
              </a:p>
              <a:p>
                <a:pPr lvl="1"/>
                <a:r>
                  <a:rPr lang="en-US" dirty="0"/>
                  <a:t>5 folds random partition of the training data</a:t>
                </a:r>
              </a:p>
              <a:p>
                <a:pPr lvl="1"/>
                <a:r>
                  <a:rPr lang="en-US" dirty="0"/>
                  <a:t>1 of the 5 folds (2634 samples) is used for validation</a:t>
                </a:r>
              </a:p>
              <a:p>
                <a:r>
                  <a:rPr lang="en-US" dirty="0"/>
                  <a:t>Result</a:t>
                </a:r>
              </a:p>
              <a:p>
                <a:pPr lvl="1"/>
                <a:r>
                  <a:rPr lang="en-US" dirty="0"/>
                  <a:t>Validation accuracy of 0.86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C1C704-0D05-4D38-B196-C805702B6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 b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73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38D1-5473-4A56-AD19-A9A6C011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 (Deep Averaging Networks)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F53E-65D9-45B1-A947-12C5244EE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066121" cy="40507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simple feed forward network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5 folds random partition of the training data</a:t>
            </a:r>
          </a:p>
          <a:p>
            <a:pPr lvl="1"/>
            <a:r>
              <a:rPr lang="en-US" dirty="0"/>
              <a:t>1 of the 5 folds (2634 samples) is used for validation</a:t>
            </a:r>
          </a:p>
          <a:p>
            <a:r>
              <a:rPr lang="en-US" dirty="0"/>
              <a:t>Training setup:</a:t>
            </a:r>
          </a:p>
          <a:p>
            <a:pPr lvl="1"/>
            <a:r>
              <a:rPr lang="en-US" dirty="0"/>
              <a:t>Epoch: 20</a:t>
            </a:r>
          </a:p>
          <a:p>
            <a:pPr lvl="1"/>
            <a:r>
              <a:rPr lang="en-US" dirty="0"/>
              <a:t>Batch size: 50</a:t>
            </a:r>
          </a:p>
          <a:p>
            <a:pPr lvl="1"/>
            <a:r>
              <a:rPr lang="en-US" dirty="0"/>
              <a:t>Learning rate: 0.01</a:t>
            </a:r>
          </a:p>
          <a:p>
            <a:pPr lvl="1"/>
            <a:r>
              <a:rPr lang="en-US" dirty="0"/>
              <a:t>Optimizer: Adam</a:t>
            </a:r>
          </a:p>
          <a:p>
            <a:pPr lvl="1"/>
            <a:r>
              <a:rPr lang="en-US" dirty="0"/>
              <a:t>Activation function: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Embedding size: 150</a:t>
            </a:r>
          </a:p>
          <a:p>
            <a:pPr lvl="1"/>
            <a:r>
              <a:rPr lang="en-US" dirty="0"/>
              <a:t>Hidden layer size: 100</a:t>
            </a:r>
          </a:p>
          <a:p>
            <a:pPr lvl="1"/>
            <a:r>
              <a:rPr lang="en-US" dirty="0"/>
              <a:t>Number of hidden fully connected layer: 3</a:t>
            </a:r>
          </a:p>
          <a:p>
            <a:pPr lvl="1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025F247-CB54-44C2-974A-7935E615F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969" y="2093976"/>
            <a:ext cx="4478552" cy="29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5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7E66-D8F4-4D76-A274-128B67ED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 (Deep Averaging Networks)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A9C0-BD64-4522-96AF-55BE076D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026152" cy="4050792"/>
          </a:xfrm>
        </p:spPr>
        <p:txBody>
          <a:bodyPr>
            <a:normAutofit/>
          </a:bodyPr>
          <a:lstStyle/>
          <a:p>
            <a:r>
              <a:rPr lang="en-US" sz="1700" dirty="0"/>
              <a:t>Training</a:t>
            </a:r>
            <a:r>
              <a:rPr lang="en-US" sz="1000" dirty="0"/>
              <a:t> </a:t>
            </a:r>
            <a:r>
              <a:rPr lang="en-US" sz="1700" dirty="0"/>
              <a:t>results</a:t>
            </a:r>
            <a:r>
              <a:rPr lang="en-US" sz="1000" dirty="0"/>
              <a:t>:</a:t>
            </a:r>
          </a:p>
          <a:p>
            <a:r>
              <a:rPr lang="en-US" sz="1050" dirty="0"/>
              <a:t>[01/20] train: loss : 2.87, acc: 19.73% | Val: </a:t>
            </a:r>
            <a:r>
              <a:rPr lang="en-US" sz="1050" dirty="0" err="1"/>
              <a:t>mean_loss</a:t>
            </a:r>
            <a:r>
              <a:rPr lang="en-US" sz="1050" dirty="0"/>
              <a:t> : 2.75, acc: 33.81%</a:t>
            </a:r>
          </a:p>
          <a:p>
            <a:r>
              <a:rPr lang="en-US" sz="1050" dirty="0"/>
              <a:t>[02/20] train: loss : 2.71, acc: 36.95% | Val: </a:t>
            </a:r>
            <a:r>
              <a:rPr lang="en-US" sz="1050" dirty="0" err="1"/>
              <a:t>mean_loss</a:t>
            </a:r>
            <a:r>
              <a:rPr lang="en-US" sz="1050" dirty="0"/>
              <a:t> : 2.76, acc: 31.53%</a:t>
            </a:r>
          </a:p>
          <a:p>
            <a:r>
              <a:rPr lang="en-US" sz="1050" dirty="0"/>
              <a:t>[03/20] train: loss : 2.66, acc: 41.33% | Val: </a:t>
            </a:r>
            <a:r>
              <a:rPr lang="en-US" sz="1050" dirty="0" err="1"/>
              <a:t>mean_loss</a:t>
            </a:r>
            <a:r>
              <a:rPr lang="en-US" sz="1050" dirty="0"/>
              <a:t> : 2.66, acc: 40.93%</a:t>
            </a:r>
          </a:p>
          <a:p>
            <a:r>
              <a:rPr lang="en-US" sz="1050" dirty="0"/>
              <a:t>[04/20] train: loss : 2.63, acc: 45.08% | Val: </a:t>
            </a:r>
            <a:r>
              <a:rPr lang="en-US" sz="1050" dirty="0" err="1"/>
              <a:t>mean_loss</a:t>
            </a:r>
            <a:r>
              <a:rPr lang="en-US" sz="1050" dirty="0"/>
              <a:t> : 2.65, acc: 43.35%</a:t>
            </a:r>
          </a:p>
          <a:p>
            <a:r>
              <a:rPr lang="en-US" sz="1050" dirty="0"/>
              <a:t>[05/20] train: loss : 2.63, acc: 46.15% | Val: </a:t>
            </a:r>
            <a:r>
              <a:rPr lang="en-US" sz="1050" dirty="0" err="1"/>
              <a:t>mean_loss</a:t>
            </a:r>
            <a:r>
              <a:rPr lang="en-US" sz="1050" dirty="0"/>
              <a:t> : 2.62, acc: 46.51%</a:t>
            </a:r>
          </a:p>
          <a:p>
            <a:r>
              <a:rPr lang="en-US" sz="1050" dirty="0"/>
              <a:t>[06/20] train: loss : 2.66, acc: 42.43% | Val: </a:t>
            </a:r>
            <a:r>
              <a:rPr lang="en-US" sz="1050" dirty="0" err="1"/>
              <a:t>mean_loss</a:t>
            </a:r>
            <a:r>
              <a:rPr lang="en-US" sz="1050" dirty="0"/>
              <a:t> : 2.69, acc: 40.28%</a:t>
            </a:r>
          </a:p>
          <a:p>
            <a:r>
              <a:rPr lang="en-US" sz="1050" dirty="0"/>
              <a:t>[07/20] train: loss : 2.64, acc: 45.78% | Val: </a:t>
            </a:r>
            <a:r>
              <a:rPr lang="en-US" sz="1050" dirty="0" err="1"/>
              <a:t>mean_loss</a:t>
            </a:r>
            <a:r>
              <a:rPr lang="en-US" sz="1050" dirty="0"/>
              <a:t> : 2.66, acc: 43.58%</a:t>
            </a:r>
          </a:p>
          <a:p>
            <a:r>
              <a:rPr lang="en-US" sz="1050" dirty="0"/>
              <a:t>[08/20] train: loss : 2.64, acc: 44.84% | Val: </a:t>
            </a:r>
            <a:r>
              <a:rPr lang="en-US" sz="1050" dirty="0" err="1"/>
              <a:t>mean_loss</a:t>
            </a:r>
            <a:r>
              <a:rPr lang="en-US" sz="1050" dirty="0"/>
              <a:t> : 2.69, acc: 40.19%</a:t>
            </a:r>
          </a:p>
          <a:p>
            <a:r>
              <a:rPr lang="en-US" sz="1050" dirty="0"/>
              <a:t>[09/20] train: loss : 2.65, acc: 44.19% | Val: </a:t>
            </a:r>
            <a:r>
              <a:rPr lang="en-US" sz="1050" dirty="0" err="1"/>
              <a:t>mean_loss</a:t>
            </a:r>
            <a:r>
              <a:rPr lang="en-US" sz="1050" dirty="0"/>
              <a:t> : 2.65, acc: 44.47%</a:t>
            </a:r>
          </a:p>
          <a:p>
            <a:r>
              <a:rPr lang="en-US" sz="1050" dirty="0"/>
              <a:t>[10/20] train: loss : 2.62, acc: 47.86% | Val: </a:t>
            </a:r>
            <a:r>
              <a:rPr lang="en-US" sz="1050" dirty="0" err="1"/>
              <a:t>mean_loss</a:t>
            </a:r>
            <a:r>
              <a:rPr lang="en-US" sz="1050" dirty="0"/>
              <a:t> : 2.74, acc: 35.35%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5D0B5-8A36-4E92-81F8-7251AF3883FE}"/>
              </a:ext>
            </a:extLst>
          </p:cNvPr>
          <p:cNvSpPr txBox="1">
            <a:spLocks/>
          </p:cNvSpPr>
          <p:nvPr/>
        </p:nvSpPr>
        <p:spPr>
          <a:xfrm>
            <a:off x="6096000" y="2093976"/>
            <a:ext cx="502615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/>
          </a:p>
          <a:p>
            <a:r>
              <a:rPr lang="en-US" sz="1050" dirty="0"/>
              <a:t>[11/20] train: loss : 2.70, acc: 39.66% | Val: </a:t>
            </a:r>
            <a:r>
              <a:rPr lang="en-US" sz="1050" dirty="0" err="1"/>
              <a:t>mean_loss</a:t>
            </a:r>
            <a:r>
              <a:rPr lang="en-US" sz="1050" dirty="0"/>
              <a:t> : 2.68, acc: 41.49%</a:t>
            </a:r>
          </a:p>
          <a:p>
            <a:r>
              <a:rPr lang="en-US" sz="1050" dirty="0"/>
              <a:t>[12/20] train: loss : 2.66, acc: 43.74% | Val: </a:t>
            </a:r>
            <a:r>
              <a:rPr lang="en-US" sz="1050" dirty="0" err="1"/>
              <a:t>mean_loss</a:t>
            </a:r>
            <a:r>
              <a:rPr lang="en-US" sz="1050" dirty="0"/>
              <a:t> : 2.65, acc: 44.74%</a:t>
            </a:r>
          </a:p>
          <a:p>
            <a:r>
              <a:rPr lang="en-US" sz="1050" dirty="0"/>
              <a:t>[13/20] train: loss : 2.68, acc: 41.40% | Val: </a:t>
            </a:r>
            <a:r>
              <a:rPr lang="en-US" sz="1050" dirty="0" err="1"/>
              <a:t>mean_loss</a:t>
            </a:r>
            <a:r>
              <a:rPr lang="en-US" sz="1050" dirty="0"/>
              <a:t> : 2.68, acc: 40.70%</a:t>
            </a:r>
          </a:p>
          <a:p>
            <a:r>
              <a:rPr lang="en-US" sz="1050" dirty="0"/>
              <a:t>[14/20] train: loss : 2.68, acc: 41.04% | Val: </a:t>
            </a:r>
            <a:r>
              <a:rPr lang="en-US" sz="1050" dirty="0" err="1"/>
              <a:t>mean_loss</a:t>
            </a:r>
            <a:r>
              <a:rPr lang="en-US" sz="1050" dirty="0"/>
              <a:t> : 2.68, acc: 41.49%</a:t>
            </a:r>
          </a:p>
          <a:p>
            <a:r>
              <a:rPr lang="en-US" sz="1050" dirty="0"/>
              <a:t>[15/20] train: loss : 2.68, acc: 40.76% | Val: </a:t>
            </a:r>
            <a:r>
              <a:rPr lang="en-US" sz="1050" dirty="0" err="1"/>
              <a:t>mean_loss</a:t>
            </a:r>
            <a:r>
              <a:rPr lang="en-US" sz="1050" dirty="0"/>
              <a:t> : 2.79, acc: 29.95%</a:t>
            </a:r>
          </a:p>
          <a:p>
            <a:r>
              <a:rPr lang="en-US" sz="1050" dirty="0"/>
              <a:t>[16/20] train: loss : 2.71, acc: 37.98% | Val: </a:t>
            </a:r>
            <a:r>
              <a:rPr lang="en-US" sz="1050" dirty="0" err="1"/>
              <a:t>mean_loss</a:t>
            </a:r>
            <a:r>
              <a:rPr lang="en-US" sz="1050" dirty="0"/>
              <a:t> : 2.81, acc: 28.09%</a:t>
            </a:r>
          </a:p>
          <a:p>
            <a:r>
              <a:rPr lang="en-US" sz="1050" dirty="0"/>
              <a:t>[17/20] train: loss : 2.73, acc: 36.57% | Val: </a:t>
            </a:r>
            <a:r>
              <a:rPr lang="en-US" sz="1050" dirty="0" err="1"/>
              <a:t>mean_loss</a:t>
            </a:r>
            <a:r>
              <a:rPr lang="en-US" sz="1050" dirty="0"/>
              <a:t> : 2.72, acc: 37.21%</a:t>
            </a:r>
          </a:p>
          <a:p>
            <a:r>
              <a:rPr lang="en-US" sz="1050" dirty="0"/>
              <a:t>[18/20] train: loss : 2.71, acc: 37.81% | Val: </a:t>
            </a:r>
            <a:r>
              <a:rPr lang="en-US" sz="1050" dirty="0" err="1"/>
              <a:t>mean_loss</a:t>
            </a:r>
            <a:r>
              <a:rPr lang="en-US" sz="1050" dirty="0"/>
              <a:t> : 2.66, acc: 42.93%</a:t>
            </a:r>
          </a:p>
          <a:p>
            <a:r>
              <a:rPr lang="en-US" sz="1050" dirty="0"/>
              <a:t>[19/20] train: loss : 2.64, acc: 44.83% | Val: </a:t>
            </a:r>
            <a:r>
              <a:rPr lang="en-US" sz="1050" dirty="0" err="1"/>
              <a:t>mean_loss</a:t>
            </a:r>
            <a:r>
              <a:rPr lang="en-US" sz="1050" dirty="0"/>
              <a:t> : 2.69, acc: 39.53%</a:t>
            </a:r>
          </a:p>
          <a:p>
            <a:r>
              <a:rPr lang="en-US" sz="1050" dirty="0"/>
              <a:t>[20/20] train: loss : 2.71, acc: 38.53% | Val: </a:t>
            </a:r>
            <a:r>
              <a:rPr lang="en-US" sz="1050" dirty="0" err="1"/>
              <a:t>mean_loss</a:t>
            </a:r>
            <a:r>
              <a:rPr lang="en-US" sz="1050" dirty="0"/>
              <a:t> : 2.76, acc: 33.44%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393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970F-F9D6-4FF7-B310-CB0AF245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4CD-E6F9-43DF-8DBB-97796271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5 folds random partition of the training data</a:t>
            </a:r>
          </a:p>
          <a:p>
            <a:pPr lvl="1"/>
            <a:r>
              <a:rPr lang="en-US" dirty="0"/>
              <a:t>1 of the 5 folds (2634 samples) is used for validation</a:t>
            </a:r>
          </a:p>
          <a:p>
            <a:r>
              <a:rPr lang="en-US" dirty="0"/>
              <a:t>Training setup:</a:t>
            </a:r>
          </a:p>
          <a:p>
            <a:pPr lvl="1"/>
            <a:r>
              <a:rPr lang="en-US" dirty="0"/>
              <a:t>Epoch: 20</a:t>
            </a:r>
          </a:p>
          <a:p>
            <a:pPr lvl="1"/>
            <a:r>
              <a:rPr lang="en-US" dirty="0"/>
              <a:t>Batch size: 50</a:t>
            </a:r>
          </a:p>
          <a:p>
            <a:pPr lvl="1"/>
            <a:r>
              <a:rPr lang="en-US" dirty="0"/>
              <a:t>Learning rate: 0.01</a:t>
            </a:r>
          </a:p>
          <a:p>
            <a:pPr lvl="1"/>
            <a:r>
              <a:rPr lang="en-US" dirty="0"/>
              <a:t>Optimizer: Adam</a:t>
            </a:r>
          </a:p>
          <a:p>
            <a:pPr lvl="1"/>
            <a:r>
              <a:rPr lang="en-US" dirty="0"/>
              <a:t>Activation function: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Embedding size: 100</a:t>
            </a:r>
          </a:p>
          <a:p>
            <a:pPr lvl="1"/>
            <a:r>
              <a:rPr lang="en-US" dirty="0"/>
              <a:t>LSTM hidden layer size: 100</a:t>
            </a:r>
          </a:p>
        </p:txBody>
      </p:sp>
      <p:pic>
        <p:nvPicPr>
          <p:cNvPr id="1026" name="Picture 2" descr="Architecture of BLSTM. ">
            <a:extLst>
              <a:ext uri="{FF2B5EF4-FFF2-40B4-BE49-F238E27FC236}">
                <a16:creationId xmlns:a16="http://schemas.microsoft.com/office/drawing/2014/main" id="{FE4D301E-1A5D-4FC3-AFF6-E43FFCA0D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980" y="1839218"/>
            <a:ext cx="4070886" cy="265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2318A8-F6FF-47ED-960C-D71A0BD1FEE3}"/>
              </a:ext>
            </a:extLst>
          </p:cNvPr>
          <p:cNvSpPr txBox="1"/>
          <p:nvPr/>
        </p:nvSpPr>
        <p:spPr>
          <a:xfrm>
            <a:off x="5610372" y="6373368"/>
            <a:ext cx="5801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taken from </a:t>
            </a:r>
            <a:r>
              <a:rPr lang="en-US" sz="1000" dirty="0">
                <a:hlinkClick r:id="rId3"/>
              </a:rPr>
              <a:t>https://www.researchgate.net/figure/Architecture-of-BLSTM_fig1_307889752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5416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970F-F9D6-4FF7-B310-CB0AF245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BC4CD-E6F9-43DF-8DBB-977962715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Result</a:t>
                </a:r>
              </a:p>
              <a:p>
                <a:pPr marL="0" indent="0">
                  <a:buNone/>
                </a:pPr>
                <a:r>
                  <a:rPr lang="en-US" dirty="0"/>
                  <a:t>	[01/20] train: loss : 2.86, acc: 21.38% | Validation: </a:t>
                </a:r>
                <a:r>
                  <a:rPr lang="en-US" dirty="0" err="1"/>
                  <a:t>mean_loss</a:t>
                </a:r>
                <a:r>
                  <a:rPr lang="en-US" dirty="0"/>
                  <a:t> : 2.72, acc: 36.37%</a:t>
                </a:r>
              </a:p>
              <a:p>
                <a:pPr marL="0" indent="0">
                  <a:buNone/>
                </a:pPr>
                <a:r>
                  <a:rPr lang="en-US" dirty="0"/>
                  <a:t>	[02/20] train: loss : 2.54, acc: 56.60% | Validation: </a:t>
                </a:r>
                <a:r>
                  <a:rPr lang="en-US" dirty="0" err="1"/>
                  <a:t>mean_loss</a:t>
                </a:r>
                <a:r>
                  <a:rPr lang="en-US" dirty="0"/>
                  <a:t> : 2.45, acc: 63.86%</a:t>
                </a:r>
              </a:p>
              <a:p>
                <a:pPr marL="0" indent="0">
                  <a:buNone/>
                </a:pPr>
                <a:r>
                  <a:rPr lang="en-US" dirty="0"/>
                  <a:t>	[03/20] train: loss : 2.32, acc: 77.74% | Validation: </a:t>
                </a:r>
                <a:r>
                  <a:rPr lang="en-US" dirty="0" err="1"/>
                  <a:t>mean_loss</a:t>
                </a:r>
                <a:r>
                  <a:rPr lang="en-US" dirty="0"/>
                  <a:t> : 2.35, acc: 74.51%</a:t>
                </a:r>
              </a:p>
              <a:p>
                <a:pPr marL="0" indent="0">
                  <a:buNone/>
                </a:pPr>
                <a:r>
                  <a:rPr lang="en-US" dirty="0"/>
                  <a:t>	[04/20] train: loss : 2.19, acc: 89.75% | Validation: </a:t>
                </a:r>
                <a:r>
                  <a:rPr lang="en-US" dirty="0" err="1"/>
                  <a:t>mean_loss</a:t>
                </a:r>
                <a:r>
                  <a:rPr lang="en-US" dirty="0"/>
                  <a:t> : 2.28, acc: 80.09%</a:t>
                </a:r>
              </a:p>
              <a:p>
                <a:pPr marL="0" indent="0">
                  <a:buNone/>
                </a:pPr>
                <a:r>
                  <a:rPr lang="en-US" dirty="0"/>
                  <a:t>	[05/20] train: loss : 2.14, acc: 94.73% | Validation: </a:t>
                </a:r>
                <a:r>
                  <a:rPr lang="en-US" dirty="0" err="1"/>
                  <a:t>mean_loss</a:t>
                </a:r>
                <a:r>
                  <a:rPr lang="en-US" dirty="0"/>
                  <a:t> : 2.25, acc: 83.21%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[16/20] train: loss : 2.09, acc: 99.10% | Validation: </a:t>
                </a:r>
                <a:r>
                  <a:rPr lang="en-US" dirty="0" err="1"/>
                  <a:t>mean_loss</a:t>
                </a:r>
                <a:r>
                  <a:rPr lang="en-US" dirty="0"/>
                  <a:t> : 2.23, acc: 85.16%</a:t>
                </a:r>
              </a:p>
              <a:p>
                <a:pPr marL="0" indent="0">
                  <a:buNone/>
                </a:pPr>
                <a:r>
                  <a:rPr lang="en-US" dirty="0"/>
                  <a:t>	[17/20] train: loss : 2.09, acc: 99.17% | Validation: </a:t>
                </a:r>
                <a:r>
                  <a:rPr lang="en-US" dirty="0" err="1"/>
                  <a:t>mean_loss</a:t>
                </a:r>
                <a:r>
                  <a:rPr lang="en-US" dirty="0"/>
                  <a:t> : 2.23, acc: 85.21%</a:t>
                </a:r>
              </a:p>
              <a:p>
                <a:pPr marL="0" indent="0">
                  <a:buNone/>
                </a:pPr>
                <a:r>
                  <a:rPr lang="en-US" dirty="0"/>
                  <a:t>	[18/20] train: loss : 2.09, acc: 99.17% | Validation: </a:t>
                </a:r>
                <a:r>
                  <a:rPr lang="en-US" dirty="0" err="1"/>
                  <a:t>mean_loss</a:t>
                </a:r>
                <a:r>
                  <a:rPr lang="en-US" dirty="0"/>
                  <a:t> : 2.23, acc: 85.21%</a:t>
                </a:r>
              </a:p>
              <a:p>
                <a:pPr marL="0" indent="0">
                  <a:buNone/>
                </a:pPr>
                <a:r>
                  <a:rPr lang="en-US" dirty="0"/>
                  <a:t>	[19/20] train: loss : 2.09, acc: 99.24% | Validation: </a:t>
                </a:r>
                <a:r>
                  <a:rPr lang="en-US" dirty="0" err="1"/>
                  <a:t>mean_loss</a:t>
                </a:r>
                <a:r>
                  <a:rPr lang="en-US" dirty="0"/>
                  <a:t> : 2.22, acc: 85.44%</a:t>
                </a:r>
              </a:p>
              <a:p>
                <a:pPr marL="0" indent="0">
                  <a:buNone/>
                </a:pPr>
                <a:r>
                  <a:rPr lang="en-US" dirty="0"/>
                  <a:t>	[20/20] train: loss : 2.09, acc: 99.18% | Validation: </a:t>
                </a:r>
                <a:r>
                  <a:rPr lang="en-US" dirty="0" err="1"/>
                  <a:t>mean_loss</a:t>
                </a:r>
                <a:r>
                  <a:rPr lang="en-US" dirty="0"/>
                  <a:t> : 2.23, acc: 85.16%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BC4CD-E6F9-43DF-8DBB-977962715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t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65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23A1-E7B9-4827-989C-CD8271EC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71DC-5835-4AEE-B427-28D2509E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Bagging</a:t>
            </a:r>
          </a:p>
          <a:p>
            <a:pPr lvl="1"/>
            <a:r>
              <a:rPr lang="en-US" dirty="0"/>
              <a:t>5 folds random partition of the training data</a:t>
            </a:r>
          </a:p>
          <a:p>
            <a:pPr lvl="1"/>
            <a:r>
              <a:rPr lang="en-US" dirty="0"/>
              <a:t>1 of the 5 folds (2634 samples) is used for ensemble validation</a:t>
            </a:r>
          </a:p>
          <a:p>
            <a:pPr lvl="1"/>
            <a:r>
              <a:rPr lang="en-US" dirty="0"/>
              <a:t>Another 5 folds random partition of the remaining 4 folds</a:t>
            </a:r>
          </a:p>
          <a:p>
            <a:pPr lvl="2"/>
            <a:r>
              <a:rPr lang="en-US" dirty="0"/>
              <a:t>4-fold (8429 samples) for model training</a:t>
            </a:r>
          </a:p>
          <a:p>
            <a:pPr lvl="2"/>
            <a:r>
              <a:rPr lang="en-US" dirty="0"/>
              <a:t>1-fold (2107 samples) for training validation.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Naïve Bayes Classifier</a:t>
            </a:r>
          </a:p>
          <a:p>
            <a:pPr lvl="2"/>
            <a:r>
              <a:rPr lang="en-US" dirty="0"/>
              <a:t>No significant improvement</a:t>
            </a:r>
          </a:p>
          <a:p>
            <a:pPr lvl="1"/>
            <a:r>
              <a:rPr lang="en-US" dirty="0"/>
              <a:t>BLSTM</a:t>
            </a:r>
          </a:p>
          <a:p>
            <a:pPr lvl="2"/>
            <a:r>
              <a:rPr lang="en-US" dirty="0"/>
              <a:t>Around 6-7% accuracy improvement</a:t>
            </a:r>
          </a:p>
          <a:p>
            <a:pPr lvl="1"/>
            <a:r>
              <a:rPr lang="en-US" dirty="0"/>
              <a:t>Combination of both</a:t>
            </a:r>
          </a:p>
          <a:p>
            <a:pPr lvl="2"/>
            <a:r>
              <a:rPr lang="en-US" dirty="0"/>
              <a:t>Around 2-3% accuracy improvement with 33 BLSTM models and 20 Naïve Bayes models</a:t>
            </a:r>
          </a:p>
          <a:p>
            <a:pPr lvl="2"/>
            <a:r>
              <a:rPr lang="en-US" dirty="0"/>
              <a:t>Around 6-7% accuracy improvement with 48 BLSTM models and 3 Naïve Bayes models (our current model)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19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207</TotalTime>
  <Words>1315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Rockwell</vt:lpstr>
      <vt:lpstr>Rockwell Condensed</vt:lpstr>
      <vt:lpstr>Wingdings</vt:lpstr>
      <vt:lpstr>Wood Type</vt:lpstr>
      <vt:lpstr>CSE881 Project Presentation</vt:lpstr>
      <vt:lpstr>Models</vt:lpstr>
      <vt:lpstr>TFIDF and PCA/LDA</vt:lpstr>
      <vt:lpstr>Naïve Bayes Classifier</vt:lpstr>
      <vt:lpstr>DAN (Deep Averaging Networks)</vt:lpstr>
      <vt:lpstr>DAN (Deep Averaging Networks)</vt:lpstr>
      <vt:lpstr>BLSTM</vt:lpstr>
      <vt:lpstr>BLSTM</vt:lpstr>
      <vt:lpstr>Ensemble</vt:lpstr>
      <vt:lpstr>Lessons learned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CSE881 Project Presentation</dc:title>
  <dc:creator>Chen Zhongzheng</dc:creator>
  <cp:lastModifiedBy>Zhongzheng Chen</cp:lastModifiedBy>
  <cp:revision>75</cp:revision>
  <dcterms:created xsi:type="dcterms:W3CDTF">2020-04-22T15:46:55Z</dcterms:created>
  <dcterms:modified xsi:type="dcterms:W3CDTF">2020-04-22T19:15:29Z</dcterms:modified>
</cp:coreProperties>
</file>