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6" r:id="rId4"/>
    <p:sldId id="282" r:id="rId5"/>
    <p:sldId id="280" r:id="rId6"/>
    <p:sldId id="276" r:id="rId7"/>
    <p:sldId id="267" r:id="rId8"/>
    <p:sldId id="274" r:id="rId9"/>
    <p:sldId id="281" r:id="rId10"/>
    <p:sldId id="268" r:id="rId11"/>
    <p:sldId id="270" r:id="rId12"/>
    <p:sldId id="269" r:id="rId13"/>
    <p:sldId id="259" r:id="rId14"/>
    <p:sldId id="261" r:id="rId15"/>
    <p:sldId id="289" r:id="rId16"/>
    <p:sldId id="283" r:id="rId17"/>
    <p:sldId id="285" r:id="rId18"/>
    <p:sldId id="288" r:id="rId19"/>
    <p:sldId id="263" r:id="rId20"/>
    <p:sldId id="260" r:id="rId21"/>
    <p:sldId id="264" r:id="rId22"/>
    <p:sldId id="290" r:id="rId23"/>
    <p:sldId id="291" r:id="rId24"/>
    <p:sldId id="292" r:id="rId25"/>
    <p:sldId id="271" r:id="rId26"/>
    <p:sldId id="293" r:id="rId27"/>
    <p:sldId id="294" r:id="rId28"/>
    <p:sldId id="272" r:id="rId29"/>
    <p:sldId id="273" r:id="rId30"/>
    <p:sldId id="258" r:id="rId31"/>
    <p:sldId id="275" r:id="rId32"/>
    <p:sldId id="295" r:id="rId33"/>
    <p:sldId id="296" r:id="rId34"/>
    <p:sldId id="297" r:id="rId35"/>
    <p:sldId id="298" r:id="rId36"/>
    <p:sldId id="299" r:id="rId37"/>
    <p:sldId id="300" r:id="rId38"/>
    <p:sldId id="265" r:id="rId39"/>
    <p:sldId id="301" r:id="rId40"/>
    <p:sldId id="302" r:id="rId41"/>
    <p:sldId id="284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287" r:id="rId51"/>
    <p:sldId id="262" r:id="rId52"/>
    <p:sldId id="278" r:id="rId53"/>
    <p:sldId id="277" r:id="rId54"/>
    <p:sldId id="279" r:id="rId55"/>
    <p:sldId id="314" r:id="rId56"/>
    <p:sldId id="315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E9DCA-2DF5-C248-815B-91ACFF50422A}">
          <p14:sldIdLst>
            <p14:sldId id="256"/>
          </p14:sldIdLst>
        </p14:section>
        <p14:section name="Wireless Mesh network" id="{960C9556-02EA-3548-BDF4-A26531C5839B}">
          <p14:sldIdLst>
            <p14:sldId id="257"/>
            <p14:sldId id="266"/>
            <p14:sldId id="282"/>
            <p14:sldId id="280"/>
            <p14:sldId id="276"/>
            <p14:sldId id="267"/>
            <p14:sldId id="274"/>
            <p14:sldId id="281"/>
            <p14:sldId id="268"/>
            <p14:sldId id="270"/>
            <p14:sldId id="269"/>
            <p14:sldId id="259"/>
            <p14:sldId id="261"/>
            <p14:sldId id="289"/>
            <p14:sldId id="283"/>
            <p14:sldId id="285"/>
            <p14:sldId id="288"/>
            <p14:sldId id="263"/>
            <p14:sldId id="260"/>
            <p14:sldId id="264"/>
            <p14:sldId id="290"/>
            <p14:sldId id="291"/>
            <p14:sldId id="292"/>
            <p14:sldId id="271"/>
            <p14:sldId id="293"/>
            <p14:sldId id="294"/>
            <p14:sldId id="272"/>
            <p14:sldId id="273"/>
            <p14:sldId id="258"/>
            <p14:sldId id="275"/>
            <p14:sldId id="295"/>
            <p14:sldId id="296"/>
            <p14:sldId id="297"/>
            <p14:sldId id="298"/>
            <p14:sldId id="299"/>
            <p14:sldId id="300"/>
            <p14:sldId id="265"/>
            <p14:sldId id="301"/>
            <p14:sldId id="302"/>
            <p14:sldId id="284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87"/>
            <p14:sldId id="262"/>
            <p14:sldId id="278"/>
            <p14:sldId id="277"/>
            <p14:sldId id="279"/>
            <p14:sldId id="314"/>
            <p14:sldId id="31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E267"/>
    <a:srgbClr val="5F9D57"/>
    <a:srgbClr val="6DD060"/>
    <a:srgbClr val="85D052"/>
    <a:srgbClr val="65D45C"/>
    <a:srgbClr val="6BC56B"/>
    <a:srgbClr val="26CE4E"/>
    <a:srgbClr val="25DF79"/>
    <a:srgbClr val="29E9B7"/>
    <a:srgbClr val="58A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3"/>
    <p:restoredTop sz="94684"/>
  </p:normalViewPr>
  <p:slideViewPr>
    <p:cSldViewPr snapToGrid="0" snapToObjects="1">
      <p:cViewPr varScale="1">
        <p:scale>
          <a:sx n="80" d="100"/>
          <a:sy n="80" d="100"/>
        </p:scale>
        <p:origin x="126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DF483-321C-B140-B826-EEB4A20055D1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75BA7-0E6A-6247-8CB1-973B45582137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Min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interference</a:t>
          </a:r>
          <a:endParaRPr lang="en-US" dirty="0">
            <a:solidFill>
              <a:schemeClr val="tx1"/>
            </a:solidFill>
          </a:endParaRPr>
        </a:p>
      </dgm:t>
    </dgm:pt>
    <dgm:pt modelId="{9724CFF7-7955-704C-9345-03C594B2F0F4}" type="parTrans" cxnId="{2E93160B-2037-D545-B9F8-EE0AFEDFB879}">
      <dgm:prSet/>
      <dgm:spPr/>
      <dgm:t>
        <a:bodyPr/>
        <a:lstStyle/>
        <a:p>
          <a:endParaRPr lang="en-US"/>
        </a:p>
      </dgm:t>
    </dgm:pt>
    <dgm:pt modelId="{D08AC849-5764-8443-8FD9-40352099935F}" type="sibTrans" cxnId="{2E93160B-2037-D545-B9F8-EE0AFEDFB879}">
      <dgm:prSet/>
      <dgm:spPr/>
      <dgm:t>
        <a:bodyPr/>
        <a:lstStyle/>
        <a:p>
          <a:endParaRPr lang="en-US"/>
        </a:p>
      </dgm:t>
    </dgm:pt>
    <dgm:pt modelId="{010AAF95-FB4D-384B-AAFB-154B2AA39306}">
      <dgm:prSet phldrT="[Text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flow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median</a:t>
          </a:r>
          <a:endParaRPr lang="en-US" dirty="0">
            <a:solidFill>
              <a:schemeClr val="tx1"/>
            </a:solidFill>
          </a:endParaRPr>
        </a:p>
      </dgm:t>
    </dgm:pt>
    <dgm:pt modelId="{58DB5C4E-144C-BB49-AC5C-ED4441888A6B}" type="parTrans" cxnId="{15DCBF81-4B16-D04E-94F3-C1AEE52CE222}">
      <dgm:prSet/>
      <dgm:spPr/>
      <dgm:t>
        <a:bodyPr/>
        <a:lstStyle/>
        <a:p>
          <a:endParaRPr lang="en-US"/>
        </a:p>
      </dgm:t>
    </dgm:pt>
    <dgm:pt modelId="{8CC27361-C727-0A40-A97E-0ABE1B34A4BB}" type="sibTrans" cxnId="{15DCBF81-4B16-D04E-94F3-C1AEE52CE222}">
      <dgm:prSet/>
      <dgm:spPr/>
      <dgm:t>
        <a:bodyPr/>
        <a:lstStyle/>
        <a:p>
          <a:endParaRPr lang="en-US"/>
        </a:p>
      </dgm:t>
    </dgm:pt>
    <dgm:pt modelId="{45E05254-2AA8-B34C-A873-650CC263AC0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 </a:t>
          </a:r>
          <a:r>
            <a:rPr lang="en-US" altLang="zh-CN" dirty="0">
              <a:solidFill>
                <a:schemeClr val="tx1"/>
              </a:solidFill>
            </a:rPr>
            <a:t>network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capacity</a:t>
          </a:r>
          <a:endParaRPr lang="en-US" dirty="0">
            <a:solidFill>
              <a:schemeClr val="tx1"/>
            </a:solidFill>
          </a:endParaRPr>
        </a:p>
      </dgm:t>
    </dgm:pt>
    <dgm:pt modelId="{90F8E01C-B368-9A49-8C60-9AF85CBDA98F}" type="parTrans" cxnId="{8FB28A64-78FB-A54B-9EDC-33425344F8E7}">
      <dgm:prSet/>
      <dgm:spPr/>
      <dgm:t>
        <a:bodyPr/>
        <a:lstStyle/>
        <a:p>
          <a:endParaRPr lang="en-US"/>
        </a:p>
      </dgm:t>
    </dgm:pt>
    <dgm:pt modelId="{A2D20671-CF7C-8047-9FFC-7227E9A04A75}" type="sibTrans" cxnId="{8FB28A64-78FB-A54B-9EDC-33425344F8E7}">
      <dgm:prSet/>
      <dgm:spPr/>
      <dgm:t>
        <a:bodyPr/>
        <a:lstStyle/>
        <a:p>
          <a:endParaRPr lang="en-US"/>
        </a:p>
      </dgm:t>
    </dgm:pt>
    <dgm:pt modelId="{D9026D25-43D1-2E4A-960B-E0472432261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High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total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flow</a:t>
          </a:r>
          <a:endParaRPr lang="en-US" dirty="0">
            <a:solidFill>
              <a:schemeClr val="tx1"/>
            </a:solidFill>
          </a:endParaRPr>
        </a:p>
      </dgm:t>
    </dgm:pt>
    <dgm:pt modelId="{6B4C41CB-553B-F742-AF8A-5AA0354B2B5C}" type="sibTrans" cxnId="{E3C326F1-DB8D-FD40-9AF6-6BCA8D9C219A}">
      <dgm:prSet/>
      <dgm:spPr/>
      <dgm:t>
        <a:bodyPr/>
        <a:lstStyle/>
        <a:p>
          <a:endParaRPr lang="en-US"/>
        </a:p>
      </dgm:t>
    </dgm:pt>
    <dgm:pt modelId="{4B2EA4AC-9EAD-2A44-9F96-E807F2BFC3FF}" type="parTrans" cxnId="{E3C326F1-DB8D-FD40-9AF6-6BCA8D9C219A}">
      <dgm:prSet/>
      <dgm:spPr/>
      <dgm:t>
        <a:bodyPr/>
        <a:lstStyle/>
        <a:p>
          <a:endParaRPr lang="en-US"/>
        </a:p>
      </dgm:t>
    </dgm:pt>
    <dgm:pt modelId="{564F8AE0-FEE9-9848-AB4A-CF4446FAD972}" type="pres">
      <dgm:prSet presAssocID="{FF6DF483-321C-B140-B826-EEB4A20055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053411-78B0-5649-A272-5B9534A5ED06}" type="pres">
      <dgm:prSet presAssocID="{FF6DF483-321C-B140-B826-EEB4A20055D1}" presName="cycle" presStyleCnt="0"/>
      <dgm:spPr/>
    </dgm:pt>
    <dgm:pt modelId="{71882B83-EEB6-CB4B-BA8C-D6C00DC54D36}" type="pres">
      <dgm:prSet presAssocID="{FF6DF483-321C-B140-B826-EEB4A20055D1}" presName="centerShape" presStyleCnt="0"/>
      <dgm:spPr/>
    </dgm:pt>
    <dgm:pt modelId="{2156FE36-6CE1-EB4A-A85F-7F214DAE3930}" type="pres">
      <dgm:prSet presAssocID="{FF6DF483-321C-B140-B826-EEB4A20055D1}" presName="connSite" presStyleLbl="node1" presStyleIdx="0" presStyleCnt="5"/>
      <dgm:spPr/>
    </dgm:pt>
    <dgm:pt modelId="{BF155595-9004-FE40-AA4C-B81199AEC6F0}" type="pres">
      <dgm:prSet presAssocID="{FF6DF483-321C-B140-B826-EEB4A20055D1}" presName="visible" presStyleLbl="node1" presStyleIdx="0" presStyleCnt="5" custLinFactNeighborX="8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ED6C3C5-99E8-DD40-A60A-643F31FCC86F}" type="pres">
      <dgm:prSet presAssocID="{9724CFF7-7955-704C-9345-03C594B2F0F4}" presName="Name25" presStyleLbl="parChTrans1D1" presStyleIdx="0" presStyleCnt="4"/>
      <dgm:spPr/>
    </dgm:pt>
    <dgm:pt modelId="{6833AF87-965C-E845-A76C-35FE0D4365CC}" type="pres">
      <dgm:prSet presAssocID="{00175BA7-0E6A-6247-8CB1-973B45582137}" presName="node" presStyleCnt="0"/>
      <dgm:spPr/>
    </dgm:pt>
    <dgm:pt modelId="{F1EBEBF1-9A19-BD48-BB5F-D5FA7118200F}" type="pres">
      <dgm:prSet presAssocID="{00175BA7-0E6A-6247-8CB1-973B45582137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A15921C6-A4B0-8B49-9CDD-7B0E80DF7DA8}" type="pres">
      <dgm:prSet presAssocID="{00175BA7-0E6A-6247-8CB1-973B45582137}" presName="childNode" presStyleLbl="revTx" presStyleIdx="0" presStyleCnt="0">
        <dgm:presLayoutVars>
          <dgm:bulletEnabled val="1"/>
        </dgm:presLayoutVars>
      </dgm:prSet>
      <dgm:spPr/>
    </dgm:pt>
    <dgm:pt modelId="{D076D846-F882-8241-83AA-265ADF5453F1}" type="pres">
      <dgm:prSet presAssocID="{90F8E01C-B368-9A49-8C60-9AF85CBDA98F}" presName="Name25" presStyleLbl="parChTrans1D1" presStyleIdx="1" presStyleCnt="4"/>
      <dgm:spPr/>
    </dgm:pt>
    <dgm:pt modelId="{474B7AE5-DB94-3D46-900A-34D8C3F324F3}" type="pres">
      <dgm:prSet presAssocID="{45E05254-2AA8-B34C-A873-650CC263AC0F}" presName="node" presStyleCnt="0"/>
      <dgm:spPr/>
    </dgm:pt>
    <dgm:pt modelId="{35E4391F-E5C8-AF4C-BA47-7467B1126153}" type="pres">
      <dgm:prSet presAssocID="{45E05254-2AA8-B34C-A873-650CC263AC0F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BF03F96D-9BC3-4845-980A-9094681A8462}" type="pres">
      <dgm:prSet presAssocID="{45E05254-2AA8-B34C-A873-650CC263AC0F}" presName="childNode" presStyleLbl="revTx" presStyleIdx="0" presStyleCnt="0">
        <dgm:presLayoutVars>
          <dgm:bulletEnabled val="1"/>
        </dgm:presLayoutVars>
      </dgm:prSet>
      <dgm:spPr/>
    </dgm:pt>
    <dgm:pt modelId="{A16F8491-15A7-2643-BB8E-BA55B5B4F6D0}" type="pres">
      <dgm:prSet presAssocID="{4B2EA4AC-9EAD-2A44-9F96-E807F2BFC3FF}" presName="Name25" presStyleLbl="parChTrans1D1" presStyleIdx="2" presStyleCnt="4"/>
      <dgm:spPr/>
    </dgm:pt>
    <dgm:pt modelId="{894EFCB3-CE1C-934A-AA5F-FB744254A7D9}" type="pres">
      <dgm:prSet presAssocID="{D9026D25-43D1-2E4A-960B-E04724322612}" presName="node" presStyleCnt="0"/>
      <dgm:spPr/>
    </dgm:pt>
    <dgm:pt modelId="{9C96A292-A264-8A46-8F13-69F86C3E70E6}" type="pres">
      <dgm:prSet presAssocID="{D9026D25-43D1-2E4A-960B-E04724322612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BE6E2FDB-D608-3D4D-9C3F-67AD20F49CE1}" type="pres">
      <dgm:prSet presAssocID="{D9026D25-43D1-2E4A-960B-E04724322612}" presName="childNode" presStyleLbl="revTx" presStyleIdx="0" presStyleCnt="0">
        <dgm:presLayoutVars>
          <dgm:bulletEnabled val="1"/>
        </dgm:presLayoutVars>
      </dgm:prSet>
      <dgm:spPr/>
    </dgm:pt>
    <dgm:pt modelId="{BFDE6163-574E-C945-A99D-3E5C5357EDC6}" type="pres">
      <dgm:prSet presAssocID="{58DB5C4E-144C-BB49-AC5C-ED4441888A6B}" presName="Name25" presStyleLbl="parChTrans1D1" presStyleIdx="3" presStyleCnt="4"/>
      <dgm:spPr/>
    </dgm:pt>
    <dgm:pt modelId="{D2784DD1-48C4-0A4E-B3B6-F1A59EFC6334}" type="pres">
      <dgm:prSet presAssocID="{010AAF95-FB4D-384B-AAFB-154B2AA39306}" presName="node" presStyleCnt="0"/>
      <dgm:spPr/>
    </dgm:pt>
    <dgm:pt modelId="{B220CCF6-15E7-934C-B2E6-F8B439364D2A}" type="pres">
      <dgm:prSet presAssocID="{010AAF95-FB4D-384B-AAFB-154B2AA39306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3DCB-99A4-5049-86F8-C4B318AABC44}" type="pres">
      <dgm:prSet presAssocID="{010AAF95-FB4D-384B-AAFB-154B2AA3930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E93160B-2037-D545-B9F8-EE0AFEDFB879}" srcId="{FF6DF483-321C-B140-B826-EEB4A20055D1}" destId="{00175BA7-0E6A-6247-8CB1-973B45582137}" srcOrd="0" destOrd="0" parTransId="{9724CFF7-7955-704C-9345-03C594B2F0F4}" sibTransId="{D08AC849-5764-8443-8FD9-40352099935F}"/>
    <dgm:cxn modelId="{F99C4044-9224-7B4E-9564-3447F31BFE3A}" type="presOf" srcId="{45E05254-2AA8-B34C-A873-650CC263AC0F}" destId="{35E4391F-E5C8-AF4C-BA47-7467B1126153}" srcOrd="0" destOrd="0" presId="urn:microsoft.com/office/officeart/2005/8/layout/radial2"/>
    <dgm:cxn modelId="{8FB28A64-78FB-A54B-9EDC-33425344F8E7}" srcId="{FF6DF483-321C-B140-B826-EEB4A20055D1}" destId="{45E05254-2AA8-B34C-A873-650CC263AC0F}" srcOrd="1" destOrd="0" parTransId="{90F8E01C-B368-9A49-8C60-9AF85CBDA98F}" sibTransId="{A2D20671-CF7C-8047-9FFC-7227E9A04A75}"/>
    <dgm:cxn modelId="{6609BE44-C846-374A-8E12-CE6322BE9B68}" type="presOf" srcId="{D9026D25-43D1-2E4A-960B-E04724322612}" destId="{9C96A292-A264-8A46-8F13-69F86C3E70E6}" srcOrd="0" destOrd="0" presId="urn:microsoft.com/office/officeart/2005/8/layout/radial2"/>
    <dgm:cxn modelId="{79F7F87A-0506-2541-83D4-A3A99BFC44E2}" type="presOf" srcId="{4B2EA4AC-9EAD-2A44-9F96-E807F2BFC3FF}" destId="{A16F8491-15A7-2643-BB8E-BA55B5B4F6D0}" srcOrd="0" destOrd="0" presId="urn:microsoft.com/office/officeart/2005/8/layout/radial2"/>
    <dgm:cxn modelId="{BDD1D07E-123B-004B-B248-666849CCFBA4}" type="presOf" srcId="{90F8E01C-B368-9A49-8C60-9AF85CBDA98F}" destId="{D076D846-F882-8241-83AA-265ADF5453F1}" srcOrd="0" destOrd="0" presId="urn:microsoft.com/office/officeart/2005/8/layout/radial2"/>
    <dgm:cxn modelId="{15DCBF81-4B16-D04E-94F3-C1AEE52CE222}" srcId="{FF6DF483-321C-B140-B826-EEB4A20055D1}" destId="{010AAF95-FB4D-384B-AAFB-154B2AA39306}" srcOrd="3" destOrd="0" parTransId="{58DB5C4E-144C-BB49-AC5C-ED4441888A6B}" sibTransId="{8CC27361-C727-0A40-A97E-0ABE1B34A4BB}"/>
    <dgm:cxn modelId="{9A0B8A89-F333-EC43-8424-4528DACF5198}" type="presOf" srcId="{00175BA7-0E6A-6247-8CB1-973B45582137}" destId="{F1EBEBF1-9A19-BD48-BB5F-D5FA7118200F}" srcOrd="0" destOrd="0" presId="urn:microsoft.com/office/officeart/2005/8/layout/radial2"/>
    <dgm:cxn modelId="{C4A7C6A0-BABF-BD48-80DC-EE684D3F82ED}" type="presOf" srcId="{58DB5C4E-144C-BB49-AC5C-ED4441888A6B}" destId="{BFDE6163-574E-C945-A99D-3E5C5357EDC6}" srcOrd="0" destOrd="0" presId="urn:microsoft.com/office/officeart/2005/8/layout/radial2"/>
    <dgm:cxn modelId="{016408DF-3BC0-C949-B5B2-C23F84083E5D}" type="presOf" srcId="{010AAF95-FB4D-384B-AAFB-154B2AA39306}" destId="{B220CCF6-15E7-934C-B2E6-F8B439364D2A}" srcOrd="0" destOrd="0" presId="urn:microsoft.com/office/officeart/2005/8/layout/radial2"/>
    <dgm:cxn modelId="{6215DDE6-9A36-5D4D-BD9E-D6D2AE3B5A83}" type="presOf" srcId="{9724CFF7-7955-704C-9345-03C594B2F0F4}" destId="{AED6C3C5-99E8-DD40-A60A-643F31FCC86F}" srcOrd="0" destOrd="0" presId="urn:microsoft.com/office/officeart/2005/8/layout/radial2"/>
    <dgm:cxn modelId="{E3C326F1-DB8D-FD40-9AF6-6BCA8D9C219A}" srcId="{FF6DF483-321C-B140-B826-EEB4A20055D1}" destId="{D9026D25-43D1-2E4A-960B-E04724322612}" srcOrd="2" destOrd="0" parTransId="{4B2EA4AC-9EAD-2A44-9F96-E807F2BFC3FF}" sibTransId="{6B4C41CB-553B-F742-AF8A-5AA0354B2B5C}"/>
    <dgm:cxn modelId="{17D51CFC-60B6-F344-B990-9D15D36BD73E}" type="presOf" srcId="{FF6DF483-321C-B140-B826-EEB4A20055D1}" destId="{564F8AE0-FEE9-9848-AB4A-CF4446FAD972}" srcOrd="0" destOrd="0" presId="urn:microsoft.com/office/officeart/2005/8/layout/radial2"/>
    <dgm:cxn modelId="{F1C71122-7871-F74E-A110-4A2AD62CAE4B}" type="presParOf" srcId="{564F8AE0-FEE9-9848-AB4A-CF4446FAD972}" destId="{DB053411-78B0-5649-A272-5B9534A5ED06}" srcOrd="0" destOrd="0" presId="urn:microsoft.com/office/officeart/2005/8/layout/radial2"/>
    <dgm:cxn modelId="{BE15345E-DFF9-D44D-A179-049BFE3BEE8B}" type="presParOf" srcId="{DB053411-78B0-5649-A272-5B9534A5ED06}" destId="{71882B83-EEB6-CB4B-BA8C-D6C00DC54D36}" srcOrd="0" destOrd="0" presId="urn:microsoft.com/office/officeart/2005/8/layout/radial2"/>
    <dgm:cxn modelId="{38067718-ED7A-794D-AFEA-B065D9C40F61}" type="presParOf" srcId="{71882B83-EEB6-CB4B-BA8C-D6C00DC54D36}" destId="{2156FE36-6CE1-EB4A-A85F-7F214DAE3930}" srcOrd="0" destOrd="0" presId="urn:microsoft.com/office/officeart/2005/8/layout/radial2"/>
    <dgm:cxn modelId="{9250DAFF-DE84-D34A-908E-05EFB8DF2796}" type="presParOf" srcId="{71882B83-EEB6-CB4B-BA8C-D6C00DC54D36}" destId="{BF155595-9004-FE40-AA4C-B81199AEC6F0}" srcOrd="1" destOrd="0" presId="urn:microsoft.com/office/officeart/2005/8/layout/radial2"/>
    <dgm:cxn modelId="{FB396D37-6926-E84B-9D47-E54F06EB5988}" type="presParOf" srcId="{DB053411-78B0-5649-A272-5B9534A5ED06}" destId="{AED6C3C5-99E8-DD40-A60A-643F31FCC86F}" srcOrd="1" destOrd="0" presId="urn:microsoft.com/office/officeart/2005/8/layout/radial2"/>
    <dgm:cxn modelId="{42018C60-BC57-354E-AE99-F1C4781D3F28}" type="presParOf" srcId="{DB053411-78B0-5649-A272-5B9534A5ED06}" destId="{6833AF87-965C-E845-A76C-35FE0D4365CC}" srcOrd="2" destOrd="0" presId="urn:microsoft.com/office/officeart/2005/8/layout/radial2"/>
    <dgm:cxn modelId="{84332D9C-875A-724E-ACA7-825F05088488}" type="presParOf" srcId="{6833AF87-965C-E845-A76C-35FE0D4365CC}" destId="{F1EBEBF1-9A19-BD48-BB5F-D5FA7118200F}" srcOrd="0" destOrd="0" presId="urn:microsoft.com/office/officeart/2005/8/layout/radial2"/>
    <dgm:cxn modelId="{0BDF5F05-2360-4C43-80B8-19AE0C82CD7E}" type="presParOf" srcId="{6833AF87-965C-E845-A76C-35FE0D4365CC}" destId="{A15921C6-A4B0-8B49-9CDD-7B0E80DF7DA8}" srcOrd="1" destOrd="0" presId="urn:microsoft.com/office/officeart/2005/8/layout/radial2"/>
    <dgm:cxn modelId="{1BBA3DCB-A0FF-8442-AC43-38B11FF1F154}" type="presParOf" srcId="{DB053411-78B0-5649-A272-5B9534A5ED06}" destId="{D076D846-F882-8241-83AA-265ADF5453F1}" srcOrd="3" destOrd="0" presId="urn:microsoft.com/office/officeart/2005/8/layout/radial2"/>
    <dgm:cxn modelId="{3A2B63A7-4FA9-904B-8403-A7BA99F829E6}" type="presParOf" srcId="{DB053411-78B0-5649-A272-5B9534A5ED06}" destId="{474B7AE5-DB94-3D46-900A-34D8C3F324F3}" srcOrd="4" destOrd="0" presId="urn:microsoft.com/office/officeart/2005/8/layout/radial2"/>
    <dgm:cxn modelId="{F5D325BD-8033-5642-8A0F-8056A150D7B6}" type="presParOf" srcId="{474B7AE5-DB94-3D46-900A-34D8C3F324F3}" destId="{35E4391F-E5C8-AF4C-BA47-7467B1126153}" srcOrd="0" destOrd="0" presId="urn:microsoft.com/office/officeart/2005/8/layout/radial2"/>
    <dgm:cxn modelId="{64E0F978-98FC-DA48-936F-E3557FD67EE1}" type="presParOf" srcId="{474B7AE5-DB94-3D46-900A-34D8C3F324F3}" destId="{BF03F96D-9BC3-4845-980A-9094681A8462}" srcOrd="1" destOrd="0" presId="urn:microsoft.com/office/officeart/2005/8/layout/radial2"/>
    <dgm:cxn modelId="{B9B6ABEE-1F47-474A-A33C-1A63B1503DF8}" type="presParOf" srcId="{DB053411-78B0-5649-A272-5B9534A5ED06}" destId="{A16F8491-15A7-2643-BB8E-BA55B5B4F6D0}" srcOrd="5" destOrd="0" presId="urn:microsoft.com/office/officeart/2005/8/layout/radial2"/>
    <dgm:cxn modelId="{8171CA98-24BB-6249-96A3-D589E9F13A7D}" type="presParOf" srcId="{DB053411-78B0-5649-A272-5B9534A5ED06}" destId="{894EFCB3-CE1C-934A-AA5F-FB744254A7D9}" srcOrd="6" destOrd="0" presId="urn:microsoft.com/office/officeart/2005/8/layout/radial2"/>
    <dgm:cxn modelId="{B10C9226-2723-8349-AD58-B99F7AF607BB}" type="presParOf" srcId="{894EFCB3-CE1C-934A-AA5F-FB744254A7D9}" destId="{9C96A292-A264-8A46-8F13-69F86C3E70E6}" srcOrd="0" destOrd="0" presId="urn:microsoft.com/office/officeart/2005/8/layout/radial2"/>
    <dgm:cxn modelId="{37893B75-9650-014D-878B-18D5241054CB}" type="presParOf" srcId="{894EFCB3-CE1C-934A-AA5F-FB744254A7D9}" destId="{BE6E2FDB-D608-3D4D-9C3F-67AD20F49CE1}" srcOrd="1" destOrd="0" presId="urn:microsoft.com/office/officeart/2005/8/layout/radial2"/>
    <dgm:cxn modelId="{A6F43D7B-EF6C-504F-AC49-A523469732AB}" type="presParOf" srcId="{DB053411-78B0-5649-A272-5B9534A5ED06}" destId="{BFDE6163-574E-C945-A99D-3E5C5357EDC6}" srcOrd="7" destOrd="0" presId="urn:microsoft.com/office/officeart/2005/8/layout/radial2"/>
    <dgm:cxn modelId="{51B9D6E1-63E9-C54C-A1DD-39AC7DDF14EE}" type="presParOf" srcId="{DB053411-78B0-5649-A272-5B9534A5ED06}" destId="{D2784DD1-48C4-0A4E-B3B6-F1A59EFC6334}" srcOrd="8" destOrd="0" presId="urn:microsoft.com/office/officeart/2005/8/layout/radial2"/>
    <dgm:cxn modelId="{1DF6DBF0-4AD5-6E4C-912C-F60E0ECF0312}" type="presParOf" srcId="{D2784DD1-48C4-0A4E-B3B6-F1A59EFC6334}" destId="{B220CCF6-15E7-934C-B2E6-F8B439364D2A}" srcOrd="0" destOrd="0" presId="urn:microsoft.com/office/officeart/2005/8/layout/radial2"/>
    <dgm:cxn modelId="{97600F11-0090-8243-BC6C-EEF0F367BC80}" type="presParOf" srcId="{D2784DD1-48C4-0A4E-B3B6-F1A59EFC6334}" destId="{C1733DCB-99A4-5049-86F8-C4B318AABC4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E6163-574E-C945-A99D-3E5C5357EDC6}">
      <dsp:nvSpPr>
        <dsp:cNvPr id="0" name=""/>
        <dsp:cNvSpPr/>
      </dsp:nvSpPr>
      <dsp:spPr>
        <a:xfrm rot="3683240">
          <a:off x="1107306" y="3683959"/>
          <a:ext cx="972055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972055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F8491-15A7-2643-BB8E-BA55B5B4F6D0}">
      <dsp:nvSpPr>
        <dsp:cNvPr id="0" name=""/>
        <dsp:cNvSpPr/>
      </dsp:nvSpPr>
      <dsp:spPr>
        <a:xfrm rot="1312678">
          <a:off x="1642172" y="2982945"/>
          <a:ext cx="694296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94296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D846-F882-8241-83AA-265ADF5453F1}">
      <dsp:nvSpPr>
        <dsp:cNvPr id="0" name=""/>
        <dsp:cNvSpPr/>
      </dsp:nvSpPr>
      <dsp:spPr>
        <a:xfrm rot="20287322">
          <a:off x="1642172" y="2182475"/>
          <a:ext cx="694296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94296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6C3C5-99E8-DD40-A60A-643F31FCC86F}">
      <dsp:nvSpPr>
        <dsp:cNvPr id="0" name=""/>
        <dsp:cNvSpPr/>
      </dsp:nvSpPr>
      <dsp:spPr>
        <a:xfrm rot="17916760">
          <a:off x="1107306" y="1481461"/>
          <a:ext cx="972055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972055" y="32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5595-9004-FE40-AA4C-B81199AEC6F0}">
      <dsp:nvSpPr>
        <dsp:cNvPr id="0" name=""/>
        <dsp:cNvSpPr/>
      </dsp:nvSpPr>
      <dsp:spPr>
        <a:xfrm>
          <a:off x="45241" y="1651725"/>
          <a:ext cx="1927361" cy="19273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BEBF1-9A19-BD48-BB5F-D5FA7118200F}">
      <dsp:nvSpPr>
        <dsp:cNvPr id="0" name=""/>
        <dsp:cNvSpPr/>
      </dsp:nvSpPr>
      <dsp:spPr>
        <a:xfrm>
          <a:off x="1524773" y="1680"/>
          <a:ext cx="1156416" cy="115641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Min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interference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94126" y="171033"/>
        <a:ext cx="817710" cy="817710"/>
      </dsp:txXfrm>
    </dsp:sp>
    <dsp:sp modelId="{35E4391F-E5C8-AF4C-BA47-7467B1126153}">
      <dsp:nvSpPr>
        <dsp:cNvPr id="0" name=""/>
        <dsp:cNvSpPr/>
      </dsp:nvSpPr>
      <dsp:spPr>
        <a:xfrm>
          <a:off x="2269824" y="1292146"/>
          <a:ext cx="1156416" cy="115641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 </a:t>
          </a:r>
          <a:r>
            <a:rPr lang="en-US" altLang="zh-CN" sz="1200" kern="1200" dirty="0">
              <a:solidFill>
                <a:schemeClr val="tx1"/>
              </a:solidFill>
            </a:rPr>
            <a:t>network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capacity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39177" y="1461499"/>
        <a:ext cx="817710" cy="817710"/>
      </dsp:txXfrm>
    </dsp:sp>
    <dsp:sp modelId="{9C96A292-A264-8A46-8F13-69F86C3E70E6}">
      <dsp:nvSpPr>
        <dsp:cNvPr id="0" name=""/>
        <dsp:cNvSpPr/>
      </dsp:nvSpPr>
      <dsp:spPr>
        <a:xfrm>
          <a:off x="2269824" y="2782248"/>
          <a:ext cx="1156416" cy="115641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total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flow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439177" y="2951601"/>
        <a:ext cx="817710" cy="817710"/>
      </dsp:txXfrm>
    </dsp:sp>
    <dsp:sp modelId="{B220CCF6-15E7-934C-B2E6-F8B439364D2A}">
      <dsp:nvSpPr>
        <dsp:cNvPr id="0" name=""/>
        <dsp:cNvSpPr/>
      </dsp:nvSpPr>
      <dsp:spPr>
        <a:xfrm>
          <a:off x="1524773" y="4072714"/>
          <a:ext cx="1156416" cy="115641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High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flow</a:t>
          </a: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median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94126" y="4242067"/>
        <a:ext cx="817710" cy="81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20D1-0676-C641-80AB-C27F664ABF9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0C90C-4AEB-FD4B-981E-505A17C6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0C90C-4AEB-FD4B-981E-505A17C63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discrete-event simulation models the operation of a system as a sequence of events in time. Each event occurs at a particular instant in time and marks a change of state in the system.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682A-C5B5-F54D-B32A-9FE540A6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9B518-62DB-1A49-812D-B6A7FA16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885F-7C7C-6249-A7DE-D2D932C8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CB4C-A4C0-6542-B1B2-BE580D42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829B-59A3-014A-8A2E-35379E6B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F1E5-29C2-8F4E-A703-2655D36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B7E6-4E4F-CC4A-871F-6162DDC7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BAF6-38E0-7E4C-8DDC-885DBDFB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6AC7-07E8-8042-9C86-019F0B9E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E831-979E-914E-AEE5-3E670F4B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33847-BC47-E843-BE8E-ABE20AF8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7485-05C0-D045-BF20-DCBBE22D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0A65-69C0-834B-ADD0-0F271BEB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003E-D9EA-5741-BEF2-5CED93D4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1AB4-1B45-B148-9389-0904F882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FCB-E444-974C-B9E5-9E8B084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5FAB-2D32-7541-8C8A-41E2B469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292F-CB63-DC4C-BC84-8C37308A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A792-EC5B-F744-9E79-BC4D701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6D66-C8C0-D944-BA7D-55F3D48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72E-E69A-FC4F-8E92-4E13E7E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9168-F027-BA4C-892F-096E6796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E323-68B3-0648-B890-3A302500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E529-3DBB-7F4E-9EEB-9ADCDCAE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2E03-9646-D241-A1E4-C3B84ACB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FDDD-F6F9-F84B-8E7E-CB0F68A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A1A-5736-5947-83A1-D583437D7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3988-CB12-5B45-B70E-E1A13B43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55A88-C606-884E-A7F6-4AB22B2F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59B1-9339-2F42-A86C-6E742C3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4E0B-87D9-0948-A3BD-127BD75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56C-FF09-E444-9A91-9C9EE325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C9FC-8167-D74C-8FAA-E5636436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1E77-2AD3-DF46-8E93-DC7F6850F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CE63B-6934-6042-91B7-5EB43046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088F1-1BFC-5141-8126-1019E4E7A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51BF9-9B2D-3B4C-8B92-4F8F7D3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FD09-F142-2A4C-9E85-86D98D35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6299A-A4D7-5141-8E7B-843A7973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2E50-0CFE-6E47-879E-1E231C2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D7A0F-76A8-DF4D-A5B2-03E4D972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CD82-44A1-764D-A30E-5983E26F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85623-06DB-FF4D-BAD6-3AE7AC0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A24BD-A5C6-9941-8CB3-008ECB27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3EB81-AD52-F945-AF50-56D688B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3F53-13E4-D34E-B473-66BF5FE5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1966-CCEA-5D4A-B879-9F2C79B8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B914-C7F0-9748-8D6A-423CDEA5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7B798-C5CB-DB4C-9097-65F43B29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304FA-1FCD-7F45-8F51-A863243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570DA-D628-534D-9DAC-3A42863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CB1F-8394-5840-BF49-1C3B2681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8A8F-A573-D246-AAFB-3C71264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410A1-D3C3-2641-95E4-C0F8145B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B28B-CB8D-3648-826E-12152DD7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43A1-5B91-EF4A-A39D-7F5AC95C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CF43-5D4E-8949-8FBC-300B5018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9B6A-E2BB-C048-9B46-F2E265E6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2EBA4-7CA0-CF40-95EA-ECCC6088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437D-C233-AE40-AEA7-B31F7117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9943-EBEC-3141-BD63-B31E2F83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8780-AA68-7B41-B5E6-BA52C2CA200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6ED0-8B95-AF4B-A28F-B2B36C05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1FE8-59E2-3B4C-AF96-9542306F4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BE63-3277-E24D-A0A0-E9F2CFC3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6.xml"/><Relationship Id="rId5" Type="http://schemas.openxmlformats.org/officeDocument/2006/relationships/image" Target="../media/image4.png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C148B-97E1-4F4E-AEF4-1874FE0D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Pro</a:t>
            </a:r>
            <a:r>
              <a:rPr lang="en-US" altLang="zh-CN" sz="4700" dirty="0">
                <a:solidFill>
                  <a:srgbClr val="FFFFFF"/>
                </a:solidFill>
              </a:rPr>
              <a:t>ject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for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Wireless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Mesh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network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channel</a:t>
            </a:r>
            <a:r>
              <a:rPr lang="zh-CN" altLang="en-US" sz="4700" dirty="0">
                <a:solidFill>
                  <a:srgbClr val="FFFFFF"/>
                </a:solidFill>
              </a:rPr>
              <a:t> </a:t>
            </a:r>
            <a:r>
              <a:rPr lang="en-US" altLang="zh-CN" sz="4700" dirty="0">
                <a:solidFill>
                  <a:srgbClr val="FFFFFF"/>
                </a:solidFill>
              </a:rPr>
              <a:t>assignment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CC66E-C0E6-AE46-BEC7-CBAC829BF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92400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812</a:t>
            </a:r>
          </a:p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Xiaoyan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Li, Zhongzheng Chen, Chang Liu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0A94E-8D58-0147-8ECD-B3A1693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Static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Dynamic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105E5AA-CA06-8040-8E62-2879CDE11134}"/>
              </a:ext>
            </a:extLst>
          </p:cNvPr>
          <p:cNvSpPr/>
          <p:nvPr/>
        </p:nvSpPr>
        <p:spPr>
          <a:xfrm>
            <a:off x="8880392" y="1715004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973D8D0-6C1B-8148-B914-B59AEEE44B63}"/>
              </a:ext>
            </a:extLst>
          </p:cNvPr>
          <p:cNvSpPr/>
          <p:nvPr/>
        </p:nvSpPr>
        <p:spPr>
          <a:xfrm>
            <a:off x="9923084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58FD2FD-44BB-A844-8CB0-47530284B718}"/>
              </a:ext>
            </a:extLst>
          </p:cNvPr>
          <p:cNvSpPr/>
          <p:nvPr/>
        </p:nvSpPr>
        <p:spPr>
          <a:xfrm>
            <a:off x="8880392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6DC929D-1CE8-444C-A6D2-315A81DC85CA}"/>
              </a:ext>
            </a:extLst>
          </p:cNvPr>
          <p:cNvSpPr/>
          <p:nvPr/>
        </p:nvSpPr>
        <p:spPr>
          <a:xfrm>
            <a:off x="7837701" y="2984781"/>
            <a:ext cx="2601223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2085383" y="277204"/>
                </a:lnTo>
                <a:lnTo>
                  <a:pt x="2085383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04F6404-9DE1-EE4A-A8CF-983C8167E71C}"/>
              </a:ext>
            </a:extLst>
          </p:cNvPr>
          <p:cNvSpPr/>
          <p:nvPr/>
        </p:nvSpPr>
        <p:spPr>
          <a:xfrm>
            <a:off x="5752317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204"/>
                </a:lnTo>
                <a:lnTo>
                  <a:pt x="1042691" y="277204"/>
                </a:lnTo>
                <a:lnTo>
                  <a:pt x="1042691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67EE63-C18A-7B4A-B4DC-0EA2103305C8}"/>
              </a:ext>
            </a:extLst>
          </p:cNvPr>
          <p:cNvSpPr/>
          <p:nvPr/>
        </p:nvSpPr>
        <p:spPr>
          <a:xfrm>
            <a:off x="4709625" y="4254558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A5AD5F-1E65-9641-A1C3-AD11B197CB68}"/>
              </a:ext>
            </a:extLst>
          </p:cNvPr>
          <p:cNvSpPr/>
          <p:nvPr/>
        </p:nvSpPr>
        <p:spPr>
          <a:xfrm>
            <a:off x="5752317" y="2984781"/>
            <a:ext cx="2601223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85383" y="0"/>
                </a:moveTo>
                <a:lnTo>
                  <a:pt x="2085383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F8B6228-8737-864B-96E6-05733DDBFE2F}"/>
              </a:ext>
            </a:extLst>
          </p:cNvPr>
          <p:cNvSpPr/>
          <p:nvPr/>
        </p:nvSpPr>
        <p:spPr>
          <a:xfrm>
            <a:off x="7837701" y="1715004"/>
            <a:ext cx="1300611" cy="6156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2691" y="0"/>
                </a:moveTo>
                <a:lnTo>
                  <a:pt x="1042691" y="277204"/>
                </a:lnTo>
                <a:lnTo>
                  <a:pt x="0" y="277204"/>
                </a:lnTo>
                <a:lnTo>
                  <a:pt x="0" y="4649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63485BC-2C06-A54E-976F-3E64E61B1781}"/>
              </a:ext>
            </a:extLst>
          </p:cNvPr>
          <p:cNvSpPr/>
          <p:nvPr/>
        </p:nvSpPr>
        <p:spPr>
          <a:xfrm>
            <a:off x="8103202" y="800100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2426452-4084-8B4F-81F4-D6C8401CFE10}"/>
              </a:ext>
            </a:extLst>
          </p:cNvPr>
          <p:cNvSpPr/>
          <p:nvPr/>
        </p:nvSpPr>
        <p:spPr>
          <a:xfrm>
            <a:off x="8414079" y="1599914"/>
            <a:ext cx="1938868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8890" rIns="35560" bIns="889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or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F0DC710-7D99-DB4D-9C9D-EDB9BA5940BF}"/>
              </a:ext>
            </a:extLst>
          </p:cNvPr>
          <p:cNvSpPr/>
          <p:nvPr/>
        </p:nvSpPr>
        <p:spPr>
          <a:xfrm>
            <a:off x="7060511" y="2069877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D0E23D1-3F3F-2546-9BC7-5DD97257B21C}"/>
              </a:ext>
            </a:extLst>
          </p:cNvPr>
          <p:cNvSpPr/>
          <p:nvPr/>
        </p:nvSpPr>
        <p:spPr>
          <a:xfrm>
            <a:off x="7371387" y="2869690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4DEC076-4D10-A34B-BCA4-093454DFE230}"/>
              </a:ext>
            </a:extLst>
          </p:cNvPr>
          <p:cNvSpPr/>
          <p:nvPr/>
        </p:nvSpPr>
        <p:spPr>
          <a:xfrm>
            <a:off x="4975127" y="3339654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BFF8104-E425-084D-AFC9-549DFCCCF0A6}"/>
              </a:ext>
            </a:extLst>
          </p:cNvPr>
          <p:cNvSpPr/>
          <p:nvPr/>
        </p:nvSpPr>
        <p:spPr>
          <a:xfrm>
            <a:off x="5286004" y="4139467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9F6AA0-C50D-7048-A856-3B916563D425}"/>
              </a:ext>
            </a:extLst>
          </p:cNvPr>
          <p:cNvSpPr/>
          <p:nvPr/>
        </p:nvSpPr>
        <p:spPr>
          <a:xfrm>
            <a:off x="3932435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Routing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C9E50C1-784F-8D4B-ABE2-C32E98827608}"/>
              </a:ext>
            </a:extLst>
          </p:cNvPr>
          <p:cNvSpPr/>
          <p:nvPr/>
        </p:nvSpPr>
        <p:spPr>
          <a:xfrm>
            <a:off x="6017819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A9E88BB-002B-4B4D-8ACE-CF72E028F63A}"/>
              </a:ext>
            </a:extLst>
          </p:cNvPr>
          <p:cNvSpPr/>
          <p:nvPr/>
        </p:nvSpPr>
        <p:spPr>
          <a:xfrm>
            <a:off x="9145894" y="3339654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Logic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93CD0E3-CD52-8C4A-BF39-918804BC4048}"/>
              </a:ext>
            </a:extLst>
          </p:cNvPr>
          <p:cNvSpPr/>
          <p:nvPr/>
        </p:nvSpPr>
        <p:spPr>
          <a:xfrm>
            <a:off x="9456771" y="4139467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459E208-90C0-DF4C-9F4D-9BA087EB2D13}"/>
              </a:ext>
            </a:extLst>
          </p:cNvPr>
          <p:cNvSpPr/>
          <p:nvPr/>
        </p:nvSpPr>
        <p:spPr>
          <a:xfrm>
            <a:off x="8103202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dynamic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B7B3A88-FA41-F545-8D81-7B046E34C704}"/>
              </a:ext>
            </a:extLst>
          </p:cNvPr>
          <p:cNvSpPr/>
          <p:nvPr/>
        </p:nvSpPr>
        <p:spPr>
          <a:xfrm>
            <a:off x="10188586" y="4609431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Routing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F2F7B72-5311-474C-A435-2685D244F349}"/>
              </a:ext>
            </a:extLst>
          </p:cNvPr>
          <p:cNvSpPr/>
          <p:nvPr/>
        </p:nvSpPr>
        <p:spPr>
          <a:xfrm>
            <a:off x="9145894" y="2069877"/>
            <a:ext cx="1938869" cy="1065588"/>
          </a:xfrm>
          <a:custGeom>
            <a:avLst/>
            <a:gdLst>
              <a:gd name="connsiteX0" fmla="*/ 0 w 1554378"/>
              <a:gd name="connsiteY0" fmla="*/ 0 h 804788"/>
              <a:gd name="connsiteX1" fmla="*/ 1554378 w 1554378"/>
              <a:gd name="connsiteY1" fmla="*/ 0 h 804788"/>
              <a:gd name="connsiteX2" fmla="*/ 1554378 w 1554378"/>
              <a:gd name="connsiteY2" fmla="*/ 804788 h 804788"/>
              <a:gd name="connsiteX3" fmla="*/ 0 w 1554378"/>
              <a:gd name="connsiteY3" fmla="*/ 804788 h 804788"/>
              <a:gd name="connsiteX4" fmla="*/ 0 w 1554378"/>
              <a:gd name="connsiteY4" fmla="*/ 0 h 8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378" h="804788">
                <a:moveTo>
                  <a:pt x="0" y="0"/>
                </a:moveTo>
                <a:lnTo>
                  <a:pt x="1554378" y="0"/>
                </a:lnTo>
                <a:lnTo>
                  <a:pt x="1554378" y="804788"/>
                </a:lnTo>
                <a:lnTo>
                  <a:pt x="0" y="804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1356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load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CC4D322-936E-5D46-8E70-EDECF1F6BE8D}"/>
              </a:ext>
            </a:extLst>
          </p:cNvPr>
          <p:cNvSpPr/>
          <p:nvPr/>
        </p:nvSpPr>
        <p:spPr>
          <a:xfrm>
            <a:off x="9456771" y="2869690"/>
            <a:ext cx="1744982" cy="355195"/>
          </a:xfrm>
          <a:custGeom>
            <a:avLst/>
            <a:gdLst>
              <a:gd name="connsiteX0" fmla="*/ 0 w 1398940"/>
              <a:gd name="connsiteY0" fmla="*/ 0 h 268262"/>
              <a:gd name="connsiteX1" fmla="*/ 1398940 w 1398940"/>
              <a:gd name="connsiteY1" fmla="*/ 0 h 268262"/>
              <a:gd name="connsiteX2" fmla="*/ 1398940 w 1398940"/>
              <a:gd name="connsiteY2" fmla="*/ 268262 h 268262"/>
              <a:gd name="connsiteX3" fmla="*/ 0 w 1398940"/>
              <a:gd name="connsiteY3" fmla="*/ 268262 h 268262"/>
              <a:gd name="connsiteX4" fmla="*/ 0 w 1398940"/>
              <a:gd name="connsiteY4" fmla="*/ 0 h 26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40" h="268262">
                <a:moveTo>
                  <a:pt x="0" y="0"/>
                </a:moveTo>
                <a:lnTo>
                  <a:pt x="1398940" y="0"/>
                </a:lnTo>
                <a:lnTo>
                  <a:pt x="1398940" y="268262"/>
                </a:lnTo>
                <a:lnTo>
                  <a:pt x="0" y="268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10795" rIns="43180" bIns="10795" numCol="1" spcCol="1270" anchor="ctr" anchorCtr="0">
            <a:noAutofit/>
          </a:bodyPr>
          <a:lstStyle/>
          <a:p>
            <a:pPr marL="0" lvl="0" indent="0" algn="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Static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solution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31CA3-6CCB-154A-B3D2-95821C7D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Static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or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Dynamic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892C02F-BD57-6B4D-A78E-C3BAFFEAFDAF}"/>
              </a:ext>
            </a:extLst>
          </p:cNvPr>
          <p:cNvSpPr/>
          <p:nvPr/>
        </p:nvSpPr>
        <p:spPr>
          <a:xfrm>
            <a:off x="6409563" y="710973"/>
            <a:ext cx="1909953" cy="1061085"/>
          </a:xfrm>
          <a:custGeom>
            <a:avLst/>
            <a:gdLst>
              <a:gd name="connsiteX0" fmla="*/ 0 w 1909953"/>
              <a:gd name="connsiteY0" fmla="*/ 106109 h 1061085"/>
              <a:gd name="connsiteX1" fmla="*/ 106109 w 1909953"/>
              <a:gd name="connsiteY1" fmla="*/ 0 h 1061085"/>
              <a:gd name="connsiteX2" fmla="*/ 1803845 w 1909953"/>
              <a:gd name="connsiteY2" fmla="*/ 0 h 1061085"/>
              <a:gd name="connsiteX3" fmla="*/ 1909954 w 1909953"/>
              <a:gd name="connsiteY3" fmla="*/ 106109 h 1061085"/>
              <a:gd name="connsiteX4" fmla="*/ 1909953 w 1909953"/>
              <a:gd name="connsiteY4" fmla="*/ 954977 h 1061085"/>
              <a:gd name="connsiteX5" fmla="*/ 1803844 w 1909953"/>
              <a:gd name="connsiteY5" fmla="*/ 1061086 h 1061085"/>
              <a:gd name="connsiteX6" fmla="*/ 106109 w 1909953"/>
              <a:gd name="connsiteY6" fmla="*/ 1061085 h 1061085"/>
              <a:gd name="connsiteX7" fmla="*/ 0 w 1909953"/>
              <a:gd name="connsiteY7" fmla="*/ 954976 h 1061085"/>
              <a:gd name="connsiteX8" fmla="*/ 0 w 1909953"/>
              <a:gd name="connsiteY8" fmla="*/ 106109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53" h="1061085">
                <a:moveTo>
                  <a:pt x="0" y="106109"/>
                </a:moveTo>
                <a:cubicBezTo>
                  <a:pt x="0" y="47507"/>
                  <a:pt x="47507" y="0"/>
                  <a:pt x="106109" y="0"/>
                </a:cubicBezTo>
                <a:lnTo>
                  <a:pt x="1803845" y="0"/>
                </a:lnTo>
                <a:cubicBezTo>
                  <a:pt x="1862447" y="0"/>
                  <a:pt x="1909954" y="47507"/>
                  <a:pt x="1909954" y="106109"/>
                </a:cubicBezTo>
                <a:cubicBezTo>
                  <a:pt x="1909954" y="389065"/>
                  <a:pt x="1909953" y="672021"/>
                  <a:pt x="1909953" y="954977"/>
                </a:cubicBezTo>
                <a:cubicBezTo>
                  <a:pt x="1909953" y="1013579"/>
                  <a:pt x="1862446" y="1061086"/>
                  <a:pt x="1803844" y="1061086"/>
                </a:cubicBezTo>
                <a:lnTo>
                  <a:pt x="106109" y="1061085"/>
                </a:lnTo>
                <a:cubicBezTo>
                  <a:pt x="47507" y="1061085"/>
                  <a:pt x="0" y="1013578"/>
                  <a:pt x="0" y="954976"/>
                </a:cubicBezTo>
                <a:lnTo>
                  <a:pt x="0" y="10610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428" tIns="164428" rIns="164428" bIns="16442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500" kern="1200" dirty="0">
                <a:solidFill>
                  <a:schemeClr val="tx1"/>
                </a:solidFill>
              </a:rPr>
              <a:t>Static</a:t>
            </a:r>
            <a:endParaRPr lang="en-US" sz="3500" kern="1200" dirty="0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EDB7E-9EEE-774F-A240-01AA5AFB4CFE}"/>
              </a:ext>
            </a:extLst>
          </p:cNvPr>
          <p:cNvSpPr/>
          <p:nvPr/>
        </p:nvSpPr>
        <p:spPr>
          <a:xfrm>
            <a:off x="9168384" y="710973"/>
            <a:ext cx="1909953" cy="1061085"/>
          </a:xfrm>
          <a:custGeom>
            <a:avLst/>
            <a:gdLst>
              <a:gd name="connsiteX0" fmla="*/ 0 w 1909953"/>
              <a:gd name="connsiteY0" fmla="*/ 106109 h 1061085"/>
              <a:gd name="connsiteX1" fmla="*/ 106109 w 1909953"/>
              <a:gd name="connsiteY1" fmla="*/ 0 h 1061085"/>
              <a:gd name="connsiteX2" fmla="*/ 1803845 w 1909953"/>
              <a:gd name="connsiteY2" fmla="*/ 0 h 1061085"/>
              <a:gd name="connsiteX3" fmla="*/ 1909954 w 1909953"/>
              <a:gd name="connsiteY3" fmla="*/ 106109 h 1061085"/>
              <a:gd name="connsiteX4" fmla="*/ 1909953 w 1909953"/>
              <a:gd name="connsiteY4" fmla="*/ 954977 h 1061085"/>
              <a:gd name="connsiteX5" fmla="*/ 1803844 w 1909953"/>
              <a:gd name="connsiteY5" fmla="*/ 1061086 h 1061085"/>
              <a:gd name="connsiteX6" fmla="*/ 106109 w 1909953"/>
              <a:gd name="connsiteY6" fmla="*/ 1061085 h 1061085"/>
              <a:gd name="connsiteX7" fmla="*/ 0 w 1909953"/>
              <a:gd name="connsiteY7" fmla="*/ 954976 h 1061085"/>
              <a:gd name="connsiteX8" fmla="*/ 0 w 1909953"/>
              <a:gd name="connsiteY8" fmla="*/ 106109 h 1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53" h="1061085">
                <a:moveTo>
                  <a:pt x="0" y="106109"/>
                </a:moveTo>
                <a:cubicBezTo>
                  <a:pt x="0" y="47507"/>
                  <a:pt x="47507" y="0"/>
                  <a:pt x="106109" y="0"/>
                </a:cubicBezTo>
                <a:lnTo>
                  <a:pt x="1803845" y="0"/>
                </a:lnTo>
                <a:cubicBezTo>
                  <a:pt x="1862447" y="0"/>
                  <a:pt x="1909954" y="47507"/>
                  <a:pt x="1909954" y="106109"/>
                </a:cubicBezTo>
                <a:cubicBezTo>
                  <a:pt x="1909954" y="389065"/>
                  <a:pt x="1909953" y="672021"/>
                  <a:pt x="1909953" y="954977"/>
                </a:cubicBezTo>
                <a:cubicBezTo>
                  <a:pt x="1909953" y="1013579"/>
                  <a:pt x="1862446" y="1061086"/>
                  <a:pt x="1803844" y="1061086"/>
                </a:cubicBezTo>
                <a:lnTo>
                  <a:pt x="106109" y="1061085"/>
                </a:lnTo>
                <a:cubicBezTo>
                  <a:pt x="47507" y="1061085"/>
                  <a:pt x="0" y="1013578"/>
                  <a:pt x="0" y="954976"/>
                </a:cubicBezTo>
                <a:lnTo>
                  <a:pt x="0" y="106109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4428" tIns="164428" rIns="164428" bIns="16442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500" kern="1200" dirty="0">
                <a:solidFill>
                  <a:schemeClr val="tx1"/>
                </a:solidFill>
              </a:rPr>
              <a:t>Dynamic</a:t>
            </a:r>
            <a:endParaRPr lang="en-US" sz="3500" kern="1200" dirty="0">
              <a:solidFill>
                <a:schemeClr val="tx1"/>
              </a:solidFill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A1513A6-32CB-2640-A765-8131C32AD165}"/>
              </a:ext>
            </a:extLst>
          </p:cNvPr>
          <p:cNvSpPr/>
          <p:nvPr/>
        </p:nvSpPr>
        <p:spPr>
          <a:xfrm>
            <a:off x="8346043" y="5220584"/>
            <a:ext cx="795813" cy="795813"/>
          </a:xfrm>
          <a:prstGeom prst="triangle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BFB0-C065-D244-AEEC-2C3195C918DD}"/>
              </a:ext>
            </a:extLst>
          </p:cNvPr>
          <p:cNvSpPr/>
          <p:nvPr/>
        </p:nvSpPr>
        <p:spPr>
          <a:xfrm rot="240000">
            <a:off x="6355780" y="4879569"/>
            <a:ext cx="4776340" cy="333994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933690-6752-4941-8018-D8054BC4E956}"/>
              </a:ext>
            </a:extLst>
          </p:cNvPr>
          <p:cNvSpPr/>
          <p:nvPr/>
        </p:nvSpPr>
        <p:spPr>
          <a:xfrm rot="240000">
            <a:off x="9228697" y="4277865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3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Optimize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capacity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1E58FD-D320-1449-B095-E66728500DB6}"/>
              </a:ext>
            </a:extLst>
          </p:cNvPr>
          <p:cNvSpPr/>
          <p:nvPr/>
        </p:nvSpPr>
        <p:spPr>
          <a:xfrm rot="240000">
            <a:off x="9281751" y="3577549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time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8260065-A208-1B42-A07F-A63DA2736DB6}"/>
              </a:ext>
            </a:extLst>
          </p:cNvPr>
          <p:cNvSpPr/>
          <p:nvPr/>
        </p:nvSpPr>
        <p:spPr>
          <a:xfrm rot="240000">
            <a:off x="9334805" y="2877233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Flexible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577E15A-BE87-7A4D-909A-58C2DB7EF613}"/>
              </a:ext>
            </a:extLst>
          </p:cNvPr>
          <p:cNvSpPr/>
          <p:nvPr/>
        </p:nvSpPr>
        <p:spPr>
          <a:xfrm rot="240000">
            <a:off x="9387859" y="2176917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3" bIns="96723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Flow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76BC1C6-8BB5-ED48-8A6A-0033A54F2D6B}"/>
              </a:ext>
            </a:extLst>
          </p:cNvPr>
          <p:cNvSpPr/>
          <p:nvPr/>
        </p:nvSpPr>
        <p:spPr>
          <a:xfrm rot="240000">
            <a:off x="6469876" y="4086870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Stable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098944B-7069-EA43-8D45-770000938A34}"/>
              </a:ext>
            </a:extLst>
          </p:cNvPr>
          <p:cNvSpPr/>
          <p:nvPr/>
        </p:nvSpPr>
        <p:spPr>
          <a:xfrm rot="240000">
            <a:off x="6522930" y="3386554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No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response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time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7AF8957-5BA4-5543-81F7-EECB649CE24F}"/>
              </a:ext>
            </a:extLst>
          </p:cNvPr>
          <p:cNvSpPr/>
          <p:nvPr/>
        </p:nvSpPr>
        <p:spPr>
          <a:xfrm rot="240000">
            <a:off x="6575984" y="2686238"/>
            <a:ext cx="1895436" cy="654578"/>
          </a:xfrm>
          <a:custGeom>
            <a:avLst/>
            <a:gdLst>
              <a:gd name="connsiteX0" fmla="*/ 0 w 1895436"/>
              <a:gd name="connsiteY0" fmla="*/ 109099 h 654578"/>
              <a:gd name="connsiteX1" fmla="*/ 109099 w 1895436"/>
              <a:gd name="connsiteY1" fmla="*/ 0 h 654578"/>
              <a:gd name="connsiteX2" fmla="*/ 1786337 w 1895436"/>
              <a:gd name="connsiteY2" fmla="*/ 0 h 654578"/>
              <a:gd name="connsiteX3" fmla="*/ 1895436 w 1895436"/>
              <a:gd name="connsiteY3" fmla="*/ 109099 h 654578"/>
              <a:gd name="connsiteX4" fmla="*/ 1895436 w 1895436"/>
              <a:gd name="connsiteY4" fmla="*/ 545479 h 654578"/>
              <a:gd name="connsiteX5" fmla="*/ 1786337 w 1895436"/>
              <a:gd name="connsiteY5" fmla="*/ 654578 h 654578"/>
              <a:gd name="connsiteX6" fmla="*/ 109099 w 1895436"/>
              <a:gd name="connsiteY6" fmla="*/ 654578 h 654578"/>
              <a:gd name="connsiteX7" fmla="*/ 0 w 1895436"/>
              <a:gd name="connsiteY7" fmla="*/ 545479 h 654578"/>
              <a:gd name="connsiteX8" fmla="*/ 0 w 1895436"/>
              <a:gd name="connsiteY8" fmla="*/ 109099 h 65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436" h="654578">
                <a:moveTo>
                  <a:pt x="0" y="109099"/>
                </a:moveTo>
                <a:cubicBezTo>
                  <a:pt x="0" y="48845"/>
                  <a:pt x="48845" y="0"/>
                  <a:pt x="109099" y="0"/>
                </a:cubicBezTo>
                <a:lnTo>
                  <a:pt x="1786337" y="0"/>
                </a:lnTo>
                <a:cubicBezTo>
                  <a:pt x="1846591" y="0"/>
                  <a:pt x="1895436" y="48845"/>
                  <a:pt x="1895436" y="109099"/>
                </a:cubicBezTo>
                <a:lnTo>
                  <a:pt x="1895436" y="545479"/>
                </a:lnTo>
                <a:cubicBezTo>
                  <a:pt x="1895436" y="605733"/>
                  <a:pt x="1846591" y="654578"/>
                  <a:pt x="1786337" y="654578"/>
                </a:cubicBezTo>
                <a:lnTo>
                  <a:pt x="109099" y="654578"/>
                </a:lnTo>
                <a:cubicBezTo>
                  <a:pt x="48845" y="654578"/>
                  <a:pt x="0" y="605733"/>
                  <a:pt x="0" y="545479"/>
                </a:cubicBezTo>
                <a:lnTo>
                  <a:pt x="0" y="1090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6724" tIns="96724" rIns="96724" bIns="9672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>
                <a:solidFill>
                  <a:schemeClr val="tx1"/>
                </a:solidFill>
              </a:rPr>
              <a:t>Easy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to</a:t>
            </a:r>
            <a:r>
              <a:rPr lang="zh-CN" altLang="en-US" sz="1700" kern="1200" dirty="0">
                <a:solidFill>
                  <a:schemeClr val="tx1"/>
                </a:solidFill>
              </a:rPr>
              <a:t> </a:t>
            </a:r>
            <a:r>
              <a:rPr lang="en-US" altLang="zh-CN" sz="1700" kern="1200" dirty="0">
                <a:solidFill>
                  <a:schemeClr val="tx1"/>
                </a:solidFill>
              </a:rPr>
              <a:t>implement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98B44B9-100F-B047-8842-3364141D3A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5816345"/>
                  </p:ext>
                </p:extLst>
              </p:nvPr>
            </p:nvGraphicFramePr>
            <p:xfrm>
              <a:off x="-51921" y="948899"/>
              <a:ext cx="5639144" cy="4914460"/>
            </p:xfrm>
            <a:graphic>
              <a:graphicData uri="http://schemas.microsoft.com/office/powerpoint/2016/slidezoom">
                <pslz:sldZm>
                  <pslz:sldZmObj sldId="266" cId="3132731003">
                    <pslz:zmPr id="{478BB2BD-96A2-4A41-BF7C-2ACE89BB89D6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39144" cy="49144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98B44B9-100F-B047-8842-3364141D3A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1921" y="948899"/>
                <a:ext cx="5639144" cy="491446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7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DFEB5-317F-504B-842B-BFAC933A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What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the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good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measure?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730685-C395-CA4B-8A26-8FF0A578E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98624"/>
              </p:ext>
            </p:extLst>
          </p:nvPr>
        </p:nvGraphicFramePr>
        <p:xfrm>
          <a:off x="5144496" y="662334"/>
          <a:ext cx="5305425" cy="523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7F524F5-5B31-DE44-BA8D-26E9BBAD1D27}"/>
              </a:ext>
            </a:extLst>
          </p:cNvPr>
          <p:cNvGrpSpPr/>
          <p:nvPr/>
        </p:nvGrpSpPr>
        <p:grpSpPr>
          <a:xfrm>
            <a:off x="7724193" y="-5630"/>
            <a:ext cx="2513834" cy="1878321"/>
            <a:chOff x="2781666" y="997525"/>
            <a:chExt cx="3595686" cy="2816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7558D1-AE97-1145-9E31-14AE063FFE67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23A866-8701-224D-9B30-1A34A75E546C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60E79C-BF0D-7C46-8DDF-02D1B3EDA82F}"/>
                </a:ext>
              </a:extLst>
            </p:cNvPr>
            <p:cNvSpPr txBox="1"/>
            <p:nvPr/>
          </p:nvSpPr>
          <p:spPr>
            <a:xfrm>
              <a:off x="3011047" y="3167754"/>
              <a:ext cx="1458725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C</a:t>
              </a:r>
              <a:endParaRPr 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3CA4B1-F246-1444-9F8D-AE6ED1B5515A}"/>
                </a:ext>
              </a:extLst>
            </p:cNvPr>
            <p:cNvSpPr txBox="1"/>
            <p:nvPr/>
          </p:nvSpPr>
          <p:spPr>
            <a:xfrm>
              <a:off x="4886527" y="3167754"/>
              <a:ext cx="1490825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D</a:t>
              </a:r>
              <a:endParaRPr lang="en-US" sz="2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2C0128-594F-D947-8F38-1A2FE90384F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E001E7-E0DB-564F-A014-441B67946C25}"/>
                </a:ext>
              </a:extLst>
            </p:cNvPr>
            <p:cNvSpPr txBox="1"/>
            <p:nvPr/>
          </p:nvSpPr>
          <p:spPr>
            <a:xfrm>
              <a:off x="3630940" y="2246904"/>
              <a:ext cx="189437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E34573-7CC0-534A-A3F4-1B393A3700C8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2685C3-48B9-7943-83DA-E906AB03E7EF}"/>
                </a:ext>
              </a:extLst>
            </p:cNvPr>
            <p:cNvSpPr txBox="1"/>
            <p:nvPr/>
          </p:nvSpPr>
          <p:spPr>
            <a:xfrm>
              <a:off x="2781666" y="1807405"/>
              <a:ext cx="1477068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07EC96-E747-A840-B5AB-35CAE5E98C2A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7586F9-A27D-3C42-89AE-2C21A39E9E65}"/>
                </a:ext>
              </a:extLst>
            </p:cNvPr>
            <p:cNvSpPr txBox="1"/>
            <p:nvPr/>
          </p:nvSpPr>
          <p:spPr>
            <a:xfrm>
              <a:off x="4673392" y="1798627"/>
              <a:ext cx="146331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65D8FF-B7B8-0644-91B7-80877821B4B9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F6698-90CB-9440-8493-F5C42539B4A9}"/>
                </a:ext>
              </a:extLst>
            </p:cNvPr>
            <p:cNvSpPr txBox="1"/>
            <p:nvPr/>
          </p:nvSpPr>
          <p:spPr>
            <a:xfrm>
              <a:off x="3520199" y="997525"/>
              <a:ext cx="1894371" cy="64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9AE206-D46C-424A-8227-825561EC584A}"/>
              </a:ext>
            </a:extLst>
          </p:cNvPr>
          <p:cNvGrpSpPr/>
          <p:nvPr/>
        </p:nvGrpSpPr>
        <p:grpSpPr>
          <a:xfrm>
            <a:off x="9046746" y="1341050"/>
            <a:ext cx="2709081" cy="1592152"/>
            <a:chOff x="3100388" y="606194"/>
            <a:chExt cx="4447037" cy="272390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F42E39-75FE-264A-AD3C-B1DDC3FFDFBD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C9DB95-A9CF-B54B-BAC3-5199AB24690C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6B666-FC08-024A-A43E-03A1A4C99AC5}"/>
                </a:ext>
              </a:extLst>
            </p:cNvPr>
            <p:cNvSpPr txBox="1"/>
            <p:nvPr/>
          </p:nvSpPr>
          <p:spPr>
            <a:xfrm>
              <a:off x="3243547" y="2561473"/>
              <a:ext cx="571535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228266-E08F-D74A-A397-E8D164B4E304}"/>
                </a:ext>
              </a:extLst>
            </p:cNvPr>
            <p:cNvSpPr txBox="1"/>
            <p:nvPr/>
          </p:nvSpPr>
          <p:spPr>
            <a:xfrm>
              <a:off x="5138848" y="2561878"/>
              <a:ext cx="555746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4FC5DE-7E3A-F44E-BC1A-0E40B101B313}"/>
                </a:ext>
              </a:extLst>
            </p:cNvPr>
            <p:cNvCxnSpPr>
              <a:cxnSpLocks/>
              <a:stCxn id="30" idx="6"/>
              <a:endCxn id="33" idx="0"/>
            </p:cNvCxnSpPr>
            <p:nvPr/>
          </p:nvCxnSpPr>
          <p:spPr>
            <a:xfrm>
              <a:off x="5642364" y="1264016"/>
              <a:ext cx="1555018" cy="1186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D6BDBC-34B6-8448-92D1-295B68CD038F}"/>
                </a:ext>
              </a:extLst>
            </p:cNvPr>
            <p:cNvSpPr/>
            <p:nvPr/>
          </p:nvSpPr>
          <p:spPr>
            <a:xfrm>
              <a:off x="4942277" y="913971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918F1D-7E29-9A45-BC49-84FB738E3B7F}"/>
                </a:ext>
              </a:extLst>
            </p:cNvPr>
            <p:cNvSpPr txBox="1"/>
            <p:nvPr/>
          </p:nvSpPr>
          <p:spPr>
            <a:xfrm>
              <a:off x="5624974" y="606194"/>
              <a:ext cx="1825440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Internet</a:t>
              </a:r>
              <a:endParaRPr lang="en-US" sz="2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EF267D7-D10C-B547-A8BD-6862AF3F074A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5292321" y="1614059"/>
              <a:ext cx="0" cy="853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1D139B-20A8-D642-87CB-4038B1840A5E}"/>
                </a:ext>
              </a:extLst>
            </p:cNvPr>
            <p:cNvSpPr/>
            <p:nvPr/>
          </p:nvSpPr>
          <p:spPr>
            <a:xfrm>
              <a:off x="6847338" y="2450306"/>
              <a:ext cx="700087" cy="7000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AC2F5-9C93-B846-9045-46864BE80F93}"/>
                </a:ext>
              </a:extLst>
            </p:cNvPr>
            <p:cNvSpPr txBox="1"/>
            <p:nvPr/>
          </p:nvSpPr>
          <p:spPr>
            <a:xfrm>
              <a:off x="6966872" y="2592923"/>
              <a:ext cx="550484" cy="73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</a:t>
              </a:r>
              <a:endParaRPr lang="en-US" sz="22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6D039C-6DF6-3E42-8C9B-3B1A4F1C116A}"/>
                </a:ext>
              </a:extLst>
            </p:cNvPr>
            <p:cNvCxnSpPr>
              <a:cxnSpLocks/>
              <a:stCxn id="25" idx="0"/>
              <a:endCxn id="30" idx="2"/>
            </p:cNvCxnSpPr>
            <p:nvPr/>
          </p:nvCxnSpPr>
          <p:spPr>
            <a:xfrm flipV="1">
              <a:off x="3450433" y="1264016"/>
              <a:ext cx="1491845" cy="11934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4F10A7-1B6D-D84C-B7E6-B6DEC01544F8}"/>
              </a:ext>
            </a:extLst>
          </p:cNvPr>
          <p:cNvGrpSpPr/>
          <p:nvPr/>
        </p:nvGrpSpPr>
        <p:grpSpPr>
          <a:xfrm>
            <a:off x="9499889" y="2955940"/>
            <a:ext cx="2761140" cy="2062829"/>
            <a:chOff x="3145432" y="1285449"/>
            <a:chExt cx="4422393" cy="341065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9933FC-DA4B-9143-A04B-13480175AF1C}"/>
                </a:ext>
              </a:extLst>
            </p:cNvPr>
            <p:cNvSpPr/>
            <p:nvPr/>
          </p:nvSpPr>
          <p:spPr>
            <a:xfrm>
              <a:off x="3824938" y="2471738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3F09BD-B090-4047-8F9D-7BA7A05AD8EC}"/>
                </a:ext>
              </a:extLst>
            </p:cNvPr>
            <p:cNvSpPr/>
            <p:nvPr/>
          </p:nvSpPr>
          <p:spPr>
            <a:xfrm>
              <a:off x="4942802" y="2466512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328C99-310A-2F4D-BC83-474F7E0E9C89}"/>
                </a:ext>
              </a:extLst>
            </p:cNvPr>
            <p:cNvSpPr txBox="1"/>
            <p:nvPr/>
          </p:nvSpPr>
          <p:spPr>
            <a:xfrm>
              <a:off x="3952446" y="2578503"/>
              <a:ext cx="557651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3D8DCF-C872-594F-985C-89B561D95348}"/>
                </a:ext>
              </a:extLst>
            </p:cNvPr>
            <p:cNvSpPr txBox="1"/>
            <p:nvPr/>
          </p:nvSpPr>
          <p:spPr>
            <a:xfrm>
              <a:off x="5063956" y="2581618"/>
              <a:ext cx="542247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79E076D-641F-8E49-BFBB-F370E0D568C9}"/>
                </a:ext>
              </a:extLst>
            </p:cNvPr>
            <p:cNvCxnSpPr>
              <a:cxnSpLocks/>
              <a:stCxn id="43" idx="6"/>
              <a:endCxn id="46" idx="0"/>
            </p:cNvCxnSpPr>
            <p:nvPr/>
          </p:nvCxnSpPr>
          <p:spPr>
            <a:xfrm>
              <a:off x="5642364" y="1635493"/>
              <a:ext cx="763057" cy="8310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449F45-24A4-4F45-9219-1812009E32CE}"/>
                </a:ext>
              </a:extLst>
            </p:cNvPr>
            <p:cNvSpPr/>
            <p:nvPr/>
          </p:nvSpPr>
          <p:spPr>
            <a:xfrm>
              <a:off x="4942277" y="1285449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67BD53-6BD5-514C-96E9-21FBB374C5D7}"/>
                </a:ext>
              </a:extLst>
            </p:cNvPr>
            <p:cNvSpPr txBox="1"/>
            <p:nvPr/>
          </p:nvSpPr>
          <p:spPr>
            <a:xfrm>
              <a:off x="5641840" y="1313595"/>
              <a:ext cx="1781098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Internet</a:t>
              </a:r>
              <a:endParaRPr lang="en-US" sz="2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9CE7E4-F58E-7343-855B-59D5983569A2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>
            <a:xfrm>
              <a:off x="5292321" y="1985537"/>
              <a:ext cx="525" cy="4809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383546-EC33-0C44-B554-2D5B188611B9}"/>
                </a:ext>
              </a:extLst>
            </p:cNvPr>
            <p:cNvSpPr/>
            <p:nvPr/>
          </p:nvSpPr>
          <p:spPr>
            <a:xfrm>
              <a:off x="6055377" y="2466522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C3D451-E5B2-6C4D-BA4E-B24DED1519B8}"/>
                </a:ext>
              </a:extLst>
            </p:cNvPr>
            <p:cNvSpPr txBox="1"/>
            <p:nvPr/>
          </p:nvSpPr>
          <p:spPr>
            <a:xfrm>
              <a:off x="6188195" y="2558990"/>
              <a:ext cx="53711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C</a:t>
              </a:r>
              <a:endParaRPr lang="en-US" sz="22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917288-CC17-1D4B-9DFD-2C7E417D67AB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V="1">
              <a:off x="4174982" y="1635493"/>
              <a:ext cx="767295" cy="8362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6EBA3D-8167-A34D-B21D-9E7CB9BF2EAC}"/>
                </a:ext>
              </a:extLst>
            </p:cNvPr>
            <p:cNvSpPr/>
            <p:nvPr/>
          </p:nvSpPr>
          <p:spPr>
            <a:xfrm>
              <a:off x="3824938" y="3860399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D5311A-0163-E04B-A417-AC3009A58E15}"/>
                </a:ext>
              </a:extLst>
            </p:cNvPr>
            <p:cNvSpPr/>
            <p:nvPr/>
          </p:nvSpPr>
          <p:spPr>
            <a:xfrm>
              <a:off x="4941752" y="3860888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1BC9C6-2946-5F4F-9E8B-481D6738BAFF}"/>
                </a:ext>
              </a:extLst>
            </p:cNvPr>
            <p:cNvSpPr txBox="1"/>
            <p:nvPr/>
          </p:nvSpPr>
          <p:spPr>
            <a:xfrm>
              <a:off x="3946171" y="3983684"/>
              <a:ext cx="288862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D</a:t>
              </a:r>
              <a:endParaRPr 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88CB3E-0860-B14E-9AC3-933557C7452E}"/>
                </a:ext>
              </a:extLst>
            </p:cNvPr>
            <p:cNvSpPr txBox="1"/>
            <p:nvPr/>
          </p:nvSpPr>
          <p:spPr>
            <a:xfrm>
              <a:off x="5063957" y="3954626"/>
              <a:ext cx="282450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E</a:t>
              </a:r>
              <a:endParaRPr lang="en-US" sz="22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33C8E7-566D-3B49-B601-3ED0B999FBA2}"/>
                </a:ext>
              </a:extLst>
            </p:cNvPr>
            <p:cNvCxnSpPr>
              <a:cxnSpLocks/>
              <a:stCxn id="46" idx="4"/>
              <a:endCxn id="55" idx="0"/>
            </p:cNvCxnSpPr>
            <p:nvPr/>
          </p:nvCxnSpPr>
          <p:spPr>
            <a:xfrm>
              <a:off x="6405421" y="3166610"/>
              <a:ext cx="6656" cy="6962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27DDDF-CF22-034C-B89A-77675CEE16E5}"/>
                </a:ext>
              </a:extLst>
            </p:cNvPr>
            <p:cNvCxnSpPr>
              <a:cxnSpLocks/>
              <a:stCxn id="50" idx="0"/>
              <a:endCxn id="39" idx="4"/>
            </p:cNvCxnSpPr>
            <p:nvPr/>
          </p:nvCxnSpPr>
          <p:spPr>
            <a:xfrm flipV="1">
              <a:off x="5291796" y="3166600"/>
              <a:ext cx="1050" cy="694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BF1033-36CE-2C41-B7AA-07CC883EA018}"/>
                </a:ext>
              </a:extLst>
            </p:cNvPr>
            <p:cNvSpPr/>
            <p:nvPr/>
          </p:nvSpPr>
          <p:spPr>
            <a:xfrm>
              <a:off x="6062033" y="3862813"/>
              <a:ext cx="700087" cy="700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8C59C-9EA8-D74E-886F-E3018AE141EE}"/>
                </a:ext>
              </a:extLst>
            </p:cNvPr>
            <p:cNvSpPr txBox="1"/>
            <p:nvPr/>
          </p:nvSpPr>
          <p:spPr>
            <a:xfrm>
              <a:off x="6188195" y="3976728"/>
              <a:ext cx="282450" cy="71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F</a:t>
              </a:r>
              <a:endParaRPr lang="en-US" sz="22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A68814-F396-6E44-BBA4-7A740A2F06BE}"/>
                </a:ext>
              </a:extLst>
            </p:cNvPr>
            <p:cNvCxnSpPr>
              <a:cxnSpLocks/>
              <a:stCxn id="49" idx="0"/>
              <a:endCxn id="38" idx="4"/>
            </p:cNvCxnSpPr>
            <p:nvPr/>
          </p:nvCxnSpPr>
          <p:spPr>
            <a:xfrm flipV="1">
              <a:off x="4174982" y="3171826"/>
              <a:ext cx="0" cy="688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D570F0-82B7-A741-A911-713D072B5206}"/>
                </a:ext>
              </a:extLst>
            </p:cNvPr>
            <p:cNvSpPr txBox="1"/>
            <p:nvPr/>
          </p:nvSpPr>
          <p:spPr>
            <a:xfrm>
              <a:off x="4172565" y="3491067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5</a:t>
              </a:r>
              <a:endParaRPr 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37A04C-65B4-BC47-A53A-742ACB780F8A}"/>
                </a:ext>
              </a:extLst>
            </p:cNvPr>
            <p:cNvSpPr txBox="1"/>
            <p:nvPr/>
          </p:nvSpPr>
          <p:spPr>
            <a:xfrm>
              <a:off x="3145432" y="3128312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5</a:t>
              </a:r>
              <a:endParaRPr lang="en-US" sz="2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8E8E03-7824-4347-B6A4-5164DD66700D}"/>
                </a:ext>
              </a:extLst>
            </p:cNvPr>
            <p:cNvSpPr txBox="1"/>
            <p:nvPr/>
          </p:nvSpPr>
          <p:spPr>
            <a:xfrm>
              <a:off x="5228466" y="3449960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4</a:t>
              </a:r>
              <a:endParaRPr lang="en-US" sz="2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9CFD46-C852-C54A-A685-61211789BF69}"/>
                </a:ext>
              </a:extLst>
            </p:cNvPr>
            <p:cNvSpPr txBox="1"/>
            <p:nvPr/>
          </p:nvSpPr>
          <p:spPr>
            <a:xfrm>
              <a:off x="4211031" y="3087205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4</a:t>
              </a:r>
              <a:endParaRPr lang="en-US" sz="2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F6B7FC-598D-A64E-B1B5-EBE91F8FDBDB}"/>
                </a:ext>
              </a:extLst>
            </p:cNvPr>
            <p:cNvSpPr txBox="1"/>
            <p:nvPr/>
          </p:nvSpPr>
          <p:spPr>
            <a:xfrm>
              <a:off x="6391416" y="3485159"/>
              <a:ext cx="1176409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T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3</a:t>
              </a:r>
              <a:endParaRPr lang="en-US" sz="2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198980C-9762-924B-B2BF-F23A6C3069D7}"/>
                </a:ext>
              </a:extLst>
            </p:cNvPr>
            <p:cNvSpPr txBox="1"/>
            <p:nvPr/>
          </p:nvSpPr>
          <p:spPr>
            <a:xfrm>
              <a:off x="5498477" y="3047019"/>
              <a:ext cx="1163572" cy="71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F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=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3</a:t>
              </a:r>
              <a:endParaRPr lang="en-US" sz="2200" dirty="0"/>
            </a:p>
          </p:txBody>
        </p:sp>
      </p:grpSp>
      <p:pic>
        <p:nvPicPr>
          <p:cNvPr id="90" name="Picture 89" descr="A picture containing red, clock&#10;&#10;Description automatically generated">
            <a:extLst>
              <a:ext uri="{FF2B5EF4-FFF2-40B4-BE49-F238E27FC236}">
                <a16:creationId xmlns:a16="http://schemas.microsoft.com/office/drawing/2014/main" id="{E7C8B7AC-3B81-3640-99C6-17E439557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020" y="4339029"/>
            <a:ext cx="3272246" cy="25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88C1B-CCA7-0C4B-9BE7-1301D7DF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Disagreement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A3637BB-6766-2942-AFB3-550867226107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11221" y="183241"/>
                </a:moveTo>
                <a:arcTo wR="2309632" hR="2309632" stAng="17578615" swAng="196116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BD4FCF4-139E-0B4F-A6A3-66C5553DBDD4}"/>
              </a:ext>
            </a:extLst>
          </p:cNvPr>
          <p:cNvSpPr/>
          <p:nvPr/>
        </p:nvSpPr>
        <p:spPr>
          <a:xfrm>
            <a:off x="9413879" y="24421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Routing</a:t>
            </a:r>
            <a:endParaRPr lang="en-US" sz="2000" kern="1200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47E0FD-8DB2-3845-B568-354B0644A307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616100" y="2188771"/>
                </a:moveTo>
                <a:arcTo wR="2309632" hR="2309632" stAng="21420023" swAng="2196012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03E44E0-3921-4043-802F-3E76AD7A8FFC}"/>
              </a:ext>
            </a:extLst>
          </p:cNvPr>
          <p:cNvSpPr/>
          <p:nvPr/>
        </p:nvSpPr>
        <p:spPr>
          <a:xfrm>
            <a:off x="8640439" y="48435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Stability</a:t>
            </a:r>
            <a:endParaRPr lang="en-US" sz="2000" kern="12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7DB017E-D8FD-B645-9EC7-26F43A99D9E4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68653" y="4573192"/>
                </a:moveTo>
                <a:arcTo wR="2309632" hR="2309632" stAng="4712195" swAng="1375609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9454A39-D962-9A46-AC67-5AA02CD373F0}"/>
              </a:ext>
            </a:extLst>
          </p:cNvPr>
          <p:cNvSpPr/>
          <p:nvPr/>
        </p:nvSpPr>
        <p:spPr>
          <a:xfrm>
            <a:off x="6137533" y="48435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Client</a:t>
            </a:r>
            <a:r>
              <a:rPr lang="zh-CN" altLang="en-US" sz="2000" kern="1200" dirty="0"/>
              <a:t> </a:t>
            </a:r>
            <a:endParaRPr lang="en-US" sz="2000" kern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48C8DDE-4FB6-7140-BC89-4F1B99098961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85903" y="3587783"/>
                </a:moveTo>
                <a:arcTo wR="2309632" hR="2309632" stAng="8783964" swAng="2196012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D61EA39-E871-F240-9172-244DD65C856F}"/>
              </a:ext>
            </a:extLst>
          </p:cNvPr>
          <p:cNvSpPr/>
          <p:nvPr/>
        </p:nvSpPr>
        <p:spPr>
          <a:xfrm>
            <a:off x="5364093" y="244216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Fault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tolerance</a:t>
            </a:r>
            <a:endParaRPr lang="en-US" sz="2000" kern="12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75B7D29-7B88-FF41-B6AE-157124DE3C75}"/>
              </a:ext>
            </a:extLst>
          </p:cNvPr>
          <p:cNvSpPr/>
          <p:nvPr/>
        </p:nvSpPr>
        <p:spPr>
          <a:xfrm>
            <a:off x="6079743" y="1495628"/>
            <a:ext cx="4258196" cy="42957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02491" y="1006860"/>
                </a:moveTo>
                <a:arcTo wR="2309632" hR="2309632" stAng="12860225" swAng="1961160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C7538C9-B941-2147-A851-B537491442F6}"/>
              </a:ext>
            </a:extLst>
          </p:cNvPr>
          <p:cNvSpPr/>
          <p:nvPr/>
        </p:nvSpPr>
        <p:spPr>
          <a:xfrm>
            <a:off x="7388986" y="958022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Connectivity</a:t>
            </a:r>
            <a:endParaRPr lang="en-US" sz="2000" kern="120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4300EB-64D4-B046-A642-88D3E2228359}"/>
              </a:ext>
            </a:extLst>
          </p:cNvPr>
          <p:cNvSpPr/>
          <p:nvPr/>
        </p:nvSpPr>
        <p:spPr>
          <a:xfrm>
            <a:off x="10280148" y="1708189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Determined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by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logic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and</a:t>
            </a:r>
            <a:r>
              <a:rPr lang="zh-CN" altLang="en-US" sz="2000" kern="1200" dirty="0"/>
              <a:t> </a:t>
            </a:r>
            <a:r>
              <a:rPr lang="en-US" altLang="zh-CN" sz="2000" dirty="0"/>
              <a:t>load</a:t>
            </a:r>
            <a:r>
              <a:rPr lang="zh-CN" altLang="en-US" sz="2000" dirty="0"/>
              <a:t> </a:t>
            </a:r>
            <a:r>
              <a:rPr lang="en-US" altLang="zh-CN" sz="2000" dirty="0"/>
              <a:t>topology</a:t>
            </a:r>
            <a:endParaRPr lang="en-US" sz="2000" kern="120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4E1D247-D39C-5743-91D4-3C951880B81A}"/>
              </a:ext>
            </a:extLst>
          </p:cNvPr>
          <p:cNvSpPr/>
          <p:nvPr/>
        </p:nvSpPr>
        <p:spPr>
          <a:xfrm>
            <a:off x="8208840" y="28510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Disconnect</a:t>
            </a:r>
            <a:r>
              <a:rPr lang="zh-CN" altLang="en-US" sz="2000" kern="1200" dirty="0"/>
              <a:t> </a:t>
            </a:r>
            <a:r>
              <a:rPr lang="en-US" altLang="zh-CN" sz="2000" dirty="0"/>
              <a:t>network</a:t>
            </a:r>
            <a:endParaRPr lang="en-US" sz="2000" kern="12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78E0F76-63BB-574E-939E-CCE10186BA81}"/>
              </a:ext>
            </a:extLst>
          </p:cNvPr>
          <p:cNvSpPr/>
          <p:nvPr/>
        </p:nvSpPr>
        <p:spPr>
          <a:xfrm>
            <a:off x="9411959" y="549768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dirty="0"/>
              <a:t>L</a:t>
            </a:r>
            <a:r>
              <a:rPr lang="en-US" altLang="zh-CN" sz="2300" kern="1200" dirty="0"/>
              <a:t>oad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topology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change</a:t>
            </a:r>
            <a:endParaRPr lang="en-US" sz="2300" kern="1200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309AB43-3F2C-4B43-B36A-C9C27C9DA196}"/>
              </a:ext>
            </a:extLst>
          </p:cNvPr>
          <p:cNvSpPr/>
          <p:nvPr/>
        </p:nvSpPr>
        <p:spPr>
          <a:xfrm>
            <a:off x="5359706" y="5497684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dirty="0"/>
              <a:t>Join</a:t>
            </a:r>
            <a:r>
              <a:rPr lang="zh-CN" altLang="en-US" sz="2300" dirty="0"/>
              <a:t> </a:t>
            </a:r>
            <a:r>
              <a:rPr lang="en-US" altLang="zh-CN" sz="2300" dirty="0"/>
              <a:t>and</a:t>
            </a:r>
            <a:r>
              <a:rPr lang="zh-CN" altLang="en-US" sz="2300" dirty="0"/>
              <a:t> </a:t>
            </a:r>
            <a:r>
              <a:rPr lang="en-US" altLang="zh-CN" sz="2300" dirty="0"/>
              <a:t>switch</a:t>
            </a:r>
            <a:r>
              <a:rPr lang="zh-CN" altLang="en-US" sz="2300" dirty="0"/>
              <a:t> </a:t>
            </a:r>
            <a:r>
              <a:rPr lang="en-US" altLang="zh-CN" sz="2300" dirty="0"/>
              <a:t>nodes</a:t>
            </a:r>
            <a:endParaRPr lang="en-US" sz="2300" kern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0363794-0C41-5D4B-A38E-B0AF119EFD09}"/>
              </a:ext>
            </a:extLst>
          </p:cNvPr>
          <p:cNvSpPr/>
          <p:nvPr/>
        </p:nvSpPr>
        <p:spPr>
          <a:xfrm>
            <a:off x="4544238" y="1635760"/>
            <a:ext cx="1639710" cy="1075212"/>
          </a:xfrm>
          <a:custGeom>
            <a:avLst/>
            <a:gdLst>
              <a:gd name="connsiteX0" fmla="*/ 0 w 1778747"/>
              <a:gd name="connsiteY0" fmla="*/ 192701 h 1156185"/>
              <a:gd name="connsiteX1" fmla="*/ 192701 w 1778747"/>
              <a:gd name="connsiteY1" fmla="*/ 0 h 1156185"/>
              <a:gd name="connsiteX2" fmla="*/ 1586046 w 1778747"/>
              <a:gd name="connsiteY2" fmla="*/ 0 h 1156185"/>
              <a:gd name="connsiteX3" fmla="*/ 1778747 w 1778747"/>
              <a:gd name="connsiteY3" fmla="*/ 192701 h 1156185"/>
              <a:gd name="connsiteX4" fmla="*/ 1778747 w 1778747"/>
              <a:gd name="connsiteY4" fmla="*/ 963484 h 1156185"/>
              <a:gd name="connsiteX5" fmla="*/ 1586046 w 1778747"/>
              <a:gd name="connsiteY5" fmla="*/ 1156185 h 1156185"/>
              <a:gd name="connsiteX6" fmla="*/ 192701 w 1778747"/>
              <a:gd name="connsiteY6" fmla="*/ 1156185 h 1156185"/>
              <a:gd name="connsiteX7" fmla="*/ 0 w 1778747"/>
              <a:gd name="connsiteY7" fmla="*/ 963484 h 1156185"/>
              <a:gd name="connsiteX8" fmla="*/ 0 w 1778747"/>
              <a:gd name="connsiteY8" fmla="*/ 192701 h 1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747" h="1156185">
                <a:moveTo>
                  <a:pt x="0" y="192701"/>
                </a:moveTo>
                <a:cubicBezTo>
                  <a:pt x="0" y="86275"/>
                  <a:pt x="86275" y="0"/>
                  <a:pt x="192701" y="0"/>
                </a:cubicBezTo>
                <a:lnTo>
                  <a:pt x="1586046" y="0"/>
                </a:lnTo>
                <a:cubicBezTo>
                  <a:pt x="1692472" y="0"/>
                  <a:pt x="1778747" y="86275"/>
                  <a:pt x="1778747" y="192701"/>
                </a:cubicBezTo>
                <a:lnTo>
                  <a:pt x="1778747" y="963484"/>
                </a:lnTo>
                <a:cubicBezTo>
                  <a:pt x="1778747" y="1069910"/>
                  <a:pt x="1692472" y="1156185"/>
                  <a:pt x="1586046" y="1156185"/>
                </a:cubicBezTo>
                <a:lnTo>
                  <a:pt x="192701" y="1156185"/>
                </a:lnTo>
                <a:cubicBezTo>
                  <a:pt x="86275" y="1156185"/>
                  <a:pt x="0" y="1069910"/>
                  <a:pt x="0" y="963484"/>
                </a:cubicBezTo>
                <a:lnTo>
                  <a:pt x="0" y="19270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70" tIns="144070" rIns="144070" bIns="14407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300" kern="1200" dirty="0"/>
              <a:t>Broken</a:t>
            </a:r>
            <a:r>
              <a:rPr lang="zh-CN" altLang="en-US" sz="2300" kern="1200" dirty="0"/>
              <a:t> </a:t>
            </a:r>
            <a:r>
              <a:rPr lang="en-US" altLang="zh-CN" sz="2300" kern="1200" dirty="0"/>
              <a:t>nodes</a:t>
            </a:r>
            <a:endParaRPr lang="en-US" sz="2300" kern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957A2A-6FDB-3F43-84DD-4D4741817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5210" y="2783401"/>
            <a:ext cx="2460518" cy="188053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D2AA45C-A3BE-FC46-8DFD-7A94019E3F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5231704"/>
                  </p:ext>
                </p:extLst>
              </p:nvPr>
            </p:nvGraphicFramePr>
            <p:xfrm>
              <a:off x="221332" y="655609"/>
              <a:ext cx="4711163" cy="5434640"/>
            </p:xfrm>
            <a:graphic>
              <a:graphicData uri="http://schemas.microsoft.com/office/powerpoint/2016/slidezoom">
                <pslz:sldZm>
                  <pslz:sldZmObj sldId="266" cId="3132731003">
                    <pslz:zmPr id="{67301A0C-FA1F-AF49-9AE2-1147F004ABEE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11163" cy="54346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D2AA45C-A3BE-FC46-8DFD-7A94019E3F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332" y="655609"/>
                <a:ext cx="4711163" cy="54346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2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20" grpId="0" animBg="1"/>
      <p:bldP spid="31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A7168-D458-FD4E-8705-4CAD91EA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Comparison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channel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assignment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approaches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Quad Arrow 5">
            <a:extLst>
              <a:ext uri="{FF2B5EF4-FFF2-40B4-BE49-F238E27FC236}">
                <a16:creationId xmlns:a16="http://schemas.microsoft.com/office/drawing/2014/main" id="{A7DDF1DD-0E17-4C44-8E74-79F9B74219D4}"/>
              </a:ext>
            </a:extLst>
          </p:cNvPr>
          <p:cNvSpPr/>
          <p:nvPr/>
        </p:nvSpPr>
        <p:spPr>
          <a:xfrm>
            <a:off x="6128544" y="801688"/>
            <a:ext cx="5230812" cy="5230812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32C087-B041-E442-B065-A70C159E9D82}"/>
              </a:ext>
            </a:extLst>
          </p:cNvPr>
          <p:cNvSpPr/>
          <p:nvPr/>
        </p:nvSpPr>
        <p:spPr>
          <a:xfrm>
            <a:off x="6468547" y="1141690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inference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index</a:t>
            </a:r>
            <a:endParaRPr lang="en-US" sz="24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1930D0B-E9DE-CE40-849C-4754CD17133F}"/>
              </a:ext>
            </a:extLst>
          </p:cNvPr>
          <p:cNvSpPr/>
          <p:nvPr/>
        </p:nvSpPr>
        <p:spPr>
          <a:xfrm>
            <a:off x="8927028" y="1141690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Connectivity-aware</a:t>
            </a:r>
            <a:endParaRPr lang="en-US" sz="24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A3F46E9-D956-8045-A74F-291AB4D9B87F}"/>
              </a:ext>
            </a:extLst>
          </p:cNvPr>
          <p:cNvSpPr/>
          <p:nvPr/>
        </p:nvSpPr>
        <p:spPr>
          <a:xfrm>
            <a:off x="6468547" y="3600172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aware</a:t>
            </a:r>
            <a:endParaRPr lang="en-US" sz="24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4D76359-3C3B-1849-A314-E04C4C940754}"/>
              </a:ext>
            </a:extLst>
          </p:cNvPr>
          <p:cNvSpPr/>
          <p:nvPr/>
        </p:nvSpPr>
        <p:spPr>
          <a:xfrm>
            <a:off x="8927028" y="3600172"/>
            <a:ext cx="2092324" cy="2092324"/>
          </a:xfrm>
          <a:custGeom>
            <a:avLst/>
            <a:gdLst>
              <a:gd name="connsiteX0" fmla="*/ 0 w 2092324"/>
              <a:gd name="connsiteY0" fmla="*/ 348728 h 2092324"/>
              <a:gd name="connsiteX1" fmla="*/ 348728 w 2092324"/>
              <a:gd name="connsiteY1" fmla="*/ 0 h 2092324"/>
              <a:gd name="connsiteX2" fmla="*/ 1743596 w 2092324"/>
              <a:gd name="connsiteY2" fmla="*/ 0 h 2092324"/>
              <a:gd name="connsiteX3" fmla="*/ 2092324 w 2092324"/>
              <a:gd name="connsiteY3" fmla="*/ 348728 h 2092324"/>
              <a:gd name="connsiteX4" fmla="*/ 2092324 w 2092324"/>
              <a:gd name="connsiteY4" fmla="*/ 1743596 h 2092324"/>
              <a:gd name="connsiteX5" fmla="*/ 1743596 w 2092324"/>
              <a:gd name="connsiteY5" fmla="*/ 2092324 h 2092324"/>
              <a:gd name="connsiteX6" fmla="*/ 348728 w 2092324"/>
              <a:gd name="connsiteY6" fmla="*/ 2092324 h 2092324"/>
              <a:gd name="connsiteX7" fmla="*/ 0 w 2092324"/>
              <a:gd name="connsiteY7" fmla="*/ 1743596 h 2092324"/>
              <a:gd name="connsiteX8" fmla="*/ 0 w 2092324"/>
              <a:gd name="connsiteY8" fmla="*/ 348728 h 20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24" h="2092324">
                <a:moveTo>
                  <a:pt x="0" y="348728"/>
                </a:moveTo>
                <a:cubicBezTo>
                  <a:pt x="0" y="156131"/>
                  <a:pt x="156131" y="0"/>
                  <a:pt x="348728" y="0"/>
                </a:cubicBezTo>
                <a:lnTo>
                  <a:pt x="1743596" y="0"/>
                </a:lnTo>
                <a:cubicBezTo>
                  <a:pt x="1936193" y="0"/>
                  <a:pt x="2092324" y="156131"/>
                  <a:pt x="2092324" y="348728"/>
                </a:cubicBezTo>
                <a:lnTo>
                  <a:pt x="2092324" y="1743596"/>
                </a:lnTo>
                <a:cubicBezTo>
                  <a:pt x="2092324" y="1936193"/>
                  <a:pt x="1936193" y="2092324"/>
                  <a:pt x="1743596" y="2092324"/>
                </a:cubicBezTo>
                <a:lnTo>
                  <a:pt x="348728" y="2092324"/>
                </a:lnTo>
                <a:cubicBezTo>
                  <a:pt x="156131" y="2092324"/>
                  <a:pt x="0" y="1936193"/>
                  <a:pt x="0" y="1743596"/>
                </a:cubicBezTo>
                <a:lnTo>
                  <a:pt x="0" y="348728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579" tIns="193579" rIns="193579" bIns="19357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multicast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routing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9448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4C73A-FCA2-B64D-B0C1-CEC8A107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70" y="1456377"/>
            <a:ext cx="3669161" cy="365803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Channel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inference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index and connectivity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approach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F958E-7F5D-274E-8105-97F4BBEDCEB0}"/>
              </a:ext>
            </a:extLst>
          </p:cNvPr>
          <p:cNvGrpSpPr/>
          <p:nvPr/>
        </p:nvGrpSpPr>
        <p:grpSpPr>
          <a:xfrm>
            <a:off x="5319085" y="370361"/>
            <a:ext cx="6586489" cy="969930"/>
            <a:chOff x="5319085" y="761399"/>
            <a:chExt cx="6586489" cy="96993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790FD35-B7B4-FD4B-A346-45B243B2331A}"/>
                </a:ext>
              </a:extLst>
            </p:cNvPr>
            <p:cNvSpPr/>
            <p:nvPr/>
          </p:nvSpPr>
          <p:spPr>
            <a:xfrm>
              <a:off x="5319085" y="953279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Minimize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total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network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inference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which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refers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number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nodes/links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sharing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same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endParaRPr lang="en-US" sz="1300" kern="1200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E292FC8-8966-C746-8EDB-ACD521841FCF}"/>
                </a:ext>
              </a:extLst>
            </p:cNvPr>
            <p:cNvSpPr/>
            <p:nvPr/>
          </p:nvSpPr>
          <p:spPr>
            <a:xfrm>
              <a:off x="5648409" y="76139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Interference-aware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85E261-0C79-C84D-9263-4D0023B653B5}"/>
              </a:ext>
            </a:extLst>
          </p:cNvPr>
          <p:cNvGrpSpPr/>
          <p:nvPr/>
        </p:nvGrpSpPr>
        <p:grpSpPr>
          <a:xfrm>
            <a:off x="5319085" y="1264496"/>
            <a:ext cx="6586489" cy="969931"/>
            <a:chOff x="5319085" y="1801529"/>
            <a:chExt cx="6586489" cy="96993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045EA5C-3FBC-5745-8D0D-E9C4596D143A}"/>
                </a:ext>
              </a:extLst>
            </p:cNvPr>
            <p:cNvSpPr/>
            <p:nvPr/>
          </p:nvSpPr>
          <p:spPr>
            <a:xfrm>
              <a:off x="5319085" y="199341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689636"/>
                <a:satOff val="-4355"/>
                <a:lumOff val="-294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Load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each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monitored,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congested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updated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with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least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load</a:t>
              </a:r>
              <a:endParaRPr lang="en-US" sz="13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DC68A7D-5EC3-E341-BE2E-C0B6E71BB7E5}"/>
                </a:ext>
              </a:extLst>
            </p:cNvPr>
            <p:cNvSpPr/>
            <p:nvPr/>
          </p:nvSpPr>
          <p:spPr>
            <a:xfrm>
              <a:off x="5648409" y="180152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1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Traffic-aware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D5ADDF-4A20-224D-B369-71D9AB330EDB}"/>
              </a:ext>
            </a:extLst>
          </p:cNvPr>
          <p:cNvGrpSpPr/>
          <p:nvPr/>
        </p:nvGrpSpPr>
        <p:grpSpPr>
          <a:xfrm>
            <a:off x="5319085" y="2158632"/>
            <a:ext cx="6586489" cy="969930"/>
            <a:chOff x="5319085" y="2841660"/>
            <a:chExt cx="6586489" cy="96993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B612C40-A61C-414E-B296-05D31810FE45}"/>
                </a:ext>
              </a:extLst>
            </p:cNvPr>
            <p:cNvSpPr/>
            <p:nvPr/>
          </p:nvSpPr>
          <p:spPr>
            <a:xfrm>
              <a:off x="5319085" y="303354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379271"/>
                <a:satOff val="-8710"/>
                <a:lumOff val="-588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Sum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end-to-end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throughput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flows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index.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Maximize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total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throughput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between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pairs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nodes</a:t>
              </a:r>
              <a:endParaRPr lang="en-US" sz="1300" kern="12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96FC06-C1DF-354C-AACC-B8289220A18A}"/>
                </a:ext>
              </a:extLst>
            </p:cNvPr>
            <p:cNvSpPr/>
            <p:nvPr/>
          </p:nvSpPr>
          <p:spPr>
            <a:xfrm>
              <a:off x="5648409" y="284166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rgbClr val="29E9B7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1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Through</a:t>
              </a:r>
              <a:r>
                <a:rPr lang="en-US" altLang="zh-CN" sz="1300" kern="1200" dirty="0"/>
                <a:t>put-aware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2BB67-796C-B045-A57E-727123CC53F3}"/>
              </a:ext>
            </a:extLst>
          </p:cNvPr>
          <p:cNvGrpSpPr/>
          <p:nvPr/>
        </p:nvGrpSpPr>
        <p:grpSpPr>
          <a:xfrm>
            <a:off x="5319085" y="3052767"/>
            <a:ext cx="6586489" cy="969930"/>
            <a:chOff x="5319085" y="3881790"/>
            <a:chExt cx="6586489" cy="9699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C8C17C-0ADB-4A4B-AE56-4386A3F36834}"/>
                </a:ext>
              </a:extLst>
            </p:cNvPr>
            <p:cNvSpPr/>
            <p:nvPr/>
          </p:nvSpPr>
          <p:spPr>
            <a:xfrm>
              <a:off x="5319085" y="407367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068907"/>
                <a:satOff val="-13064"/>
                <a:lumOff val="-88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Packet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drop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and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blocking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probability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metric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quantify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performance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channel.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metric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reduce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transmission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delay.</a:t>
              </a:r>
              <a:endParaRPr lang="en-US" sz="1300" kern="12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E72F2B0-F7D9-1C49-AAE0-B83FE1576B70}"/>
                </a:ext>
              </a:extLst>
            </p:cNvPr>
            <p:cNvSpPr/>
            <p:nvPr/>
          </p:nvSpPr>
          <p:spPr>
            <a:xfrm>
              <a:off x="5648409" y="388179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rgbClr val="25DF7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1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QoS-aware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channel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assignment</a:t>
              </a:r>
              <a:endParaRPr lang="en-US" sz="13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5DE8E1-590B-424A-9DC3-44B82D816C17}"/>
              </a:ext>
            </a:extLst>
          </p:cNvPr>
          <p:cNvGrpSpPr/>
          <p:nvPr/>
        </p:nvGrpSpPr>
        <p:grpSpPr>
          <a:xfrm>
            <a:off x="5319085" y="3946902"/>
            <a:ext cx="6586489" cy="969120"/>
            <a:chOff x="5319085" y="4921920"/>
            <a:chExt cx="6586489" cy="96912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E8B7C22-FB9A-C245-8A30-78312649DD65}"/>
                </a:ext>
              </a:extLst>
            </p:cNvPr>
            <p:cNvSpPr/>
            <p:nvPr/>
          </p:nvSpPr>
          <p:spPr>
            <a:xfrm>
              <a:off x="5319085" y="5113800"/>
              <a:ext cx="6586489" cy="777240"/>
            </a:xfrm>
            <a:custGeom>
              <a:avLst/>
              <a:gdLst>
                <a:gd name="connsiteX0" fmla="*/ 0 w 6586489"/>
                <a:gd name="connsiteY0" fmla="*/ 0 h 982800"/>
                <a:gd name="connsiteX1" fmla="*/ 6586489 w 6586489"/>
                <a:gd name="connsiteY1" fmla="*/ 0 h 982800"/>
                <a:gd name="connsiteX2" fmla="*/ 6586489 w 6586489"/>
                <a:gd name="connsiteY2" fmla="*/ 982800 h 982800"/>
                <a:gd name="connsiteX3" fmla="*/ 0 w 6586489"/>
                <a:gd name="connsiteY3" fmla="*/ 982800 h 982800"/>
                <a:gd name="connsiteX4" fmla="*/ 0 w 6586489"/>
                <a:gd name="connsiteY4" fmla="*/ 0 h 98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982800">
                  <a:moveTo>
                    <a:pt x="0" y="0"/>
                  </a:moveTo>
                  <a:lnTo>
                    <a:pt x="6586489" y="0"/>
                  </a:lnTo>
                  <a:lnTo>
                    <a:pt x="6586489" y="982800"/>
                  </a:lnTo>
                  <a:lnTo>
                    <a:pt x="0" y="982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300" kern="1200" dirty="0"/>
                <a:t>Actual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capacity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WMN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by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considering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congestions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over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all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was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used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to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indicate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the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impact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on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global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network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performance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of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single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link</a:t>
              </a:r>
              <a:endParaRPr lang="en-US" sz="13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7271517-A0B6-E34F-8459-20AD4B6B2F9B}"/>
                </a:ext>
              </a:extLst>
            </p:cNvPr>
            <p:cNvSpPr/>
            <p:nvPr/>
          </p:nvSpPr>
          <p:spPr>
            <a:xfrm>
              <a:off x="5648409" y="4921920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rgbClr val="26CE4E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1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300" kern="1200" dirty="0"/>
                <a:t>Capacity/data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rate</a:t>
              </a:r>
              <a:r>
                <a:rPr lang="zh-CN" altLang="en-US" sz="1300" kern="1200" dirty="0"/>
                <a:t> </a:t>
              </a:r>
              <a:r>
                <a:rPr lang="en-US" altLang="zh-CN" sz="1300" kern="1200" dirty="0"/>
                <a:t>aware</a:t>
              </a:r>
              <a:endParaRPr lang="en-US" sz="13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E9C3BA-611B-48E1-B6A0-67BE8516E85B}"/>
              </a:ext>
            </a:extLst>
          </p:cNvPr>
          <p:cNvGrpSpPr/>
          <p:nvPr/>
        </p:nvGrpSpPr>
        <p:grpSpPr>
          <a:xfrm>
            <a:off x="5319085" y="4840227"/>
            <a:ext cx="6586489" cy="969930"/>
            <a:chOff x="5319085" y="761399"/>
            <a:chExt cx="6586489" cy="969930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BAC7E735-1E1D-4EC6-82EC-0ABC660A4CAC}"/>
                </a:ext>
              </a:extLst>
            </p:cNvPr>
            <p:cNvSpPr/>
            <p:nvPr/>
          </p:nvSpPr>
          <p:spPr>
            <a:xfrm>
              <a:off x="5319085" y="953279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0" lvl="1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300" kern="1200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0162612-44A2-4812-809F-5AA15F3EC2FE}"/>
                </a:ext>
              </a:extLst>
            </p:cNvPr>
            <p:cNvSpPr/>
            <p:nvPr/>
          </p:nvSpPr>
          <p:spPr>
            <a:xfrm>
              <a:off x="5648409" y="76139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rgbClr val="6DD06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defTabSz="577850"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Node connectivity in dynamic channel assignment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FBD8CD-5BC5-44FC-89AD-D9B5C3B1D5E6}"/>
              </a:ext>
            </a:extLst>
          </p:cNvPr>
          <p:cNvGrpSpPr/>
          <p:nvPr/>
        </p:nvGrpSpPr>
        <p:grpSpPr>
          <a:xfrm>
            <a:off x="5319084" y="5734363"/>
            <a:ext cx="6586489" cy="969931"/>
            <a:chOff x="5319085" y="1801529"/>
            <a:chExt cx="6586489" cy="969931"/>
          </a:xfrm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987A44A-E111-4108-ABF0-2ABA4024DDF8}"/>
                </a:ext>
              </a:extLst>
            </p:cNvPr>
            <p:cNvSpPr/>
            <p:nvPr/>
          </p:nvSpPr>
          <p:spPr>
            <a:xfrm>
              <a:off x="5319085" y="1993410"/>
              <a:ext cx="6586489" cy="778050"/>
            </a:xfrm>
            <a:custGeom>
              <a:avLst/>
              <a:gdLst>
                <a:gd name="connsiteX0" fmla="*/ 0 w 6586489"/>
                <a:gd name="connsiteY0" fmla="*/ 0 h 778050"/>
                <a:gd name="connsiteX1" fmla="*/ 6586489 w 6586489"/>
                <a:gd name="connsiteY1" fmla="*/ 0 h 778050"/>
                <a:gd name="connsiteX2" fmla="*/ 6586489 w 6586489"/>
                <a:gd name="connsiteY2" fmla="*/ 778050 h 778050"/>
                <a:gd name="connsiteX3" fmla="*/ 0 w 6586489"/>
                <a:gd name="connsiteY3" fmla="*/ 778050 h 778050"/>
                <a:gd name="connsiteX4" fmla="*/ 0 w 6586489"/>
                <a:gd name="connsiteY4" fmla="*/ 0 h 77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489" h="778050">
                  <a:moveTo>
                    <a:pt x="0" y="0"/>
                  </a:moveTo>
                  <a:lnTo>
                    <a:pt x="6586489" y="0"/>
                  </a:lnTo>
                  <a:lnTo>
                    <a:pt x="6586489" y="778050"/>
                  </a:lnTo>
                  <a:lnTo>
                    <a:pt x="0" y="778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689636"/>
                <a:satOff val="-4355"/>
                <a:lumOff val="-294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1185" tIns="270764" rIns="511185" bIns="92456" numCol="1" spcCol="1270" anchor="t" anchorCtr="0">
              <a:noAutofit/>
            </a:bodyPr>
            <a:lstStyle/>
            <a:p>
              <a:pPr marL="0" lvl="1" algn="l" defTabSz="57785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300" kern="1200" dirty="0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69F30F6F-3A22-4490-8252-E6160E81E0A6}"/>
                </a:ext>
              </a:extLst>
            </p:cNvPr>
            <p:cNvSpPr/>
            <p:nvPr/>
          </p:nvSpPr>
          <p:spPr>
            <a:xfrm>
              <a:off x="5648409" y="1801529"/>
              <a:ext cx="4610542" cy="383760"/>
            </a:xfrm>
            <a:custGeom>
              <a:avLst/>
              <a:gdLst>
                <a:gd name="connsiteX0" fmla="*/ 0 w 4610542"/>
                <a:gd name="connsiteY0" fmla="*/ 63961 h 383760"/>
                <a:gd name="connsiteX1" fmla="*/ 63961 w 4610542"/>
                <a:gd name="connsiteY1" fmla="*/ 0 h 383760"/>
                <a:gd name="connsiteX2" fmla="*/ 4546581 w 4610542"/>
                <a:gd name="connsiteY2" fmla="*/ 0 h 383760"/>
                <a:gd name="connsiteX3" fmla="*/ 4610542 w 4610542"/>
                <a:gd name="connsiteY3" fmla="*/ 63961 h 383760"/>
                <a:gd name="connsiteX4" fmla="*/ 4610542 w 4610542"/>
                <a:gd name="connsiteY4" fmla="*/ 319799 h 383760"/>
                <a:gd name="connsiteX5" fmla="*/ 4546581 w 4610542"/>
                <a:gd name="connsiteY5" fmla="*/ 383760 h 383760"/>
                <a:gd name="connsiteX6" fmla="*/ 63961 w 4610542"/>
                <a:gd name="connsiteY6" fmla="*/ 383760 h 383760"/>
                <a:gd name="connsiteX7" fmla="*/ 0 w 4610542"/>
                <a:gd name="connsiteY7" fmla="*/ 319799 h 383760"/>
                <a:gd name="connsiteX8" fmla="*/ 0 w 4610542"/>
                <a:gd name="connsiteY8" fmla="*/ 63961 h 38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0542" h="38376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4546581" y="0"/>
                  </a:lnTo>
                  <a:cubicBezTo>
                    <a:pt x="4581906" y="0"/>
                    <a:pt x="4610542" y="28636"/>
                    <a:pt x="4610542" y="63961"/>
                  </a:cubicBezTo>
                  <a:lnTo>
                    <a:pt x="4610542" y="319799"/>
                  </a:lnTo>
                  <a:cubicBezTo>
                    <a:pt x="4610542" y="355124"/>
                    <a:pt x="4581906" y="383760"/>
                    <a:pt x="4546581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rgbClr val="85D05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1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02" tIns="18734" rIns="193002" bIns="18734" numCol="1" spcCol="1270" anchor="ctr" anchorCtr="0">
              <a:noAutofit/>
            </a:bodyPr>
            <a:lstStyle/>
            <a:p>
              <a:pPr defTabSz="577850"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Node connectivity in static channel 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60B26B-BA7D-4E4B-B37E-08FB6B2C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D6ED94E-97AF-AC49-B799-5AAA253C10B9}"/>
              </a:ext>
            </a:extLst>
          </p:cNvPr>
          <p:cNvSpPr/>
          <p:nvPr/>
        </p:nvSpPr>
        <p:spPr>
          <a:xfrm>
            <a:off x="6107295" y="966329"/>
            <a:ext cx="5306084" cy="5037307"/>
          </a:xfrm>
          <a:custGeom>
            <a:avLst/>
            <a:gdLst>
              <a:gd name="connsiteX0" fmla="*/ 0 w 8128000"/>
              <a:gd name="connsiteY0" fmla="*/ 0 h 5564160"/>
              <a:gd name="connsiteX1" fmla="*/ 8128000 w 8128000"/>
              <a:gd name="connsiteY1" fmla="*/ 0 h 5564160"/>
              <a:gd name="connsiteX2" fmla="*/ 8128000 w 8128000"/>
              <a:gd name="connsiteY2" fmla="*/ 5564160 h 5564160"/>
              <a:gd name="connsiteX3" fmla="*/ 0 w 8128000"/>
              <a:gd name="connsiteY3" fmla="*/ 5564160 h 5564160"/>
              <a:gd name="connsiteX4" fmla="*/ 0 w 8128000"/>
              <a:gd name="connsiteY4" fmla="*/ 0 h 55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564160">
                <a:moveTo>
                  <a:pt x="0" y="0"/>
                </a:moveTo>
                <a:lnTo>
                  <a:pt x="8128000" y="0"/>
                </a:lnTo>
                <a:lnTo>
                  <a:pt x="8128000" y="5564160"/>
                </a:lnTo>
                <a:lnTo>
                  <a:pt x="0" y="5564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Hyacinth-based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Raniwala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Chiueh</a:t>
            </a:r>
            <a:r>
              <a:rPr lang="en-US" altLang="zh-CN" dirty="0">
                <a:solidFill>
                  <a:srgbClr val="000000"/>
                </a:solidFill>
              </a:rPr>
              <a:t> (2005)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Load Aware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Raniwala</a:t>
            </a:r>
            <a:r>
              <a:rPr lang="en-US" altLang="zh-CN" dirty="0">
                <a:solidFill>
                  <a:srgbClr val="000000"/>
                </a:solidFill>
              </a:rPr>
              <a:t> et al. (2004)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Maxflow-based Centralized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Skalli</a:t>
            </a:r>
            <a:r>
              <a:rPr lang="en-US" altLang="zh-CN" dirty="0">
                <a:solidFill>
                  <a:srgbClr val="000000"/>
                </a:solidFill>
              </a:rPr>
              <a:t> et al. (2007)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Distributed Congestion-Aware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Mohsenian</a:t>
            </a:r>
            <a:r>
              <a:rPr lang="en-US" altLang="zh-CN" dirty="0">
                <a:solidFill>
                  <a:srgbClr val="000000"/>
                </a:solidFill>
              </a:rPr>
              <a:t> Rad and Wong (2009)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Cluster-based joint Channel Assignment and Routing Protocol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Mettali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Gammar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Ghannay</a:t>
            </a:r>
            <a:r>
              <a:rPr lang="en-US" altLang="zh-CN" dirty="0">
                <a:solidFill>
                  <a:srgbClr val="000000"/>
                </a:solidFill>
              </a:rPr>
              <a:t> (2005)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B2A4724-6909-5D45-84ED-A7AF60BD70FE}"/>
              </a:ext>
            </a:extLst>
          </p:cNvPr>
          <p:cNvSpPr/>
          <p:nvPr/>
        </p:nvSpPr>
        <p:spPr>
          <a:xfrm>
            <a:off x="3854621" y="327509"/>
            <a:ext cx="8128000" cy="638820"/>
          </a:xfrm>
          <a:custGeom>
            <a:avLst/>
            <a:gdLst>
              <a:gd name="connsiteX0" fmla="*/ 0 w 8128000"/>
              <a:gd name="connsiteY0" fmla="*/ 106472 h 638820"/>
              <a:gd name="connsiteX1" fmla="*/ 106472 w 8128000"/>
              <a:gd name="connsiteY1" fmla="*/ 0 h 638820"/>
              <a:gd name="connsiteX2" fmla="*/ 8021528 w 8128000"/>
              <a:gd name="connsiteY2" fmla="*/ 0 h 638820"/>
              <a:gd name="connsiteX3" fmla="*/ 8128000 w 8128000"/>
              <a:gd name="connsiteY3" fmla="*/ 106472 h 638820"/>
              <a:gd name="connsiteX4" fmla="*/ 8128000 w 8128000"/>
              <a:gd name="connsiteY4" fmla="*/ 532348 h 638820"/>
              <a:gd name="connsiteX5" fmla="*/ 8021528 w 8128000"/>
              <a:gd name="connsiteY5" fmla="*/ 638820 h 638820"/>
              <a:gd name="connsiteX6" fmla="*/ 106472 w 8128000"/>
              <a:gd name="connsiteY6" fmla="*/ 638820 h 638820"/>
              <a:gd name="connsiteX7" fmla="*/ 0 w 8128000"/>
              <a:gd name="connsiteY7" fmla="*/ 532348 h 638820"/>
              <a:gd name="connsiteX8" fmla="*/ 0 w 8128000"/>
              <a:gd name="connsiteY8" fmla="*/ 106472 h 63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638820">
                <a:moveTo>
                  <a:pt x="0" y="106472"/>
                </a:moveTo>
                <a:cubicBezTo>
                  <a:pt x="0" y="47669"/>
                  <a:pt x="47669" y="0"/>
                  <a:pt x="106472" y="0"/>
                </a:cubicBezTo>
                <a:lnTo>
                  <a:pt x="8021528" y="0"/>
                </a:lnTo>
                <a:cubicBezTo>
                  <a:pt x="8080331" y="0"/>
                  <a:pt x="8128000" y="47669"/>
                  <a:pt x="8128000" y="106472"/>
                </a:cubicBezTo>
                <a:lnTo>
                  <a:pt x="8128000" y="532348"/>
                </a:lnTo>
                <a:cubicBezTo>
                  <a:pt x="8128000" y="591151"/>
                  <a:pt x="8080331" y="638820"/>
                  <a:pt x="8021528" y="638820"/>
                </a:cubicBezTo>
                <a:lnTo>
                  <a:pt x="106472" y="638820"/>
                </a:lnTo>
                <a:cubicBezTo>
                  <a:pt x="47669" y="638820"/>
                  <a:pt x="0" y="591151"/>
                  <a:pt x="0" y="532348"/>
                </a:cubicBezTo>
                <a:lnTo>
                  <a:pt x="0" y="106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25" tIns="122625" rIns="122625" bIns="12262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unicast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800" kern="1200" dirty="0"/>
              <a:t>assignment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approaches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39622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BC024-DD18-FF4E-B298-CC61CB3A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898F7F-8367-1949-8909-08A44793B32D}"/>
              </a:ext>
            </a:extLst>
          </p:cNvPr>
          <p:cNvSpPr/>
          <p:nvPr/>
        </p:nvSpPr>
        <p:spPr>
          <a:xfrm>
            <a:off x="6100655" y="1586950"/>
            <a:ext cx="5306084" cy="3945632"/>
          </a:xfrm>
          <a:custGeom>
            <a:avLst/>
            <a:gdLst>
              <a:gd name="connsiteX0" fmla="*/ 0 w 8128000"/>
              <a:gd name="connsiteY0" fmla="*/ 0 h 5564160"/>
              <a:gd name="connsiteX1" fmla="*/ 8128000 w 8128000"/>
              <a:gd name="connsiteY1" fmla="*/ 0 h 5564160"/>
              <a:gd name="connsiteX2" fmla="*/ 8128000 w 8128000"/>
              <a:gd name="connsiteY2" fmla="*/ 5564160 h 5564160"/>
              <a:gd name="connsiteX3" fmla="*/ 0 w 8128000"/>
              <a:gd name="connsiteY3" fmla="*/ 5564160 h 5564160"/>
              <a:gd name="connsiteX4" fmla="*/ 0 w 8128000"/>
              <a:gd name="connsiteY4" fmla="*/ 0 h 55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564160">
                <a:moveTo>
                  <a:pt x="0" y="0"/>
                </a:moveTo>
                <a:lnTo>
                  <a:pt x="8128000" y="0"/>
                </a:lnTo>
                <a:lnTo>
                  <a:pt x="8128000" y="5564160"/>
                </a:lnTo>
                <a:lnTo>
                  <a:pt x="0" y="5564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Autofit/>
          </a:bodyPr>
          <a:lstStyle/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Robust Channel Assignment and Routing with Time Partitioning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Wellons and </a:t>
            </a:r>
            <a:r>
              <a:rPr lang="en-US" altLang="zh-CN" dirty="0" err="1">
                <a:solidFill>
                  <a:srgbClr val="000000"/>
                </a:solidFill>
              </a:rPr>
              <a:t>Xue</a:t>
            </a:r>
            <a:r>
              <a:rPr lang="en-US" altLang="zh-CN" dirty="0">
                <a:solidFill>
                  <a:srgbClr val="000000"/>
                </a:solidFill>
              </a:rPr>
              <a:t> ( 2014)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Joint </a:t>
            </a:r>
            <a:r>
              <a:rPr lang="en-US" altLang="zh-CN" dirty="0" err="1">
                <a:solidFill>
                  <a:srgbClr val="000000"/>
                </a:solidFill>
              </a:rPr>
              <a:t>Qos</a:t>
            </a:r>
            <a:r>
              <a:rPr lang="en-US" altLang="zh-CN" dirty="0">
                <a:solidFill>
                  <a:srgbClr val="000000"/>
                </a:solidFill>
              </a:rPr>
              <a:t> Routing and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Bakhshi</a:t>
            </a:r>
            <a:r>
              <a:rPr lang="en-US" altLang="zh-CN" dirty="0">
                <a:solidFill>
                  <a:srgbClr val="000000"/>
                </a:solidFill>
              </a:rPr>
              <a:t> et al. (2011)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Joint Routing</a:t>
            </a:r>
            <a:r>
              <a:rPr lang="zh-CN" altLang="en-US" dirty="0">
                <a:solidFill>
                  <a:srgbClr val="000000"/>
                </a:solidFill>
              </a:rPr>
              <a:t>， </a:t>
            </a:r>
            <a:r>
              <a:rPr lang="en-US" altLang="zh-CN" dirty="0">
                <a:solidFill>
                  <a:srgbClr val="000000"/>
                </a:solidFill>
              </a:rPr>
              <a:t>Channel Assignment and Rate allocation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Glvez</a:t>
            </a:r>
            <a:r>
              <a:rPr lang="en-US" altLang="zh-CN" dirty="0">
                <a:solidFill>
                  <a:srgbClr val="000000"/>
                </a:solidFill>
              </a:rPr>
              <a:t> and Ruiz (2013)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Link Scheduling Rate Allocation, Routing and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Glvez</a:t>
            </a:r>
            <a:r>
              <a:rPr lang="en-US" altLang="zh-CN" dirty="0">
                <a:solidFill>
                  <a:srgbClr val="000000"/>
                </a:solidFill>
              </a:rPr>
              <a:t> and Ruiz (2015)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On-demand-Based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Gong et al. (2009)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6236C31-BC79-F941-BD25-881C3AA1263C}"/>
              </a:ext>
            </a:extLst>
          </p:cNvPr>
          <p:cNvSpPr/>
          <p:nvPr/>
        </p:nvSpPr>
        <p:spPr>
          <a:xfrm>
            <a:off x="3855600" y="328477"/>
            <a:ext cx="8128000" cy="638820"/>
          </a:xfrm>
          <a:custGeom>
            <a:avLst/>
            <a:gdLst>
              <a:gd name="connsiteX0" fmla="*/ 0 w 8128000"/>
              <a:gd name="connsiteY0" fmla="*/ 106472 h 638820"/>
              <a:gd name="connsiteX1" fmla="*/ 106472 w 8128000"/>
              <a:gd name="connsiteY1" fmla="*/ 0 h 638820"/>
              <a:gd name="connsiteX2" fmla="*/ 8021528 w 8128000"/>
              <a:gd name="connsiteY2" fmla="*/ 0 h 638820"/>
              <a:gd name="connsiteX3" fmla="*/ 8128000 w 8128000"/>
              <a:gd name="connsiteY3" fmla="*/ 106472 h 638820"/>
              <a:gd name="connsiteX4" fmla="*/ 8128000 w 8128000"/>
              <a:gd name="connsiteY4" fmla="*/ 532348 h 638820"/>
              <a:gd name="connsiteX5" fmla="*/ 8021528 w 8128000"/>
              <a:gd name="connsiteY5" fmla="*/ 638820 h 638820"/>
              <a:gd name="connsiteX6" fmla="*/ 106472 w 8128000"/>
              <a:gd name="connsiteY6" fmla="*/ 638820 h 638820"/>
              <a:gd name="connsiteX7" fmla="*/ 0 w 8128000"/>
              <a:gd name="connsiteY7" fmla="*/ 532348 h 638820"/>
              <a:gd name="connsiteX8" fmla="*/ 0 w 8128000"/>
              <a:gd name="connsiteY8" fmla="*/ 106472 h 63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638820">
                <a:moveTo>
                  <a:pt x="0" y="106472"/>
                </a:moveTo>
                <a:cubicBezTo>
                  <a:pt x="0" y="47669"/>
                  <a:pt x="47669" y="0"/>
                  <a:pt x="106472" y="0"/>
                </a:cubicBezTo>
                <a:lnTo>
                  <a:pt x="8021528" y="0"/>
                </a:lnTo>
                <a:cubicBezTo>
                  <a:pt x="8080331" y="0"/>
                  <a:pt x="8128000" y="47669"/>
                  <a:pt x="8128000" y="106472"/>
                </a:cubicBezTo>
                <a:lnTo>
                  <a:pt x="8128000" y="532348"/>
                </a:lnTo>
                <a:cubicBezTo>
                  <a:pt x="8128000" y="591151"/>
                  <a:pt x="8080331" y="638820"/>
                  <a:pt x="8021528" y="638820"/>
                </a:cubicBezTo>
                <a:lnTo>
                  <a:pt x="106472" y="638820"/>
                </a:lnTo>
                <a:cubicBezTo>
                  <a:pt x="47669" y="638820"/>
                  <a:pt x="0" y="591151"/>
                  <a:pt x="0" y="532348"/>
                </a:cubicBezTo>
                <a:lnTo>
                  <a:pt x="0" y="1064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25" tIns="122625" rIns="122625" bIns="12262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unicast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800" kern="1200" dirty="0"/>
              <a:t>assignment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approaches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58693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6B6832-A955-BC48-B64C-87A1BC12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Routing and channel assignment approaches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04C4B4D-6479-D844-AF7B-A11566090D31}"/>
              </a:ext>
            </a:extLst>
          </p:cNvPr>
          <p:cNvSpPr/>
          <p:nvPr/>
        </p:nvSpPr>
        <p:spPr>
          <a:xfrm>
            <a:off x="6109819" y="964800"/>
            <a:ext cx="5306084" cy="5740800"/>
          </a:xfrm>
          <a:custGeom>
            <a:avLst/>
            <a:gdLst>
              <a:gd name="connsiteX0" fmla="*/ 0 w 8128000"/>
              <a:gd name="connsiteY0" fmla="*/ 0 h 5472026"/>
              <a:gd name="connsiteX1" fmla="*/ 8128000 w 8128000"/>
              <a:gd name="connsiteY1" fmla="*/ 0 h 5472026"/>
              <a:gd name="connsiteX2" fmla="*/ 8128000 w 8128000"/>
              <a:gd name="connsiteY2" fmla="*/ 5472026 h 5472026"/>
              <a:gd name="connsiteX3" fmla="*/ 0 w 8128000"/>
              <a:gd name="connsiteY3" fmla="*/ 5472026 h 5472026"/>
              <a:gd name="connsiteX4" fmla="*/ 0 w 8128000"/>
              <a:gd name="connsiteY4" fmla="*/ 0 h 54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5472026">
                <a:moveTo>
                  <a:pt x="0" y="0"/>
                </a:moveTo>
                <a:lnTo>
                  <a:pt x="8128000" y="0"/>
                </a:lnTo>
                <a:lnTo>
                  <a:pt x="8128000" y="5472026"/>
                </a:lnTo>
                <a:lnTo>
                  <a:pt x="0" y="54720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Autofit/>
          </a:bodyPr>
          <a:lstStyle/>
          <a:p>
            <a:pPr marL="28575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Utility-based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Kumar et al. (2013)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Distributed polynomial-time Priority-aware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Lin and Zhuang (2013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I-QCA</a:t>
            </a: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Cha</a:t>
            </a:r>
            <a:r>
              <a:rPr lang="en-US" altLang="zh-CN" dirty="0">
                <a:solidFill>
                  <a:srgbClr val="000000"/>
                </a:solidFill>
              </a:rPr>
              <a:t>kraborty (2015)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Cross-Layered and Load-Oriented Multicast Routing and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Yang and Hong (2014)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Multi-objective Genetic Approach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Vaezpour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Dehghan</a:t>
            </a:r>
            <a:r>
              <a:rPr lang="en-US" altLang="zh-CN" dirty="0">
                <a:solidFill>
                  <a:srgbClr val="000000"/>
                </a:solidFill>
              </a:rPr>
              <a:t> (2013)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Level-based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Zeng et al. (2010)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Quality of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Service Multicast Routing Channel Assignment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Cheng</a:t>
            </a:r>
            <a:r>
              <a:rPr lang="en-US" altLang="zh-CN" dirty="0">
                <a:solidFill>
                  <a:srgbClr val="000000"/>
                </a:solidFill>
              </a:rPr>
              <a:t> and Yang (2011)</a:t>
            </a:r>
            <a:endParaRPr lang="en-US" dirty="0">
              <a:solidFill>
                <a:srgbClr val="000000"/>
              </a:solidFill>
            </a:endParaRPr>
          </a:p>
          <a:p>
            <a:pPr marL="228600" lvl="1" indent="-2857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</a:rPr>
              <a:t>Learning Automata Multi-Casting Routing algorithm</a:t>
            </a:r>
            <a:endParaRPr lang="en-US" dirty="0">
              <a:solidFill>
                <a:srgbClr val="000000"/>
              </a:solidFill>
            </a:endParaRPr>
          </a:p>
          <a:p>
            <a:pPr marL="342900" lvl="2" indent="-228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Pediaditaki</a:t>
            </a:r>
            <a:r>
              <a:rPr lang="en-US" altLang="zh-CN" dirty="0">
                <a:solidFill>
                  <a:srgbClr val="000000"/>
                </a:solidFill>
              </a:rPr>
              <a:t> et al. (2009)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A04D3A-C91D-CD4C-A4E8-9E422695BC02}"/>
              </a:ext>
            </a:extLst>
          </p:cNvPr>
          <p:cNvSpPr/>
          <p:nvPr/>
        </p:nvSpPr>
        <p:spPr>
          <a:xfrm>
            <a:off x="3855600" y="327600"/>
            <a:ext cx="8128000" cy="637200"/>
          </a:xfrm>
          <a:custGeom>
            <a:avLst/>
            <a:gdLst>
              <a:gd name="connsiteX0" fmla="*/ 0 w 8128000"/>
              <a:gd name="connsiteY0" fmla="*/ 76250 h 457492"/>
              <a:gd name="connsiteX1" fmla="*/ 76250 w 8128000"/>
              <a:gd name="connsiteY1" fmla="*/ 0 h 457492"/>
              <a:gd name="connsiteX2" fmla="*/ 8051750 w 8128000"/>
              <a:gd name="connsiteY2" fmla="*/ 0 h 457492"/>
              <a:gd name="connsiteX3" fmla="*/ 8128000 w 8128000"/>
              <a:gd name="connsiteY3" fmla="*/ 76250 h 457492"/>
              <a:gd name="connsiteX4" fmla="*/ 8128000 w 8128000"/>
              <a:gd name="connsiteY4" fmla="*/ 381242 h 457492"/>
              <a:gd name="connsiteX5" fmla="*/ 8051750 w 8128000"/>
              <a:gd name="connsiteY5" fmla="*/ 457492 h 457492"/>
              <a:gd name="connsiteX6" fmla="*/ 76250 w 8128000"/>
              <a:gd name="connsiteY6" fmla="*/ 457492 h 457492"/>
              <a:gd name="connsiteX7" fmla="*/ 0 w 8128000"/>
              <a:gd name="connsiteY7" fmla="*/ 381242 h 457492"/>
              <a:gd name="connsiteX8" fmla="*/ 0 w 8128000"/>
              <a:gd name="connsiteY8" fmla="*/ 76250 h 45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457492">
                <a:moveTo>
                  <a:pt x="0" y="76250"/>
                </a:moveTo>
                <a:cubicBezTo>
                  <a:pt x="0" y="34138"/>
                  <a:pt x="34138" y="0"/>
                  <a:pt x="76250" y="0"/>
                </a:cubicBezTo>
                <a:lnTo>
                  <a:pt x="8051750" y="0"/>
                </a:lnTo>
                <a:cubicBezTo>
                  <a:pt x="8093862" y="0"/>
                  <a:pt x="8128000" y="34138"/>
                  <a:pt x="8128000" y="76250"/>
                </a:cubicBezTo>
                <a:lnTo>
                  <a:pt x="8128000" y="381242"/>
                </a:lnTo>
                <a:cubicBezTo>
                  <a:pt x="8128000" y="423354"/>
                  <a:pt x="8093862" y="457492"/>
                  <a:pt x="8051750" y="457492"/>
                </a:cubicBezTo>
                <a:lnTo>
                  <a:pt x="76250" y="457492"/>
                </a:lnTo>
                <a:cubicBezTo>
                  <a:pt x="34138" y="457492"/>
                  <a:pt x="0" y="423354"/>
                  <a:pt x="0" y="381242"/>
                </a:cubicBezTo>
                <a:lnTo>
                  <a:pt x="0" y="762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73" tIns="113773" rIns="113773" bIns="11377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Joint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multicast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and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channel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assignment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03238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3871D-1BCE-F84A-983A-9B595F1E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Not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tested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methods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5CDE2B-4BF8-4747-A6DC-4B292013464E}"/>
              </a:ext>
            </a:extLst>
          </p:cNvPr>
          <p:cNvGrpSpPr/>
          <p:nvPr/>
        </p:nvGrpSpPr>
        <p:grpSpPr>
          <a:xfrm>
            <a:off x="5419858" y="68284"/>
            <a:ext cx="3106161" cy="3108960"/>
            <a:chOff x="4944535" y="807"/>
            <a:chExt cx="3106161" cy="32270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48E59C1-E1D5-714E-9867-A549DDDDA4CE}"/>
                </a:ext>
              </a:extLst>
            </p:cNvPr>
            <p:cNvSpPr/>
            <p:nvPr/>
          </p:nvSpPr>
          <p:spPr>
            <a:xfrm>
              <a:off x="4944535" y="807"/>
              <a:ext cx="3106161" cy="3227024"/>
            </a:xfrm>
            <a:custGeom>
              <a:avLst/>
              <a:gdLst>
                <a:gd name="connsiteX0" fmla="*/ 0 w 1884129"/>
                <a:gd name="connsiteY0" fmla="*/ 1884129 h 1884129"/>
                <a:gd name="connsiteX1" fmla="*/ 1884129 w 1884129"/>
                <a:gd name="connsiteY1" fmla="*/ 0 h 1884129"/>
                <a:gd name="connsiteX2" fmla="*/ 1884129 w 1884129"/>
                <a:gd name="connsiteY2" fmla="*/ 1884129 h 1884129"/>
                <a:gd name="connsiteX3" fmla="*/ 0 w 1884129"/>
                <a:gd name="connsiteY3" fmla="*/ 1884129 h 188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4129" h="1884129">
                  <a:moveTo>
                    <a:pt x="0" y="1884129"/>
                  </a:moveTo>
                  <a:cubicBezTo>
                    <a:pt x="0" y="843553"/>
                    <a:pt x="843553" y="0"/>
                    <a:pt x="1884129" y="0"/>
                  </a:cubicBezTo>
                  <a:lnTo>
                    <a:pt x="1884129" y="1884129"/>
                  </a:lnTo>
                  <a:lnTo>
                    <a:pt x="0" y="188412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089" tIns="694089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AB12BF-1FB5-4C4E-AC46-CFE5AED00B47}"/>
                </a:ext>
              </a:extLst>
            </p:cNvPr>
            <p:cNvSpPr txBox="1"/>
            <p:nvPr/>
          </p:nvSpPr>
          <p:spPr>
            <a:xfrm>
              <a:off x="5614865" y="1035303"/>
              <a:ext cx="1899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 wire link to improve network performance</a:t>
              </a: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1B691CC0-E81A-564A-AFB5-4E2328F18D96}"/>
              </a:ext>
            </a:extLst>
          </p:cNvPr>
          <p:cNvSpPr/>
          <p:nvPr/>
        </p:nvSpPr>
        <p:spPr>
          <a:xfrm>
            <a:off x="6709492" y="1475510"/>
            <a:ext cx="1884129" cy="1884129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0" y="1884129"/>
                </a:moveTo>
                <a:cubicBezTo>
                  <a:pt x="0" y="843553"/>
                  <a:pt x="843553" y="0"/>
                  <a:pt x="1884129" y="0"/>
                </a:cubicBezTo>
                <a:lnTo>
                  <a:pt x="1884129" y="1884129"/>
                </a:lnTo>
                <a:lnTo>
                  <a:pt x="0" y="1884129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089" tIns="694089" rIns="142240" bIns="1422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Graph Theory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C19BC8-55A5-D747-A53D-F3C4F25C7364}"/>
              </a:ext>
            </a:extLst>
          </p:cNvPr>
          <p:cNvGrpSpPr/>
          <p:nvPr/>
        </p:nvGrpSpPr>
        <p:grpSpPr>
          <a:xfrm>
            <a:off x="8759923" y="68284"/>
            <a:ext cx="3108960" cy="3108960"/>
            <a:chOff x="8137723" y="-1"/>
            <a:chExt cx="3108960" cy="310896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A433F7A-3F8F-B442-8F4A-A4D9BC6111B2}"/>
                </a:ext>
              </a:extLst>
            </p:cNvPr>
            <p:cNvSpPr/>
            <p:nvPr/>
          </p:nvSpPr>
          <p:spPr>
            <a:xfrm>
              <a:off x="8137723" y="-1"/>
              <a:ext cx="3108960" cy="3108960"/>
            </a:xfrm>
            <a:custGeom>
              <a:avLst/>
              <a:gdLst>
                <a:gd name="connsiteX0" fmla="*/ 0 w 1884129"/>
                <a:gd name="connsiteY0" fmla="*/ 1884129 h 1884129"/>
                <a:gd name="connsiteX1" fmla="*/ 1884129 w 1884129"/>
                <a:gd name="connsiteY1" fmla="*/ 0 h 1884129"/>
                <a:gd name="connsiteX2" fmla="*/ 1884129 w 1884129"/>
                <a:gd name="connsiteY2" fmla="*/ 1884129 h 1884129"/>
                <a:gd name="connsiteX3" fmla="*/ 0 w 1884129"/>
                <a:gd name="connsiteY3" fmla="*/ 1884129 h 188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4129" h="1884129">
                  <a:moveTo>
                    <a:pt x="0" y="0"/>
                  </a:moveTo>
                  <a:cubicBezTo>
                    <a:pt x="1040576" y="0"/>
                    <a:pt x="1884129" y="843553"/>
                    <a:pt x="1884129" y="1884129"/>
                  </a:cubicBezTo>
                  <a:lnTo>
                    <a:pt x="0" y="1884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694089" rIns="694089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A7002-66D4-7849-B5C0-FF0939CEFACD}"/>
                </a:ext>
              </a:extLst>
            </p:cNvPr>
            <p:cNvSpPr txBox="1"/>
            <p:nvPr/>
          </p:nvSpPr>
          <p:spPr>
            <a:xfrm>
              <a:off x="9418949" y="1026752"/>
              <a:ext cx="13839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Joint link optimization, channel assignment and routing</a:t>
              </a: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B2A5E336-EE97-2147-BB88-F30CB43E3A3A}"/>
              </a:ext>
            </a:extLst>
          </p:cNvPr>
          <p:cNvSpPr/>
          <p:nvPr/>
        </p:nvSpPr>
        <p:spPr>
          <a:xfrm>
            <a:off x="8680648" y="1475510"/>
            <a:ext cx="1884129" cy="1884129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0" y="0"/>
                </a:moveTo>
                <a:cubicBezTo>
                  <a:pt x="1040576" y="0"/>
                  <a:pt x="1884129" y="843553"/>
                  <a:pt x="1884129" y="1884129"/>
                </a:cubicBezTo>
                <a:lnTo>
                  <a:pt x="0" y="1884129"/>
                </a:lnTo>
                <a:lnTo>
                  <a:pt x="0" y="0"/>
                </a:lnTo>
                <a:close/>
              </a:path>
            </a:pathLst>
          </a:custGeom>
          <a:solidFill>
            <a:srgbClr val="30E26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694089" rIns="694089" bIns="14224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Topology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method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DBADFA-8AF0-2D43-A9C6-909B6D829449}"/>
              </a:ext>
            </a:extLst>
          </p:cNvPr>
          <p:cNvSpPr txBox="1"/>
          <p:nvPr/>
        </p:nvSpPr>
        <p:spPr>
          <a:xfrm>
            <a:off x="9135762" y="-510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26204F-0164-5E48-B36C-1812D91CE9B9}"/>
              </a:ext>
            </a:extLst>
          </p:cNvPr>
          <p:cNvGrpSpPr/>
          <p:nvPr/>
        </p:nvGrpSpPr>
        <p:grpSpPr>
          <a:xfrm>
            <a:off x="5418514" y="3583428"/>
            <a:ext cx="3108960" cy="3108960"/>
            <a:chOff x="4875589" y="3583428"/>
            <a:chExt cx="3108960" cy="310896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400861C-2861-754F-9B91-58C74443C82A}"/>
                </a:ext>
              </a:extLst>
            </p:cNvPr>
            <p:cNvSpPr/>
            <p:nvPr/>
          </p:nvSpPr>
          <p:spPr>
            <a:xfrm>
              <a:off x="4875589" y="3583428"/>
              <a:ext cx="3108960" cy="3108960"/>
            </a:xfrm>
            <a:custGeom>
              <a:avLst/>
              <a:gdLst>
                <a:gd name="connsiteX0" fmla="*/ 0 w 1884129"/>
                <a:gd name="connsiteY0" fmla="*/ 1884129 h 1884129"/>
                <a:gd name="connsiteX1" fmla="*/ 1884129 w 1884129"/>
                <a:gd name="connsiteY1" fmla="*/ 0 h 1884129"/>
                <a:gd name="connsiteX2" fmla="*/ 1884129 w 1884129"/>
                <a:gd name="connsiteY2" fmla="*/ 1884129 h 1884129"/>
                <a:gd name="connsiteX3" fmla="*/ 0 w 1884129"/>
                <a:gd name="connsiteY3" fmla="*/ 1884129 h 188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4129" h="1884129">
                  <a:moveTo>
                    <a:pt x="1884129" y="1884129"/>
                  </a:moveTo>
                  <a:cubicBezTo>
                    <a:pt x="843553" y="1884129"/>
                    <a:pt x="0" y="1040576"/>
                    <a:pt x="0" y="0"/>
                  </a:cubicBezTo>
                  <a:lnTo>
                    <a:pt x="1884129" y="0"/>
                  </a:lnTo>
                  <a:lnTo>
                    <a:pt x="1884129" y="1884129"/>
                  </a:lnTo>
                  <a:close/>
                </a:path>
              </a:pathLst>
            </a:custGeom>
            <a:solidFill>
              <a:srgbClr val="30E26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090" tIns="142240" rIns="142240" bIns="69409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257C9-4263-E045-92F7-D10BA3BF81C3}"/>
                </a:ext>
              </a:extLst>
            </p:cNvPr>
            <p:cNvSpPr txBox="1"/>
            <p:nvPr/>
          </p:nvSpPr>
          <p:spPr>
            <a:xfrm>
              <a:off x="5511402" y="4788735"/>
              <a:ext cx="1294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Virtual links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A15EEA-033B-4342-82AD-3BF5798909F5}"/>
              </a:ext>
            </a:extLst>
          </p:cNvPr>
          <p:cNvGrpSpPr/>
          <p:nvPr/>
        </p:nvGrpSpPr>
        <p:grpSpPr>
          <a:xfrm>
            <a:off x="8759923" y="3583428"/>
            <a:ext cx="3108960" cy="3108960"/>
            <a:chOff x="8216998" y="3583428"/>
            <a:chExt cx="3108960" cy="310896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A09999-52B8-754C-BC16-4840F7DC444E}"/>
                </a:ext>
              </a:extLst>
            </p:cNvPr>
            <p:cNvSpPr/>
            <p:nvPr/>
          </p:nvSpPr>
          <p:spPr>
            <a:xfrm>
              <a:off x="8216998" y="3583428"/>
              <a:ext cx="3108960" cy="3108960"/>
            </a:xfrm>
            <a:custGeom>
              <a:avLst/>
              <a:gdLst>
                <a:gd name="connsiteX0" fmla="*/ 0 w 1884129"/>
                <a:gd name="connsiteY0" fmla="*/ 1884129 h 1884129"/>
                <a:gd name="connsiteX1" fmla="*/ 1884129 w 1884129"/>
                <a:gd name="connsiteY1" fmla="*/ 0 h 1884129"/>
                <a:gd name="connsiteX2" fmla="*/ 1884129 w 1884129"/>
                <a:gd name="connsiteY2" fmla="*/ 1884129 h 1884129"/>
                <a:gd name="connsiteX3" fmla="*/ 0 w 1884129"/>
                <a:gd name="connsiteY3" fmla="*/ 1884129 h 188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4129" h="1884129">
                  <a:moveTo>
                    <a:pt x="1884129" y="0"/>
                  </a:moveTo>
                  <a:cubicBezTo>
                    <a:pt x="1884129" y="1040576"/>
                    <a:pt x="1040576" y="1884129"/>
                    <a:pt x="0" y="1884129"/>
                  </a:cubicBezTo>
                  <a:lnTo>
                    <a:pt x="0" y="0"/>
                  </a:lnTo>
                  <a:lnTo>
                    <a:pt x="1884129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694090" bIns="69409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BFD257-9789-3543-84C3-5705D22ED218}"/>
                </a:ext>
              </a:extLst>
            </p:cNvPr>
            <p:cNvSpPr txBox="1"/>
            <p:nvPr/>
          </p:nvSpPr>
          <p:spPr>
            <a:xfrm>
              <a:off x="9540858" y="4783048"/>
              <a:ext cx="1294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increment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D4F0FA8A-665D-0047-8338-0F0A5127081F}"/>
              </a:ext>
            </a:extLst>
          </p:cNvPr>
          <p:cNvSpPr/>
          <p:nvPr/>
        </p:nvSpPr>
        <p:spPr>
          <a:xfrm>
            <a:off x="8680648" y="3446666"/>
            <a:ext cx="1884130" cy="1884130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1884129" y="0"/>
                </a:moveTo>
                <a:cubicBezTo>
                  <a:pt x="1884129" y="1040576"/>
                  <a:pt x="1040576" y="1884129"/>
                  <a:pt x="0" y="1884129"/>
                </a:cubicBezTo>
                <a:lnTo>
                  <a:pt x="0" y="0"/>
                </a:lnTo>
                <a:lnTo>
                  <a:pt x="1884129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694090" bIns="69409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Matrix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analysis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method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AB31123-4FC8-314B-A002-68C69F5AC9EC}"/>
              </a:ext>
            </a:extLst>
          </p:cNvPr>
          <p:cNvSpPr/>
          <p:nvPr/>
        </p:nvSpPr>
        <p:spPr>
          <a:xfrm>
            <a:off x="6709491" y="3446666"/>
            <a:ext cx="1884130" cy="1884130"/>
          </a:xfrm>
          <a:custGeom>
            <a:avLst/>
            <a:gdLst>
              <a:gd name="connsiteX0" fmla="*/ 0 w 1884129"/>
              <a:gd name="connsiteY0" fmla="*/ 1884129 h 1884129"/>
              <a:gd name="connsiteX1" fmla="*/ 1884129 w 1884129"/>
              <a:gd name="connsiteY1" fmla="*/ 0 h 1884129"/>
              <a:gd name="connsiteX2" fmla="*/ 1884129 w 1884129"/>
              <a:gd name="connsiteY2" fmla="*/ 1884129 h 1884129"/>
              <a:gd name="connsiteX3" fmla="*/ 0 w 1884129"/>
              <a:gd name="connsiteY3" fmla="*/ 1884129 h 18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129" h="1884129">
                <a:moveTo>
                  <a:pt x="1884129" y="1884129"/>
                </a:moveTo>
                <a:cubicBezTo>
                  <a:pt x="843553" y="1884129"/>
                  <a:pt x="0" y="1040576"/>
                  <a:pt x="0" y="0"/>
                </a:cubicBezTo>
                <a:lnTo>
                  <a:pt x="1884129" y="0"/>
                </a:lnTo>
                <a:lnTo>
                  <a:pt x="1884129" y="1884129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090" tIns="142240" rIns="142240" bIns="69409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>
                <a:solidFill>
                  <a:schemeClr val="tx1"/>
                </a:solidFill>
              </a:rPr>
              <a:t>Graph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Neural</a:t>
            </a:r>
            <a:r>
              <a:rPr lang="zh-CN" altLang="en-US" sz="2000" kern="1200" dirty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Networks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D714B-28D9-E04D-9610-54DEBDC8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Wireless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network-multi-channel-unicast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E65C3-FA1D-424C-BC18-EBDE6E81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2111" y="838033"/>
            <a:ext cx="5282324" cy="47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2F6A1-C20D-47AA-AC01-3971FF4100A2}"/>
              </a:ext>
            </a:extLst>
          </p:cNvPr>
          <p:cNvSpPr txBox="1"/>
          <p:nvPr/>
        </p:nvSpPr>
        <p:spPr>
          <a:xfrm>
            <a:off x="411061" y="267136"/>
            <a:ext cx="449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480B-2CD3-4C67-84C2-8F3249850901}"/>
              </a:ext>
            </a:extLst>
          </p:cNvPr>
          <p:cNvSpPr txBox="1"/>
          <p:nvPr/>
        </p:nvSpPr>
        <p:spPr>
          <a:xfrm>
            <a:off x="478172" y="1446009"/>
            <a:ext cx="756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 Features: Connectivity, Diversity, Locality, Distributiveness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82DB0-8BD8-452F-8326-0E194C08382E}"/>
              </a:ext>
            </a:extLst>
          </p:cNvPr>
          <p:cNvSpPr txBox="1"/>
          <p:nvPr/>
        </p:nvSpPr>
        <p:spPr>
          <a:xfrm>
            <a:off x="478172" y="2470994"/>
            <a:ext cx="756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Throughput Features: Interference, Load Balance, Overhead, Fault Tolerance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C350C-4E48-48BB-8508-ACDBFE4F7DE4}"/>
              </a:ext>
            </a:extLst>
          </p:cNvPr>
          <p:cNvSpPr txBox="1"/>
          <p:nvPr/>
        </p:nvSpPr>
        <p:spPr>
          <a:xfrm>
            <a:off x="478172" y="3500718"/>
            <a:ext cx="992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 Environment Features: Stability, Client Mobility, Dynamicity, oscillation and ripple effect.</a:t>
            </a:r>
          </a:p>
        </p:txBody>
      </p:sp>
    </p:spTree>
    <p:extLst>
      <p:ext uri="{BB962C8B-B14F-4D97-AF65-F5344CB8AC3E}">
        <p14:creationId xmlns:p14="http://schemas.microsoft.com/office/powerpoint/2010/main" val="10613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vs Distributed Assignment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336FBA-64C1-4431-A73D-7B8E35D802A3}"/>
              </a:ext>
            </a:extLst>
          </p:cNvPr>
          <p:cNvSpPr/>
          <p:nvPr/>
        </p:nvSpPr>
        <p:spPr>
          <a:xfrm>
            <a:off x="2852258" y="203852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/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A60622-2B9E-4298-B5B7-66BA75090704}"/>
              </a:ext>
            </a:extLst>
          </p:cNvPr>
          <p:cNvSpPr/>
          <p:nvPr/>
        </p:nvSpPr>
        <p:spPr>
          <a:xfrm>
            <a:off x="2098647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/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953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35F3C-1351-4E72-B629-C028ED80A9C4}"/>
              </a:ext>
            </a:extLst>
          </p:cNvPr>
          <p:cNvSpPr/>
          <p:nvPr/>
        </p:nvSpPr>
        <p:spPr>
          <a:xfrm>
            <a:off x="2856453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/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DC6469-400E-461B-92F9-56927323AC26}"/>
              </a:ext>
            </a:extLst>
          </p:cNvPr>
          <p:cNvSpPr/>
          <p:nvPr/>
        </p:nvSpPr>
        <p:spPr>
          <a:xfrm>
            <a:off x="3618454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/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DC9FC1E-EB1E-41A7-93F9-1AB4F9CB9A7F}"/>
              </a:ext>
            </a:extLst>
          </p:cNvPr>
          <p:cNvSpPr/>
          <p:nvPr/>
        </p:nvSpPr>
        <p:spPr>
          <a:xfrm>
            <a:off x="169930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/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EBF8BEF-AECD-4CBE-B03F-F277408F433D}"/>
              </a:ext>
            </a:extLst>
          </p:cNvPr>
          <p:cNvSpPr/>
          <p:nvPr/>
        </p:nvSpPr>
        <p:spPr>
          <a:xfrm>
            <a:off x="2457114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/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4DBCEBE-97BA-40C5-AE55-A3220A1D7641}"/>
              </a:ext>
            </a:extLst>
          </p:cNvPr>
          <p:cNvSpPr/>
          <p:nvPr/>
        </p:nvSpPr>
        <p:spPr>
          <a:xfrm>
            <a:off x="3219115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/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AEB229D-4327-4AC1-BD2F-9E8F4A9229AB}"/>
              </a:ext>
            </a:extLst>
          </p:cNvPr>
          <p:cNvSpPr/>
          <p:nvPr/>
        </p:nvSpPr>
        <p:spPr>
          <a:xfrm>
            <a:off x="408597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/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36643-DB3D-49D8-AE04-F124C7320FC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77658" y="2217535"/>
            <a:ext cx="605314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70EEAD-83FF-4BD6-9073-B761437D44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957121" y="2248249"/>
            <a:ext cx="4195" cy="6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65BC0-F00B-43A9-A587-C47FAD64F1E5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31269" y="2217535"/>
            <a:ext cx="617899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8EE0-1DCB-4D29-AFCE-31B1AC151404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1804171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A1CCC-12C1-4824-B298-6965B18C66A4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2561977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D065A-1A31-44E4-8736-B0CD7C106779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035464" y="3116556"/>
            <a:ext cx="288514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00DF5-4F55-4797-A97E-DA67E4FD6503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3797465" y="3116556"/>
            <a:ext cx="393376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217C4B-9E89-4B65-887A-22185DF428F5}"/>
              </a:ext>
            </a:extLst>
          </p:cNvPr>
          <p:cNvSpPr/>
          <p:nvPr/>
        </p:nvSpPr>
        <p:spPr>
          <a:xfrm>
            <a:off x="6553201" y="2142391"/>
            <a:ext cx="209725" cy="210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EB34DF-C2CE-416A-8F7B-F70B85E7DA85}"/>
                  </a:ext>
                </a:extLst>
              </p:cNvPr>
              <p:cNvSpPr txBox="1"/>
              <p:nvPr/>
            </p:nvSpPr>
            <p:spPr>
              <a:xfrm>
                <a:off x="6730271" y="2281885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EB34DF-C2CE-416A-8F7B-F70B85E7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71" y="2281885"/>
                <a:ext cx="261995" cy="276999"/>
              </a:xfrm>
              <a:prstGeom prst="rect">
                <a:avLst/>
              </a:prstGeom>
              <a:blipFill>
                <a:blip r:embed="rId10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EA5AD6AF-94CF-4EE1-8A2C-1C3D342856CF}"/>
              </a:ext>
            </a:extLst>
          </p:cNvPr>
          <p:cNvSpPr/>
          <p:nvPr/>
        </p:nvSpPr>
        <p:spPr>
          <a:xfrm>
            <a:off x="8333109" y="2143387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F071E-3978-49FA-B570-E0ADDF28B630}"/>
                  </a:ext>
                </a:extLst>
              </p:cNvPr>
              <p:cNvSpPr txBox="1"/>
              <p:nvPr/>
            </p:nvSpPr>
            <p:spPr>
              <a:xfrm>
                <a:off x="8648261" y="214666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EF071E-3978-49FA-B570-E0ADDF28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261" y="2146666"/>
                <a:ext cx="267317" cy="276999"/>
              </a:xfrm>
              <a:prstGeom prst="rect">
                <a:avLst/>
              </a:prstGeom>
              <a:blipFill>
                <a:blip r:embed="rId11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DD042302-C78E-4577-8962-7A90BD682012}"/>
              </a:ext>
            </a:extLst>
          </p:cNvPr>
          <p:cNvSpPr/>
          <p:nvPr/>
        </p:nvSpPr>
        <p:spPr>
          <a:xfrm>
            <a:off x="6539245" y="3382598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4D1EFD-6113-45D5-8065-738067246DE1}"/>
                  </a:ext>
                </a:extLst>
              </p:cNvPr>
              <p:cNvSpPr txBox="1"/>
              <p:nvPr/>
            </p:nvSpPr>
            <p:spPr>
              <a:xfrm>
                <a:off x="6695915" y="348487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A4D1EFD-6113-45D5-8065-73806724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15" y="3484871"/>
                <a:ext cx="267317" cy="276999"/>
              </a:xfrm>
              <a:prstGeom prst="rect">
                <a:avLst/>
              </a:prstGeom>
              <a:blipFill>
                <a:blip r:embed="rId12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62BC6229-2B62-47D3-9D59-D2D16B8E258A}"/>
              </a:ext>
            </a:extLst>
          </p:cNvPr>
          <p:cNvSpPr/>
          <p:nvPr/>
        </p:nvSpPr>
        <p:spPr>
          <a:xfrm>
            <a:off x="8333109" y="3370724"/>
            <a:ext cx="209725" cy="212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98318E-956B-407C-8EBC-6016ACE5D99D}"/>
                  </a:ext>
                </a:extLst>
              </p:cNvPr>
              <p:cNvSpPr txBox="1"/>
              <p:nvPr/>
            </p:nvSpPr>
            <p:spPr>
              <a:xfrm>
                <a:off x="8542834" y="341516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98318E-956B-407C-8EBC-6016ACE5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4" y="3415166"/>
                <a:ext cx="267317" cy="276999"/>
              </a:xfrm>
              <a:prstGeom prst="rect">
                <a:avLst/>
              </a:prstGeom>
              <a:blipFill>
                <a:blip r:embed="rId13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8BD20A-003F-4090-AE40-8601E611A69A}"/>
              </a:ext>
            </a:extLst>
          </p:cNvPr>
          <p:cNvCxnSpPr>
            <a:stCxn id="60" idx="4"/>
            <a:endCxn id="64" idx="0"/>
          </p:cNvCxnSpPr>
          <p:nvPr/>
        </p:nvCxnSpPr>
        <p:spPr>
          <a:xfrm flipH="1">
            <a:off x="6644108" y="2353112"/>
            <a:ext cx="13956" cy="1029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C62034-FCDE-42EB-95AD-81FD722983FA}"/>
              </a:ext>
            </a:extLst>
          </p:cNvPr>
          <p:cNvCxnSpPr>
            <a:stCxn id="62" idx="2"/>
            <a:endCxn id="60" idx="6"/>
          </p:cNvCxnSpPr>
          <p:nvPr/>
        </p:nvCxnSpPr>
        <p:spPr>
          <a:xfrm flipH="1" flipV="1">
            <a:off x="6762926" y="2247752"/>
            <a:ext cx="1570183" cy="4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BA91EA-60D3-425C-B65D-1CB77A2ED0A3}"/>
              </a:ext>
            </a:extLst>
          </p:cNvPr>
          <p:cNvCxnSpPr>
            <a:stCxn id="62" idx="4"/>
            <a:endCxn id="66" idx="0"/>
          </p:cNvCxnSpPr>
          <p:nvPr/>
        </p:nvCxnSpPr>
        <p:spPr>
          <a:xfrm>
            <a:off x="8437972" y="2353112"/>
            <a:ext cx="0" cy="10176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A1B530-30EA-4A8C-BCEA-E4F1C7BEFB34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6748970" y="3476727"/>
            <a:ext cx="1584139" cy="10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0B62A4-A229-4FD7-B02A-BC88343C285F}"/>
              </a:ext>
            </a:extLst>
          </p:cNvPr>
          <p:cNvSpPr txBox="1"/>
          <p:nvPr/>
        </p:nvSpPr>
        <p:spPr>
          <a:xfrm>
            <a:off x="6695915" y="4088018"/>
            <a:ext cx="189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Distributed Assignment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E614A9-059E-4A89-AE0D-5447AB19D795}"/>
              </a:ext>
            </a:extLst>
          </p:cNvPr>
          <p:cNvSpPr txBox="1"/>
          <p:nvPr/>
        </p:nvSpPr>
        <p:spPr>
          <a:xfrm>
            <a:off x="2161087" y="4581480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Centralized Assignment</a:t>
            </a:r>
          </a:p>
        </p:txBody>
      </p:sp>
    </p:spTree>
    <p:extLst>
      <p:ext uri="{BB962C8B-B14F-4D97-AF65-F5344CB8AC3E}">
        <p14:creationId xmlns:p14="http://schemas.microsoft.com/office/powerpoint/2010/main" val="79620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Assignment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336FBA-64C1-4431-A73D-7B8E35D802A3}"/>
              </a:ext>
            </a:extLst>
          </p:cNvPr>
          <p:cNvSpPr/>
          <p:nvPr/>
        </p:nvSpPr>
        <p:spPr>
          <a:xfrm>
            <a:off x="2852258" y="203852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/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A60622-2B9E-4298-B5B7-66BA75090704}"/>
              </a:ext>
            </a:extLst>
          </p:cNvPr>
          <p:cNvSpPr/>
          <p:nvPr/>
        </p:nvSpPr>
        <p:spPr>
          <a:xfrm>
            <a:off x="2098647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/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953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35F3C-1351-4E72-B629-C028ED80A9C4}"/>
              </a:ext>
            </a:extLst>
          </p:cNvPr>
          <p:cNvSpPr/>
          <p:nvPr/>
        </p:nvSpPr>
        <p:spPr>
          <a:xfrm>
            <a:off x="2856453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/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DC6469-400E-461B-92F9-56927323AC26}"/>
              </a:ext>
            </a:extLst>
          </p:cNvPr>
          <p:cNvSpPr/>
          <p:nvPr/>
        </p:nvSpPr>
        <p:spPr>
          <a:xfrm>
            <a:off x="3618454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/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DC9FC1E-EB1E-41A7-93F9-1AB4F9CB9A7F}"/>
              </a:ext>
            </a:extLst>
          </p:cNvPr>
          <p:cNvSpPr/>
          <p:nvPr/>
        </p:nvSpPr>
        <p:spPr>
          <a:xfrm>
            <a:off x="169930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/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EBF8BEF-AECD-4CBE-B03F-F277408F433D}"/>
              </a:ext>
            </a:extLst>
          </p:cNvPr>
          <p:cNvSpPr/>
          <p:nvPr/>
        </p:nvSpPr>
        <p:spPr>
          <a:xfrm>
            <a:off x="2457114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/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4DBCEBE-97BA-40C5-AE55-A3220A1D7641}"/>
              </a:ext>
            </a:extLst>
          </p:cNvPr>
          <p:cNvSpPr/>
          <p:nvPr/>
        </p:nvSpPr>
        <p:spPr>
          <a:xfrm>
            <a:off x="3219115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/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AEB229D-4327-4AC1-BD2F-9E8F4A9229AB}"/>
              </a:ext>
            </a:extLst>
          </p:cNvPr>
          <p:cNvSpPr/>
          <p:nvPr/>
        </p:nvSpPr>
        <p:spPr>
          <a:xfrm>
            <a:off x="408597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/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36643-DB3D-49D8-AE04-F124C7320FC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77658" y="2217535"/>
            <a:ext cx="605314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70EEAD-83FF-4BD6-9073-B761437D44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957121" y="2248249"/>
            <a:ext cx="4195" cy="6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65BC0-F00B-43A9-A587-C47FAD64F1E5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31269" y="2217535"/>
            <a:ext cx="617899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8EE0-1DCB-4D29-AFCE-31B1AC151404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1804171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A1CCC-12C1-4824-B298-6965B18C66A4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2561977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D065A-1A31-44E4-8736-B0CD7C106779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035464" y="3116556"/>
            <a:ext cx="288514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00DF5-4F55-4797-A97E-DA67E4FD6503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3797465" y="3116556"/>
            <a:ext cx="393376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7E614A9-059E-4A89-AE0D-5447AB19D795}"/>
              </a:ext>
            </a:extLst>
          </p:cNvPr>
          <p:cNvSpPr txBox="1"/>
          <p:nvPr/>
        </p:nvSpPr>
        <p:spPr>
          <a:xfrm>
            <a:off x="2161087" y="4581480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Centralized Assignment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240AE-517A-4A78-AD1D-546D739F9FB4}"/>
              </a:ext>
            </a:extLst>
          </p:cNvPr>
          <p:cNvSpPr txBox="1"/>
          <p:nvPr/>
        </p:nvSpPr>
        <p:spPr>
          <a:xfrm>
            <a:off x="5273039" y="2310670"/>
            <a:ext cx="5349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 stable environments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Early channel assignment methods: BFS, DFS, topology-based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Very sensitive to graph topology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3457A-00E2-4724-A173-40806B7E69B6}"/>
              </a:ext>
            </a:extLst>
          </p:cNvPr>
          <p:cNvSpPr txBox="1"/>
          <p:nvPr/>
        </p:nvSpPr>
        <p:spPr>
          <a:xfrm>
            <a:off x="5273039" y="1804831"/>
            <a:ext cx="366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 Properties</a:t>
            </a:r>
          </a:p>
        </p:txBody>
      </p:sp>
    </p:spTree>
    <p:extLst>
      <p:ext uri="{BB962C8B-B14F-4D97-AF65-F5344CB8AC3E}">
        <p14:creationId xmlns:p14="http://schemas.microsoft.com/office/powerpoint/2010/main" val="88203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336FBA-64C1-4431-A73D-7B8E35D802A3}"/>
              </a:ext>
            </a:extLst>
          </p:cNvPr>
          <p:cNvSpPr/>
          <p:nvPr/>
        </p:nvSpPr>
        <p:spPr>
          <a:xfrm>
            <a:off x="2852258" y="203852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/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A60622-2B9E-4298-B5B7-66BA75090704}"/>
              </a:ext>
            </a:extLst>
          </p:cNvPr>
          <p:cNvSpPr/>
          <p:nvPr/>
        </p:nvSpPr>
        <p:spPr>
          <a:xfrm>
            <a:off x="2098647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/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953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35F3C-1351-4E72-B629-C028ED80A9C4}"/>
              </a:ext>
            </a:extLst>
          </p:cNvPr>
          <p:cNvSpPr/>
          <p:nvPr/>
        </p:nvSpPr>
        <p:spPr>
          <a:xfrm>
            <a:off x="2856453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/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DC6469-400E-461B-92F9-56927323AC26}"/>
              </a:ext>
            </a:extLst>
          </p:cNvPr>
          <p:cNvSpPr/>
          <p:nvPr/>
        </p:nvSpPr>
        <p:spPr>
          <a:xfrm>
            <a:off x="3618454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/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DC9FC1E-EB1E-41A7-93F9-1AB4F9CB9A7F}"/>
              </a:ext>
            </a:extLst>
          </p:cNvPr>
          <p:cNvSpPr/>
          <p:nvPr/>
        </p:nvSpPr>
        <p:spPr>
          <a:xfrm>
            <a:off x="169930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/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EBF8BEF-AECD-4CBE-B03F-F277408F433D}"/>
              </a:ext>
            </a:extLst>
          </p:cNvPr>
          <p:cNvSpPr/>
          <p:nvPr/>
        </p:nvSpPr>
        <p:spPr>
          <a:xfrm>
            <a:off x="2457114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/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4DBCEBE-97BA-40C5-AE55-A3220A1D7641}"/>
              </a:ext>
            </a:extLst>
          </p:cNvPr>
          <p:cNvSpPr/>
          <p:nvPr/>
        </p:nvSpPr>
        <p:spPr>
          <a:xfrm>
            <a:off x="3219115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/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AEB229D-4327-4AC1-BD2F-9E8F4A9229AB}"/>
              </a:ext>
            </a:extLst>
          </p:cNvPr>
          <p:cNvSpPr/>
          <p:nvPr/>
        </p:nvSpPr>
        <p:spPr>
          <a:xfrm>
            <a:off x="408597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/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36643-DB3D-49D8-AE04-F124C7320FC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77658" y="2217535"/>
            <a:ext cx="605314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70EEAD-83FF-4BD6-9073-B761437D44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957121" y="2248249"/>
            <a:ext cx="4195" cy="6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65BC0-F00B-43A9-A587-C47FAD64F1E5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31269" y="2217535"/>
            <a:ext cx="617899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8EE0-1DCB-4D29-AFCE-31B1AC151404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1804171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A1CCC-12C1-4824-B298-6965B18C66A4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2561977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D065A-1A31-44E4-8736-B0CD7C106779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035464" y="3116556"/>
            <a:ext cx="288514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00DF5-4F55-4797-A97E-DA67E4FD6503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3797465" y="3116556"/>
            <a:ext cx="393376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7E614A9-059E-4A89-AE0D-5447AB19D795}"/>
              </a:ext>
            </a:extLst>
          </p:cNvPr>
          <p:cNvSpPr txBox="1"/>
          <p:nvPr/>
        </p:nvSpPr>
        <p:spPr>
          <a:xfrm>
            <a:off x="2161087" y="4581480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Centralized Assignment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240AE-517A-4A78-AD1D-546D739F9FB4}"/>
              </a:ext>
            </a:extLst>
          </p:cNvPr>
          <p:cNvSpPr txBox="1"/>
          <p:nvPr/>
        </p:nvSpPr>
        <p:spPr>
          <a:xfrm>
            <a:off x="5273039" y="2310670"/>
            <a:ext cx="4849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Connected Low Interference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Multi-Radio Breadth First Search based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Topology-controlled Interference-aware Channel Assignment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42A30-740F-4032-A8CF-767DA690E30F}"/>
              </a:ext>
            </a:extLst>
          </p:cNvPr>
          <p:cNvSpPr txBox="1"/>
          <p:nvPr/>
        </p:nvSpPr>
        <p:spPr>
          <a:xfrm>
            <a:off x="5273039" y="1804831"/>
            <a:ext cx="312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81EFB-9C7A-4392-AF22-93E784B90538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Assignment</a:t>
            </a:r>
          </a:p>
        </p:txBody>
      </p:sp>
    </p:spTree>
    <p:extLst>
      <p:ext uri="{BB962C8B-B14F-4D97-AF65-F5344CB8AC3E}">
        <p14:creationId xmlns:p14="http://schemas.microsoft.com/office/powerpoint/2010/main" val="159779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336FBA-64C1-4431-A73D-7B8E35D802A3}"/>
              </a:ext>
            </a:extLst>
          </p:cNvPr>
          <p:cNvSpPr/>
          <p:nvPr/>
        </p:nvSpPr>
        <p:spPr>
          <a:xfrm>
            <a:off x="2852258" y="2038524"/>
            <a:ext cx="209725" cy="2097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/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A60622-2B9E-4298-B5B7-66BA75090704}"/>
              </a:ext>
            </a:extLst>
          </p:cNvPr>
          <p:cNvSpPr/>
          <p:nvPr/>
        </p:nvSpPr>
        <p:spPr>
          <a:xfrm>
            <a:off x="2098647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/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953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35F3C-1351-4E72-B629-C028ED80A9C4}"/>
              </a:ext>
            </a:extLst>
          </p:cNvPr>
          <p:cNvSpPr/>
          <p:nvPr/>
        </p:nvSpPr>
        <p:spPr>
          <a:xfrm>
            <a:off x="2856453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/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DC6469-400E-461B-92F9-56927323AC26}"/>
              </a:ext>
            </a:extLst>
          </p:cNvPr>
          <p:cNvSpPr/>
          <p:nvPr/>
        </p:nvSpPr>
        <p:spPr>
          <a:xfrm>
            <a:off x="3618454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/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DC9FC1E-EB1E-41A7-93F9-1AB4F9CB9A7F}"/>
              </a:ext>
            </a:extLst>
          </p:cNvPr>
          <p:cNvSpPr/>
          <p:nvPr/>
        </p:nvSpPr>
        <p:spPr>
          <a:xfrm>
            <a:off x="169930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/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EBF8BEF-AECD-4CBE-B03F-F277408F433D}"/>
              </a:ext>
            </a:extLst>
          </p:cNvPr>
          <p:cNvSpPr/>
          <p:nvPr/>
        </p:nvSpPr>
        <p:spPr>
          <a:xfrm>
            <a:off x="2457114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/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4DBCEBE-97BA-40C5-AE55-A3220A1D7641}"/>
              </a:ext>
            </a:extLst>
          </p:cNvPr>
          <p:cNvSpPr/>
          <p:nvPr/>
        </p:nvSpPr>
        <p:spPr>
          <a:xfrm>
            <a:off x="3219115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/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AEB229D-4327-4AC1-BD2F-9E8F4A9229AB}"/>
              </a:ext>
            </a:extLst>
          </p:cNvPr>
          <p:cNvSpPr/>
          <p:nvPr/>
        </p:nvSpPr>
        <p:spPr>
          <a:xfrm>
            <a:off x="408597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/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36643-DB3D-49D8-AE04-F124C7320FC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77658" y="2217535"/>
            <a:ext cx="605314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70EEAD-83FF-4BD6-9073-B761437D44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957121" y="2248249"/>
            <a:ext cx="4195" cy="6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65BC0-F00B-43A9-A587-C47FAD64F1E5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31269" y="2217535"/>
            <a:ext cx="617899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8EE0-1DCB-4D29-AFCE-31B1AC151404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1804171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A1CCC-12C1-4824-B298-6965B18C66A4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2561977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D065A-1A31-44E4-8736-B0CD7C106779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035464" y="3116556"/>
            <a:ext cx="288514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00DF5-4F55-4797-A97E-DA67E4FD6503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3797465" y="3116556"/>
            <a:ext cx="393376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7E614A9-059E-4A89-AE0D-5447AB19D795}"/>
              </a:ext>
            </a:extLst>
          </p:cNvPr>
          <p:cNvSpPr txBox="1"/>
          <p:nvPr/>
        </p:nvSpPr>
        <p:spPr>
          <a:xfrm>
            <a:off x="2161087" y="4581480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Centralized Assignment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240AE-517A-4A78-AD1D-546D739F9FB4}"/>
              </a:ext>
            </a:extLst>
          </p:cNvPr>
          <p:cNvSpPr txBox="1"/>
          <p:nvPr/>
        </p:nvSpPr>
        <p:spPr>
          <a:xfrm>
            <a:off x="5255014" y="2519187"/>
            <a:ext cx="568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Assigns channels to the links based on the priorities following a greedy heuristic with the similar essence of graph coloring.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42A30-740F-4032-A8CF-767DA690E30F}"/>
              </a:ext>
            </a:extLst>
          </p:cNvPr>
          <p:cNvSpPr txBox="1"/>
          <p:nvPr/>
        </p:nvSpPr>
        <p:spPr>
          <a:xfrm>
            <a:off x="5273038" y="1804832"/>
            <a:ext cx="510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Connected Low Interference Channel Assignment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EDF3-BACE-4C5C-AEC1-2C8287802CFA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M.K. Marina and S.R. Das and A.P. Subramanian, A topology control approach for utilizing multiple channels in multi-radio wireless mesh networks, Computer Networks, Elsevier, vol. 54, no. 2, pp. 241-256, 2010.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1518E-BCDF-40BB-8ED0-73E80D08415B}"/>
              </a:ext>
            </a:extLst>
          </p:cNvPr>
          <p:cNvSpPr txBox="1"/>
          <p:nvPr/>
        </p:nvSpPr>
        <p:spPr>
          <a:xfrm>
            <a:off x="3035025" y="1795130"/>
            <a:ext cx="116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Root Channel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BA5BCB-BF1F-41F8-BC2C-B9C5F39F14A4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Assignment</a:t>
            </a:r>
          </a:p>
        </p:txBody>
      </p:sp>
    </p:spTree>
    <p:extLst>
      <p:ext uri="{BB962C8B-B14F-4D97-AF65-F5344CB8AC3E}">
        <p14:creationId xmlns:p14="http://schemas.microsoft.com/office/powerpoint/2010/main" val="234634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336FBA-64C1-4431-A73D-7B8E35D802A3}"/>
              </a:ext>
            </a:extLst>
          </p:cNvPr>
          <p:cNvSpPr/>
          <p:nvPr/>
        </p:nvSpPr>
        <p:spPr>
          <a:xfrm>
            <a:off x="2852258" y="2038524"/>
            <a:ext cx="209725" cy="2097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/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79EEF-6B1A-4E92-A67F-AC53C520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55" y="2004886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2326" r="-1860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A60622-2B9E-4298-B5B7-66BA75090704}"/>
              </a:ext>
            </a:extLst>
          </p:cNvPr>
          <p:cNvSpPr/>
          <p:nvPr/>
        </p:nvSpPr>
        <p:spPr>
          <a:xfrm>
            <a:off x="2098647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/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028993-4911-454A-BCBF-981BA68E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0" y="3135154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953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1C35F3C-1351-4E72-B629-C028ED80A9C4}"/>
              </a:ext>
            </a:extLst>
          </p:cNvPr>
          <p:cNvSpPr/>
          <p:nvPr/>
        </p:nvSpPr>
        <p:spPr>
          <a:xfrm>
            <a:off x="2856453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/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53D50-FBFC-47ED-80E3-3B5E95A78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1" y="2967100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DC6469-400E-461B-92F9-56927323AC26}"/>
              </a:ext>
            </a:extLst>
          </p:cNvPr>
          <p:cNvSpPr/>
          <p:nvPr/>
        </p:nvSpPr>
        <p:spPr>
          <a:xfrm>
            <a:off x="3618454" y="2937545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/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E907E-19F7-4D8A-A8FE-D96AEC59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9" y="2979707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DC9FC1E-EB1E-41A7-93F9-1AB4F9CB9A7F}"/>
              </a:ext>
            </a:extLst>
          </p:cNvPr>
          <p:cNvSpPr/>
          <p:nvPr/>
        </p:nvSpPr>
        <p:spPr>
          <a:xfrm>
            <a:off x="169930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/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7F591B-A2A4-4A63-A9CB-03D1DCD4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70" y="400467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EBF8BEF-AECD-4CBE-B03F-F277408F433D}"/>
              </a:ext>
            </a:extLst>
          </p:cNvPr>
          <p:cNvSpPr/>
          <p:nvPr/>
        </p:nvSpPr>
        <p:spPr>
          <a:xfrm>
            <a:off x="2457114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/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D3BA6-549D-4F71-B1E4-9AB05E53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6" y="4004677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4DBCEBE-97BA-40C5-AE55-A3220A1D7641}"/>
              </a:ext>
            </a:extLst>
          </p:cNvPr>
          <p:cNvSpPr/>
          <p:nvPr/>
        </p:nvSpPr>
        <p:spPr>
          <a:xfrm>
            <a:off x="3219115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/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C1C2-E88A-4566-BB1B-817BC26D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977" y="4004677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AEB229D-4327-4AC1-BD2F-9E8F4A9229AB}"/>
              </a:ext>
            </a:extLst>
          </p:cNvPr>
          <p:cNvSpPr/>
          <p:nvPr/>
        </p:nvSpPr>
        <p:spPr>
          <a:xfrm>
            <a:off x="4085978" y="3878293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/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CD8EFA-5A83-459D-9E43-39F1653F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40" y="4004677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36643-DB3D-49D8-AE04-F124C7320FC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77658" y="2217535"/>
            <a:ext cx="605314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70EEAD-83FF-4BD6-9073-B761437D44EB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957121" y="2248249"/>
            <a:ext cx="4195" cy="68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B65BC0-F00B-43A9-A587-C47FAD64F1E5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31269" y="2217535"/>
            <a:ext cx="617899" cy="7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88EE0-1DCB-4D29-AFCE-31B1AC151404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1804171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A1CCC-12C1-4824-B298-6965B18C66A4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2561977" y="3116556"/>
            <a:ext cx="325190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D065A-1A31-44E4-8736-B0CD7C106779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035464" y="3116556"/>
            <a:ext cx="288514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00DF5-4F55-4797-A97E-DA67E4FD6503}"/>
              </a:ext>
            </a:extLst>
          </p:cNvPr>
          <p:cNvCxnSpPr>
            <a:cxnSpLocks/>
            <a:stCxn id="10" idx="5"/>
            <a:endCxn id="18" idx="0"/>
          </p:cNvCxnSpPr>
          <p:nvPr/>
        </p:nvCxnSpPr>
        <p:spPr>
          <a:xfrm>
            <a:off x="3797465" y="3116556"/>
            <a:ext cx="393376" cy="7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7E614A9-059E-4A89-AE0D-5447AB19D795}"/>
              </a:ext>
            </a:extLst>
          </p:cNvPr>
          <p:cNvSpPr txBox="1"/>
          <p:nvPr/>
        </p:nvSpPr>
        <p:spPr>
          <a:xfrm>
            <a:off x="2161087" y="4581480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Centralized Assignment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42A30-740F-4032-A8CF-767DA690E30F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Multi-Radio Breadth First Search based Channel Assignment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EDF3-BACE-4C5C-AEC1-2C8287802CFA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K. N. Ramachandran, E. M. Belding, K. C.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Almeroth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M. M.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Buddhikot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Interference-Aware Channel Assignment in Multi-Radio Wireless Mesh Networks, Proceedings of 25th IEEE International Conference on Computer Communications, INFOCOM, pp. 1-12, 2006.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E783D-F880-4427-A4B0-51D0A1A5B8BD}"/>
              </a:ext>
            </a:extLst>
          </p:cNvPr>
          <p:cNvSpPr txBox="1"/>
          <p:nvPr/>
        </p:nvSpPr>
        <p:spPr>
          <a:xfrm>
            <a:off x="5255014" y="2519187"/>
            <a:ext cx="568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Channel Assignment Server collects interference estimates from all</a:t>
            </a: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mesh nodes and minimizes interference between WMN and nearby networks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7198D-A51E-480D-8AFE-F991EE653793}"/>
              </a:ext>
            </a:extLst>
          </p:cNvPr>
          <p:cNvSpPr txBox="1"/>
          <p:nvPr/>
        </p:nvSpPr>
        <p:spPr>
          <a:xfrm>
            <a:off x="2337167" y="1528443"/>
            <a:ext cx="1233223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 Server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3F1D2E-4FC2-403B-A00C-D949B018A995}"/>
              </a:ext>
            </a:extLst>
          </p:cNvPr>
          <p:cNvCxnSpPr>
            <a:stCxn id="24" idx="2"/>
            <a:endCxn id="4" idx="0"/>
          </p:cNvCxnSpPr>
          <p:nvPr/>
        </p:nvCxnSpPr>
        <p:spPr>
          <a:xfrm>
            <a:off x="2953779" y="1836220"/>
            <a:ext cx="3342" cy="20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3D6098-2F01-4598-91E0-44B0E560E491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Assignment</a:t>
            </a:r>
          </a:p>
        </p:txBody>
      </p:sp>
    </p:spTree>
    <p:extLst>
      <p:ext uri="{BB962C8B-B14F-4D97-AF65-F5344CB8AC3E}">
        <p14:creationId xmlns:p14="http://schemas.microsoft.com/office/powerpoint/2010/main" val="207829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Assignment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5A3982-3796-4A66-A7BC-08C4E22A1E0D}"/>
              </a:ext>
            </a:extLst>
          </p:cNvPr>
          <p:cNvSpPr/>
          <p:nvPr/>
        </p:nvSpPr>
        <p:spPr>
          <a:xfrm>
            <a:off x="1737361" y="2203351"/>
            <a:ext cx="209725" cy="210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/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A71BE35-8664-4EB7-B544-6FA70FAE52D7}"/>
              </a:ext>
            </a:extLst>
          </p:cNvPr>
          <p:cNvSpPr/>
          <p:nvPr/>
        </p:nvSpPr>
        <p:spPr>
          <a:xfrm>
            <a:off x="3517269" y="220724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/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5A41D434-B369-4823-B619-EF1D134B0B99}"/>
              </a:ext>
            </a:extLst>
          </p:cNvPr>
          <p:cNvSpPr/>
          <p:nvPr/>
        </p:nvSpPr>
        <p:spPr>
          <a:xfrm>
            <a:off x="1723405" y="3443558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/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3B9720B-729E-40F3-81F2-ECBC418D679F}"/>
              </a:ext>
            </a:extLst>
          </p:cNvPr>
          <p:cNvSpPr/>
          <p:nvPr/>
        </p:nvSpPr>
        <p:spPr>
          <a:xfrm>
            <a:off x="3517269" y="3431684"/>
            <a:ext cx="209725" cy="212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/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AC64CD-C299-4E7F-A2FA-B99CDB500C28}"/>
              </a:ext>
            </a:extLst>
          </p:cNvPr>
          <p:cNvCxnSpPr>
            <a:stCxn id="41" idx="4"/>
            <a:endCxn id="45" idx="0"/>
          </p:cNvCxnSpPr>
          <p:nvPr/>
        </p:nvCxnSpPr>
        <p:spPr>
          <a:xfrm flipH="1">
            <a:off x="1828268" y="2414072"/>
            <a:ext cx="13956" cy="1029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7490B-5C5F-43C7-A4E6-14250391127C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 flipV="1">
            <a:off x="1947086" y="2308712"/>
            <a:ext cx="1570183" cy="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52222-EDC9-447E-BE83-6BAEE3C48DE1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622132" y="2416974"/>
            <a:ext cx="0" cy="10147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3DB983-0AF5-4127-8853-8824F29ADBFE}"/>
              </a:ext>
            </a:extLst>
          </p:cNvPr>
          <p:cNvCxnSpPr>
            <a:cxnSpLocks/>
            <a:stCxn id="47" idx="2"/>
            <a:endCxn id="45" idx="6"/>
          </p:cNvCxnSpPr>
          <p:nvPr/>
        </p:nvCxnSpPr>
        <p:spPr>
          <a:xfrm flipH="1">
            <a:off x="1933130" y="3537687"/>
            <a:ext cx="1584139" cy="10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2D1561-EAB7-4B7D-B845-C627C29E3DDF}"/>
              </a:ext>
            </a:extLst>
          </p:cNvPr>
          <p:cNvSpPr txBox="1"/>
          <p:nvPr/>
        </p:nvSpPr>
        <p:spPr>
          <a:xfrm>
            <a:off x="1880075" y="4148978"/>
            <a:ext cx="189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Distributed Assignment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F11FC-701F-4AE6-BC1D-3D8FC71013F8}"/>
              </a:ext>
            </a:extLst>
          </p:cNvPr>
          <p:cNvSpPr txBox="1"/>
          <p:nvPr/>
        </p:nvSpPr>
        <p:spPr>
          <a:xfrm>
            <a:off x="5273039" y="2310670"/>
            <a:ext cx="5349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No control servers and clients and calculate rapidly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Could be applied simultaneously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Achieve local optimal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BEB8E-94A6-4166-A201-62B9D93F4D6C}"/>
              </a:ext>
            </a:extLst>
          </p:cNvPr>
          <p:cNvSpPr txBox="1"/>
          <p:nvPr/>
        </p:nvSpPr>
        <p:spPr>
          <a:xfrm>
            <a:off x="5273039" y="1804831"/>
            <a:ext cx="366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 Properties</a:t>
            </a:r>
          </a:p>
        </p:txBody>
      </p:sp>
    </p:spTree>
    <p:extLst>
      <p:ext uri="{BB962C8B-B14F-4D97-AF65-F5344CB8AC3E}">
        <p14:creationId xmlns:p14="http://schemas.microsoft.com/office/powerpoint/2010/main" val="422277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Assignment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5A3982-3796-4A66-A7BC-08C4E22A1E0D}"/>
              </a:ext>
            </a:extLst>
          </p:cNvPr>
          <p:cNvSpPr/>
          <p:nvPr/>
        </p:nvSpPr>
        <p:spPr>
          <a:xfrm>
            <a:off x="1737361" y="2203351"/>
            <a:ext cx="209725" cy="210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/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A71BE35-8664-4EB7-B544-6FA70FAE52D7}"/>
              </a:ext>
            </a:extLst>
          </p:cNvPr>
          <p:cNvSpPr/>
          <p:nvPr/>
        </p:nvSpPr>
        <p:spPr>
          <a:xfrm>
            <a:off x="3517269" y="220724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/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5A41D434-B369-4823-B619-EF1D134B0B99}"/>
              </a:ext>
            </a:extLst>
          </p:cNvPr>
          <p:cNvSpPr/>
          <p:nvPr/>
        </p:nvSpPr>
        <p:spPr>
          <a:xfrm>
            <a:off x="1723405" y="3443558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/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3B9720B-729E-40F3-81F2-ECBC418D679F}"/>
              </a:ext>
            </a:extLst>
          </p:cNvPr>
          <p:cNvSpPr/>
          <p:nvPr/>
        </p:nvSpPr>
        <p:spPr>
          <a:xfrm>
            <a:off x="3517269" y="3431684"/>
            <a:ext cx="209725" cy="212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/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AC64CD-C299-4E7F-A2FA-B99CDB500C28}"/>
              </a:ext>
            </a:extLst>
          </p:cNvPr>
          <p:cNvCxnSpPr>
            <a:stCxn id="41" idx="4"/>
            <a:endCxn id="45" idx="0"/>
          </p:cNvCxnSpPr>
          <p:nvPr/>
        </p:nvCxnSpPr>
        <p:spPr>
          <a:xfrm flipH="1">
            <a:off x="1828268" y="2414072"/>
            <a:ext cx="13956" cy="1029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7490B-5C5F-43C7-A4E6-14250391127C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 flipV="1">
            <a:off x="1947086" y="2308712"/>
            <a:ext cx="1570183" cy="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52222-EDC9-447E-BE83-6BAEE3C48DE1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622132" y="2416974"/>
            <a:ext cx="0" cy="10147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3DB983-0AF5-4127-8853-8824F29ADBFE}"/>
              </a:ext>
            </a:extLst>
          </p:cNvPr>
          <p:cNvCxnSpPr>
            <a:cxnSpLocks/>
            <a:stCxn id="47" idx="2"/>
            <a:endCxn id="45" idx="6"/>
          </p:cNvCxnSpPr>
          <p:nvPr/>
        </p:nvCxnSpPr>
        <p:spPr>
          <a:xfrm flipH="1">
            <a:off x="1933130" y="3537687"/>
            <a:ext cx="1584139" cy="10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2D1561-EAB7-4B7D-B845-C627C29E3DDF}"/>
              </a:ext>
            </a:extLst>
          </p:cNvPr>
          <p:cNvSpPr txBox="1"/>
          <p:nvPr/>
        </p:nvSpPr>
        <p:spPr>
          <a:xfrm>
            <a:off x="1880075" y="4148978"/>
            <a:ext cx="189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Distributed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F3044-8332-4B95-91C7-6760925C3C24}"/>
              </a:ext>
            </a:extLst>
          </p:cNvPr>
          <p:cNvSpPr txBox="1"/>
          <p:nvPr/>
        </p:nvSpPr>
        <p:spPr>
          <a:xfrm>
            <a:off x="5273039" y="2310670"/>
            <a:ext cx="4849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Superimposed Code based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Q-Learning based channel assignment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AED39-304D-4E63-B5D3-3A400E5FA7F8}"/>
              </a:ext>
            </a:extLst>
          </p:cNvPr>
          <p:cNvSpPr txBox="1"/>
          <p:nvPr/>
        </p:nvSpPr>
        <p:spPr>
          <a:xfrm>
            <a:off x="5273039" y="1804831"/>
            <a:ext cx="312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254106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Assignment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5A3982-3796-4A66-A7BC-08C4E22A1E0D}"/>
              </a:ext>
            </a:extLst>
          </p:cNvPr>
          <p:cNvSpPr/>
          <p:nvPr/>
        </p:nvSpPr>
        <p:spPr>
          <a:xfrm>
            <a:off x="1737361" y="2203351"/>
            <a:ext cx="209725" cy="210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/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A71BE35-8664-4EB7-B544-6FA70FAE52D7}"/>
              </a:ext>
            </a:extLst>
          </p:cNvPr>
          <p:cNvSpPr/>
          <p:nvPr/>
        </p:nvSpPr>
        <p:spPr>
          <a:xfrm>
            <a:off x="3517269" y="220724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/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5A41D434-B369-4823-B619-EF1D134B0B99}"/>
              </a:ext>
            </a:extLst>
          </p:cNvPr>
          <p:cNvSpPr/>
          <p:nvPr/>
        </p:nvSpPr>
        <p:spPr>
          <a:xfrm>
            <a:off x="1723405" y="3443558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/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3B9720B-729E-40F3-81F2-ECBC418D679F}"/>
              </a:ext>
            </a:extLst>
          </p:cNvPr>
          <p:cNvSpPr/>
          <p:nvPr/>
        </p:nvSpPr>
        <p:spPr>
          <a:xfrm>
            <a:off x="3517269" y="3431684"/>
            <a:ext cx="209725" cy="212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/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AC64CD-C299-4E7F-A2FA-B99CDB500C28}"/>
              </a:ext>
            </a:extLst>
          </p:cNvPr>
          <p:cNvCxnSpPr>
            <a:stCxn id="41" idx="4"/>
            <a:endCxn id="45" idx="0"/>
          </p:cNvCxnSpPr>
          <p:nvPr/>
        </p:nvCxnSpPr>
        <p:spPr>
          <a:xfrm flipH="1">
            <a:off x="1828268" y="2414072"/>
            <a:ext cx="13956" cy="1029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7490B-5C5F-43C7-A4E6-14250391127C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 flipV="1">
            <a:off x="1947086" y="2308712"/>
            <a:ext cx="1570183" cy="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52222-EDC9-447E-BE83-6BAEE3C48DE1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622132" y="2416974"/>
            <a:ext cx="0" cy="10147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3DB983-0AF5-4127-8853-8824F29ADBFE}"/>
              </a:ext>
            </a:extLst>
          </p:cNvPr>
          <p:cNvCxnSpPr>
            <a:cxnSpLocks/>
            <a:stCxn id="47" idx="2"/>
            <a:endCxn id="45" idx="6"/>
          </p:cNvCxnSpPr>
          <p:nvPr/>
        </p:nvCxnSpPr>
        <p:spPr>
          <a:xfrm flipH="1">
            <a:off x="1933130" y="3537687"/>
            <a:ext cx="1584139" cy="10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2D1561-EAB7-4B7D-B845-C627C29E3DDF}"/>
              </a:ext>
            </a:extLst>
          </p:cNvPr>
          <p:cNvSpPr txBox="1"/>
          <p:nvPr/>
        </p:nvSpPr>
        <p:spPr>
          <a:xfrm>
            <a:off x="1880075" y="4148978"/>
            <a:ext cx="189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Distributed Assignment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DE027-634B-44F6-8946-7ADBDC5E4D09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Superimposed Code based channel assignment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AD8AD-3C46-4B65-AE50-6FEC9F376A4D}"/>
              </a:ext>
            </a:extLst>
          </p:cNvPr>
          <p:cNvSpPr txBox="1"/>
          <p:nvPr/>
        </p:nvSpPr>
        <p:spPr>
          <a:xfrm>
            <a:off x="5255014" y="2519187"/>
            <a:ext cx="5682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Each source node on a link utilizes a special kind of superimposed code called an s-disjunct code to minimize interference.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s-disjunct code contains a number of codewords and guarantees that the</a:t>
            </a:r>
          </a:p>
          <a:p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sum of any s code words is not contained within the code.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F7014-4F59-432F-8EE6-C2FF11750DF5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K. Xing, X. Cheng, L. Ma, and Q. Liang, Superimposed code based channel assignment in multi-radio multi-channel wireless mesh networks, Proceedings of the 13th annual ACM international conference on Mobile computing and networking, pp. 15-26, 2007.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4029F-A699-4985-9937-CD0B84CD50F6}"/>
              </a:ext>
            </a:extLst>
          </p:cNvPr>
          <p:cNvSpPr txBox="1"/>
          <p:nvPr/>
        </p:nvSpPr>
        <p:spPr>
          <a:xfrm>
            <a:off x="1914431" y="1580960"/>
            <a:ext cx="1629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Superimposed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1D1CC-9D11-4F19-94D1-75D8894D7594}"/>
              </a:ext>
            </a:extLst>
          </p:cNvPr>
          <p:cNvSpPr/>
          <p:nvPr/>
        </p:nvSpPr>
        <p:spPr>
          <a:xfrm>
            <a:off x="1939757" y="1547157"/>
            <a:ext cx="1570184" cy="3984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55C0192-26F9-48B7-AD29-276C7EB4EAD9}"/>
              </a:ext>
            </a:extLst>
          </p:cNvPr>
          <p:cNvCxnSpPr>
            <a:cxnSpLocks/>
            <a:stCxn id="5" idx="3"/>
            <a:endCxn id="43" idx="6"/>
          </p:cNvCxnSpPr>
          <p:nvPr/>
        </p:nvCxnSpPr>
        <p:spPr>
          <a:xfrm>
            <a:off x="3509941" y="1746388"/>
            <a:ext cx="217053" cy="565724"/>
          </a:xfrm>
          <a:prstGeom prst="bentConnector3">
            <a:avLst>
              <a:gd name="adj1" fmla="val 3792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7434B1-23F2-434F-A6C3-6A38BDE20FE4}"/>
              </a:ext>
            </a:extLst>
          </p:cNvPr>
          <p:cNvCxnSpPr>
            <a:cxnSpLocks/>
            <a:stCxn id="5" idx="1"/>
            <a:endCxn id="41" idx="2"/>
          </p:cNvCxnSpPr>
          <p:nvPr/>
        </p:nvCxnSpPr>
        <p:spPr>
          <a:xfrm rot="10800000" flipV="1">
            <a:off x="1737361" y="1746388"/>
            <a:ext cx="202396" cy="562324"/>
          </a:xfrm>
          <a:prstGeom prst="bentConnector3">
            <a:avLst>
              <a:gd name="adj1" fmla="val 3165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5805B96-80D7-429F-A792-C2EDA1FBB64F}"/>
              </a:ext>
            </a:extLst>
          </p:cNvPr>
          <p:cNvCxnSpPr>
            <a:cxnSpLocks/>
            <a:stCxn id="5" idx="1"/>
            <a:endCxn id="45" idx="2"/>
          </p:cNvCxnSpPr>
          <p:nvPr/>
        </p:nvCxnSpPr>
        <p:spPr>
          <a:xfrm rot="10800000" flipV="1">
            <a:off x="1723405" y="1746387"/>
            <a:ext cx="216352" cy="1802033"/>
          </a:xfrm>
          <a:prstGeom prst="bentConnector3">
            <a:avLst>
              <a:gd name="adj1" fmla="val 4698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27114E-8938-49F9-BBC6-7A0345C490C6}"/>
              </a:ext>
            </a:extLst>
          </p:cNvPr>
          <p:cNvCxnSpPr>
            <a:cxnSpLocks/>
            <a:stCxn id="5" idx="3"/>
            <a:endCxn id="47" idx="6"/>
          </p:cNvCxnSpPr>
          <p:nvPr/>
        </p:nvCxnSpPr>
        <p:spPr>
          <a:xfrm>
            <a:off x="3509941" y="1746388"/>
            <a:ext cx="217053" cy="1791299"/>
          </a:xfrm>
          <a:prstGeom prst="bentConnector3">
            <a:avLst>
              <a:gd name="adj1" fmla="val 5717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1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2118E-741C-4FA6-AE73-717011E91F7E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Assignment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5A3982-3796-4A66-A7BC-08C4E22A1E0D}"/>
              </a:ext>
            </a:extLst>
          </p:cNvPr>
          <p:cNvSpPr/>
          <p:nvPr/>
        </p:nvSpPr>
        <p:spPr>
          <a:xfrm>
            <a:off x="1737361" y="2203351"/>
            <a:ext cx="209725" cy="210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/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47FB01-E12A-4512-B0B9-E0D6F47C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31" y="2342845"/>
                <a:ext cx="261995" cy="276999"/>
              </a:xfrm>
              <a:prstGeom prst="rect">
                <a:avLst/>
              </a:prstGeom>
              <a:blipFill>
                <a:blip r:embed="rId2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A71BE35-8664-4EB7-B544-6FA70FAE52D7}"/>
              </a:ext>
            </a:extLst>
          </p:cNvPr>
          <p:cNvSpPr/>
          <p:nvPr/>
        </p:nvSpPr>
        <p:spPr>
          <a:xfrm>
            <a:off x="3517269" y="2207249"/>
            <a:ext cx="209725" cy="209725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/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1BC752-454A-4697-8376-440B2AC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21" y="2238106"/>
                <a:ext cx="267317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5A41D434-B369-4823-B619-EF1D134B0B99}"/>
              </a:ext>
            </a:extLst>
          </p:cNvPr>
          <p:cNvSpPr/>
          <p:nvPr/>
        </p:nvSpPr>
        <p:spPr>
          <a:xfrm>
            <a:off x="1723405" y="3443558"/>
            <a:ext cx="209725" cy="209725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/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042111-5F53-4208-9858-D8A6AC5F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5" y="354583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3B9720B-729E-40F3-81F2-ECBC418D679F}"/>
              </a:ext>
            </a:extLst>
          </p:cNvPr>
          <p:cNvSpPr/>
          <p:nvPr/>
        </p:nvSpPr>
        <p:spPr>
          <a:xfrm>
            <a:off x="3517269" y="3431684"/>
            <a:ext cx="209725" cy="212006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/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47EF25-8D1A-43FC-B45E-EE5227FB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4" y="3476126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AC64CD-C299-4E7F-A2FA-B99CDB500C28}"/>
              </a:ext>
            </a:extLst>
          </p:cNvPr>
          <p:cNvCxnSpPr>
            <a:stCxn id="41" idx="4"/>
            <a:endCxn id="45" idx="0"/>
          </p:cNvCxnSpPr>
          <p:nvPr/>
        </p:nvCxnSpPr>
        <p:spPr>
          <a:xfrm flipH="1">
            <a:off x="1828268" y="2414072"/>
            <a:ext cx="13956" cy="10294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7490B-5C5F-43C7-A4E6-14250391127C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 flipV="1">
            <a:off x="1947086" y="2308712"/>
            <a:ext cx="1570183" cy="3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52222-EDC9-447E-BE83-6BAEE3C48DE1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622132" y="2416974"/>
            <a:ext cx="0" cy="10147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3DB983-0AF5-4127-8853-8824F29ADBFE}"/>
              </a:ext>
            </a:extLst>
          </p:cNvPr>
          <p:cNvCxnSpPr>
            <a:cxnSpLocks/>
            <a:stCxn id="47" idx="2"/>
            <a:endCxn id="45" idx="6"/>
          </p:cNvCxnSpPr>
          <p:nvPr/>
        </p:nvCxnSpPr>
        <p:spPr>
          <a:xfrm flipH="1">
            <a:off x="1933130" y="3537687"/>
            <a:ext cx="1584139" cy="10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2D1561-EAB7-4B7D-B845-C627C29E3DDF}"/>
              </a:ext>
            </a:extLst>
          </p:cNvPr>
          <p:cNvSpPr txBox="1"/>
          <p:nvPr/>
        </p:nvSpPr>
        <p:spPr>
          <a:xfrm>
            <a:off x="1880075" y="4148978"/>
            <a:ext cx="189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Distributed Assignment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167BE-9331-42A9-B21E-0A48225B7DE2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Q-Learning based channel assignment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99A97-C9C1-4F47-8D55-91683AC0689B}"/>
              </a:ext>
            </a:extLst>
          </p:cNvPr>
          <p:cNvSpPr txBox="1"/>
          <p:nvPr/>
        </p:nvSpPr>
        <p:spPr>
          <a:xfrm>
            <a:off x="5255014" y="2519187"/>
            <a:ext cx="568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utilizes reinforcement technique which enables agents to continuously take decisions based on the experience in an unknown environment.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69DA6-6141-4A5C-BDFE-BAC09A4FEB5A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Gummeson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D. Ganesan, M. D. Corner, and P. Shenoy, An Adaptive Link Layer for Range Diversity in Multi-radio Mobile Sensor Networks, In Proceedings IEEE INFOCOM, Conference on Computer Communications, pp. 154-162, 2009.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23D9096-5BE6-49C6-9D84-0F60A77E7817}"/>
              </a:ext>
            </a:extLst>
          </p:cNvPr>
          <p:cNvCxnSpPr>
            <a:cxnSpLocks/>
            <a:stCxn id="41" idx="2"/>
            <a:endCxn id="41" idx="0"/>
          </p:cNvCxnSpPr>
          <p:nvPr/>
        </p:nvCxnSpPr>
        <p:spPr>
          <a:xfrm rot="10800000" flipH="1">
            <a:off x="1737360" y="2203352"/>
            <a:ext cx="104863" cy="105361"/>
          </a:xfrm>
          <a:prstGeom prst="bentConnector4">
            <a:avLst>
              <a:gd name="adj1" fmla="val -217999"/>
              <a:gd name="adj2" fmla="val 3169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5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FE5C8-1D36-BB4F-889C-EE5CB15A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0B40A97-9D0E-C54B-9B66-634626F3A197}"/>
              </a:ext>
            </a:extLst>
          </p:cNvPr>
          <p:cNvSpPr/>
          <p:nvPr/>
        </p:nvSpPr>
        <p:spPr>
          <a:xfrm>
            <a:off x="7493078" y="2572378"/>
            <a:ext cx="1713242" cy="1713242"/>
          </a:xfrm>
          <a:custGeom>
            <a:avLst/>
            <a:gdLst>
              <a:gd name="connsiteX0" fmla="*/ 0 w 1713242"/>
              <a:gd name="connsiteY0" fmla="*/ 856621 h 1713242"/>
              <a:gd name="connsiteX1" fmla="*/ 856621 w 1713242"/>
              <a:gd name="connsiteY1" fmla="*/ 0 h 1713242"/>
              <a:gd name="connsiteX2" fmla="*/ 1713242 w 1713242"/>
              <a:gd name="connsiteY2" fmla="*/ 856621 h 1713242"/>
              <a:gd name="connsiteX3" fmla="*/ 856621 w 1713242"/>
              <a:gd name="connsiteY3" fmla="*/ 1713242 h 1713242"/>
              <a:gd name="connsiteX4" fmla="*/ 0 w 1713242"/>
              <a:gd name="connsiteY4" fmla="*/ 856621 h 171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3242" h="1713242">
                <a:moveTo>
                  <a:pt x="0" y="856621"/>
                </a:moveTo>
                <a:cubicBezTo>
                  <a:pt x="0" y="383522"/>
                  <a:pt x="383522" y="0"/>
                  <a:pt x="856621" y="0"/>
                </a:cubicBezTo>
                <a:cubicBezTo>
                  <a:pt x="1329720" y="0"/>
                  <a:pt x="1713242" y="383522"/>
                  <a:pt x="1713242" y="856621"/>
                </a:cubicBezTo>
                <a:cubicBezTo>
                  <a:pt x="1713242" y="1329720"/>
                  <a:pt x="1329720" y="1713242"/>
                  <a:pt x="856621" y="1713242"/>
                </a:cubicBezTo>
                <a:cubicBezTo>
                  <a:pt x="383522" y="1713242"/>
                  <a:pt x="0" y="1329720"/>
                  <a:pt x="0" y="85662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488" tIns="272488" rIns="272488" bIns="2724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/>
              <a:t>Mesh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network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optimization</a:t>
            </a:r>
            <a:endParaRPr lang="en-US" sz="1700" kern="1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B00F7F-5789-E54E-A7E4-0B2411F433DE}"/>
              </a:ext>
            </a:extLst>
          </p:cNvPr>
          <p:cNvGrpSpPr/>
          <p:nvPr/>
        </p:nvGrpSpPr>
        <p:grpSpPr>
          <a:xfrm>
            <a:off x="7493078" y="172889"/>
            <a:ext cx="1713242" cy="2248514"/>
            <a:chOff x="7493078" y="172889"/>
            <a:chExt cx="1713242" cy="224851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8040378-D1FE-C143-8C99-598B8A393EF9}"/>
                </a:ext>
              </a:extLst>
            </p:cNvPr>
            <p:cNvSpPr/>
            <p:nvPr/>
          </p:nvSpPr>
          <p:spPr>
            <a:xfrm rot="16200000">
              <a:off x="8167844" y="1948297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00" rIns="109113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8634EF-4839-C44E-A516-BF1ED43181E9}"/>
                </a:ext>
              </a:extLst>
            </p:cNvPr>
            <p:cNvSpPr/>
            <p:nvPr/>
          </p:nvSpPr>
          <p:spPr>
            <a:xfrm>
              <a:off x="7493078" y="172889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Network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performance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metric</a:t>
              </a:r>
              <a:endParaRPr lang="en-US" sz="17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24EF0-D4FB-F44B-AB1A-0D9EB80883CE}"/>
              </a:ext>
            </a:extLst>
          </p:cNvPr>
          <p:cNvGrpSpPr/>
          <p:nvPr/>
        </p:nvGrpSpPr>
        <p:grpSpPr>
          <a:xfrm>
            <a:off x="9197938" y="1372634"/>
            <a:ext cx="2086400" cy="1752891"/>
            <a:chOff x="9197938" y="1372634"/>
            <a:chExt cx="2086400" cy="175289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2502B30-D7E9-0746-AA36-C6285E357A76}"/>
                </a:ext>
              </a:extLst>
            </p:cNvPr>
            <p:cNvSpPr/>
            <p:nvPr/>
          </p:nvSpPr>
          <p:spPr>
            <a:xfrm rot="19800000">
              <a:off x="9197938" y="2543023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499" rIns="109113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DDF1830-9226-8A4B-9DD1-46DDFDBB8A89}"/>
                </a:ext>
              </a:extLst>
            </p:cNvPr>
            <p:cNvSpPr/>
            <p:nvPr/>
          </p:nvSpPr>
          <p:spPr>
            <a:xfrm>
              <a:off x="9571096" y="1372634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Interference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problem</a:t>
              </a:r>
              <a:endParaRPr lang="en-US" sz="17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33F7AC-1FC7-C845-A0B0-5FD8C4D9B53E}"/>
              </a:ext>
            </a:extLst>
          </p:cNvPr>
          <p:cNvGrpSpPr/>
          <p:nvPr/>
        </p:nvGrpSpPr>
        <p:grpSpPr>
          <a:xfrm>
            <a:off x="9197938" y="3732474"/>
            <a:ext cx="2086400" cy="1752891"/>
            <a:chOff x="9197938" y="3732474"/>
            <a:chExt cx="2086400" cy="1752891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DFB336B-E5F7-844F-9BF6-112498EC040D}"/>
                </a:ext>
              </a:extLst>
            </p:cNvPr>
            <p:cNvSpPr/>
            <p:nvPr/>
          </p:nvSpPr>
          <p:spPr>
            <a:xfrm rot="1800000">
              <a:off x="9197938" y="3732474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6500" rIns="109113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A4B8E20-4A59-A748-AD69-1E14275CB2D3}"/>
                </a:ext>
              </a:extLst>
            </p:cNvPr>
            <p:cNvSpPr/>
            <p:nvPr/>
          </p:nvSpPr>
          <p:spPr>
            <a:xfrm>
              <a:off x="9571096" y="3772123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Routing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approaches</a:t>
              </a:r>
              <a:endParaRPr lang="en-US" sz="17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B85D2-9985-EE40-8AA9-DE07D5CCF800}"/>
              </a:ext>
            </a:extLst>
          </p:cNvPr>
          <p:cNvGrpSpPr/>
          <p:nvPr/>
        </p:nvGrpSpPr>
        <p:grpSpPr>
          <a:xfrm>
            <a:off x="7493078" y="4436595"/>
            <a:ext cx="1713242" cy="2248514"/>
            <a:chOff x="7493078" y="4436595"/>
            <a:chExt cx="1713242" cy="2248514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FA37748-A169-C14D-9DE7-B7142AD88C3B}"/>
                </a:ext>
              </a:extLst>
            </p:cNvPr>
            <p:cNvSpPr/>
            <p:nvPr/>
          </p:nvSpPr>
          <p:spPr>
            <a:xfrm rot="5400000">
              <a:off x="8167844" y="4327199"/>
              <a:ext cx="363710" cy="582502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0" y="116500"/>
                  </a:moveTo>
                  <a:lnTo>
                    <a:pt x="181855" y="116500"/>
                  </a:lnTo>
                  <a:lnTo>
                    <a:pt x="181855" y="0"/>
                  </a:lnTo>
                  <a:lnTo>
                    <a:pt x="363710" y="291251"/>
                  </a:lnTo>
                  <a:lnTo>
                    <a:pt x="181855" y="582502"/>
                  </a:lnTo>
                  <a:lnTo>
                    <a:pt x="181855" y="466002"/>
                  </a:lnTo>
                  <a:lnTo>
                    <a:pt x="0" y="466002"/>
                  </a:lnTo>
                  <a:lnTo>
                    <a:pt x="0" y="11650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6499" rIns="109112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F4306D-7605-3349-8125-FC6355DE0B76}"/>
                </a:ext>
              </a:extLst>
            </p:cNvPr>
            <p:cNvSpPr/>
            <p:nvPr/>
          </p:nvSpPr>
          <p:spPr>
            <a:xfrm>
              <a:off x="7493078" y="4971867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Static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or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dynamic</a:t>
              </a:r>
              <a:endParaRPr lang="en-US" sz="1700" kern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5A7BCA-134D-A24D-B0A1-CF31D89D4C72}"/>
              </a:ext>
            </a:extLst>
          </p:cNvPr>
          <p:cNvGrpSpPr/>
          <p:nvPr/>
        </p:nvGrpSpPr>
        <p:grpSpPr>
          <a:xfrm>
            <a:off x="5415059" y="3732473"/>
            <a:ext cx="2086401" cy="1752892"/>
            <a:chOff x="5415059" y="3732473"/>
            <a:chExt cx="2086401" cy="1752892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7A8BCEB-3876-B141-AD16-FF3FE1A1DB19}"/>
                </a:ext>
              </a:extLst>
            </p:cNvPr>
            <p:cNvSpPr/>
            <p:nvPr/>
          </p:nvSpPr>
          <p:spPr>
            <a:xfrm rot="19800000">
              <a:off x="7137749" y="3732473"/>
              <a:ext cx="363711" cy="582503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363710" y="466002"/>
                  </a:moveTo>
                  <a:lnTo>
                    <a:pt x="181855" y="466002"/>
                  </a:lnTo>
                  <a:lnTo>
                    <a:pt x="181855" y="582502"/>
                  </a:lnTo>
                  <a:lnTo>
                    <a:pt x="0" y="291251"/>
                  </a:lnTo>
                  <a:lnTo>
                    <a:pt x="181855" y="0"/>
                  </a:lnTo>
                  <a:lnTo>
                    <a:pt x="181855" y="116500"/>
                  </a:lnTo>
                  <a:lnTo>
                    <a:pt x="363710" y="116500"/>
                  </a:lnTo>
                  <a:lnTo>
                    <a:pt x="363710" y="4660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112" tIns="116501" rIns="1" bIns="11649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FA179-429D-7F4F-9958-EB30F3AE5EE2}"/>
                </a:ext>
              </a:extLst>
            </p:cNvPr>
            <p:cNvSpPr/>
            <p:nvPr/>
          </p:nvSpPr>
          <p:spPr>
            <a:xfrm>
              <a:off x="5415059" y="3772123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Load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topology</a:t>
              </a:r>
              <a:endParaRPr lang="en-US" sz="1700" kern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1B7403-B7B0-1944-AB5D-48F08B010E5A}"/>
              </a:ext>
            </a:extLst>
          </p:cNvPr>
          <p:cNvGrpSpPr/>
          <p:nvPr/>
        </p:nvGrpSpPr>
        <p:grpSpPr>
          <a:xfrm>
            <a:off x="5415059" y="1372634"/>
            <a:ext cx="2086401" cy="1752891"/>
            <a:chOff x="5415059" y="1372634"/>
            <a:chExt cx="2086401" cy="1752891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63BEFB3-9882-794A-A477-6BD7D7E0CBE6}"/>
                </a:ext>
              </a:extLst>
            </p:cNvPr>
            <p:cNvSpPr/>
            <p:nvPr/>
          </p:nvSpPr>
          <p:spPr>
            <a:xfrm rot="1800000">
              <a:off x="7137749" y="2543022"/>
              <a:ext cx="363711" cy="582503"/>
            </a:xfrm>
            <a:custGeom>
              <a:avLst/>
              <a:gdLst>
                <a:gd name="connsiteX0" fmla="*/ 0 w 363710"/>
                <a:gd name="connsiteY0" fmla="*/ 116500 h 582502"/>
                <a:gd name="connsiteX1" fmla="*/ 181855 w 363710"/>
                <a:gd name="connsiteY1" fmla="*/ 116500 h 582502"/>
                <a:gd name="connsiteX2" fmla="*/ 181855 w 363710"/>
                <a:gd name="connsiteY2" fmla="*/ 0 h 582502"/>
                <a:gd name="connsiteX3" fmla="*/ 363710 w 363710"/>
                <a:gd name="connsiteY3" fmla="*/ 291251 h 582502"/>
                <a:gd name="connsiteX4" fmla="*/ 181855 w 363710"/>
                <a:gd name="connsiteY4" fmla="*/ 582502 h 582502"/>
                <a:gd name="connsiteX5" fmla="*/ 181855 w 363710"/>
                <a:gd name="connsiteY5" fmla="*/ 466002 h 582502"/>
                <a:gd name="connsiteX6" fmla="*/ 0 w 363710"/>
                <a:gd name="connsiteY6" fmla="*/ 466002 h 582502"/>
                <a:gd name="connsiteX7" fmla="*/ 0 w 363710"/>
                <a:gd name="connsiteY7" fmla="*/ 116500 h 5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10" h="582502">
                  <a:moveTo>
                    <a:pt x="363710" y="466002"/>
                  </a:moveTo>
                  <a:lnTo>
                    <a:pt x="181855" y="466002"/>
                  </a:lnTo>
                  <a:lnTo>
                    <a:pt x="181855" y="582502"/>
                  </a:lnTo>
                  <a:lnTo>
                    <a:pt x="0" y="291251"/>
                  </a:lnTo>
                  <a:lnTo>
                    <a:pt x="181855" y="0"/>
                  </a:lnTo>
                  <a:lnTo>
                    <a:pt x="181855" y="116500"/>
                  </a:lnTo>
                  <a:lnTo>
                    <a:pt x="363710" y="116500"/>
                  </a:lnTo>
                  <a:lnTo>
                    <a:pt x="363710" y="4660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113" tIns="116500" rIns="0" bIns="11650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A60B1D2-EDEF-AC45-A02D-D7C25E65DE92}"/>
                </a:ext>
              </a:extLst>
            </p:cNvPr>
            <p:cNvSpPr/>
            <p:nvPr/>
          </p:nvSpPr>
          <p:spPr>
            <a:xfrm>
              <a:off x="5415059" y="1372634"/>
              <a:ext cx="1713242" cy="1713242"/>
            </a:xfrm>
            <a:custGeom>
              <a:avLst/>
              <a:gdLst>
                <a:gd name="connsiteX0" fmla="*/ 0 w 1713242"/>
                <a:gd name="connsiteY0" fmla="*/ 856621 h 1713242"/>
                <a:gd name="connsiteX1" fmla="*/ 856621 w 1713242"/>
                <a:gd name="connsiteY1" fmla="*/ 0 h 1713242"/>
                <a:gd name="connsiteX2" fmla="*/ 1713242 w 1713242"/>
                <a:gd name="connsiteY2" fmla="*/ 856621 h 1713242"/>
                <a:gd name="connsiteX3" fmla="*/ 856621 w 1713242"/>
                <a:gd name="connsiteY3" fmla="*/ 1713242 h 1713242"/>
                <a:gd name="connsiteX4" fmla="*/ 0 w 1713242"/>
                <a:gd name="connsiteY4" fmla="*/ 856621 h 171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242" h="1713242">
                  <a:moveTo>
                    <a:pt x="0" y="856621"/>
                  </a:moveTo>
                  <a:cubicBezTo>
                    <a:pt x="0" y="383522"/>
                    <a:pt x="383522" y="0"/>
                    <a:pt x="856621" y="0"/>
                  </a:cubicBezTo>
                  <a:cubicBezTo>
                    <a:pt x="1329720" y="0"/>
                    <a:pt x="1713242" y="383522"/>
                    <a:pt x="1713242" y="856621"/>
                  </a:cubicBezTo>
                  <a:cubicBezTo>
                    <a:pt x="1713242" y="1329720"/>
                    <a:pt x="1329720" y="1713242"/>
                    <a:pt x="856621" y="1713242"/>
                  </a:cubicBezTo>
                  <a:cubicBezTo>
                    <a:pt x="383522" y="1713242"/>
                    <a:pt x="0" y="1329720"/>
                    <a:pt x="0" y="856621"/>
                  </a:cubicBez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488" tIns="272488" rIns="272488" bIns="2724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/>
                <a:t>Link</a:t>
              </a:r>
              <a:r>
                <a:rPr lang="zh-CN" altLang="en-US" sz="1700" kern="1200" dirty="0"/>
                <a:t> </a:t>
              </a:r>
              <a:r>
                <a:rPr lang="en-US" altLang="zh-CN" sz="1700" kern="1200" dirty="0"/>
                <a:t>optimization</a:t>
              </a:r>
              <a:endParaRPr lang="en-US" sz="1700" kern="1200"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3FBE35BE-C535-BA41-AA2B-E93AECCE48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9021764"/>
                  </p:ext>
                </p:extLst>
              </p:nvPr>
            </p:nvGraphicFramePr>
            <p:xfrm>
              <a:off x="7493588" y="2789935"/>
              <a:ext cx="1612515" cy="1204196"/>
            </p:xfrm>
            <a:graphic>
              <a:graphicData uri="http://schemas.microsoft.com/office/powerpoint/2016/slidezoom">
                <pslz:sldZm>
                  <pslz:sldZmObj sldId="282" cId="2650565345">
                    <pslz:zmPr id="{F2B61C5A-7C81-2346-B288-765D2B747077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12515" cy="12041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Slide Zoom 5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BE35BE-C535-BA41-AA2B-E93AECCE48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3588" y="2789935"/>
                <a:ext cx="1612515" cy="12041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39AB560E-3ABD-D64A-90FB-699679C4F2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046105"/>
                  </p:ext>
                </p:extLst>
              </p:nvPr>
            </p:nvGraphicFramePr>
            <p:xfrm>
              <a:off x="7547209" y="2849520"/>
              <a:ext cx="1612515" cy="1204196"/>
            </p:xfrm>
            <a:graphic>
              <a:graphicData uri="http://schemas.microsoft.com/office/powerpoint/2016/slidezoom">
                <pslz:sldZm>
                  <pslz:sldZmObj sldId="282" cId="2650565345">
                    <pslz:zmPr id="{F2B61C5A-7C81-2346-B288-765D2B747077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12515" cy="12041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Slide Zoom 5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AB560E-3ABD-D64A-90FB-699679C4F2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209" y="2849520"/>
                <a:ext cx="1612515" cy="12041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14E032B8-8D8F-EF46-BC50-3B716252FE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4331938"/>
                  </p:ext>
                </p:extLst>
              </p:nvPr>
            </p:nvGraphicFramePr>
            <p:xfrm>
              <a:off x="5522834" y="1659403"/>
              <a:ext cx="1483330" cy="1107723"/>
            </p:xfrm>
            <a:graphic>
              <a:graphicData uri="http://schemas.microsoft.com/office/powerpoint/2016/slidezoom">
                <pslz:sldZm>
                  <pslz:sldZmObj sldId="280" cId="406035506">
                    <pslz:zmPr id="{D449C267-597B-9B43-BF82-B54C54D034F0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330" cy="110772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Slide Zoom 5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4E032B8-8D8F-EF46-BC50-3B716252FE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2834" y="1659403"/>
                <a:ext cx="1483330" cy="110772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F594A680-8325-0E48-AEA9-DD1052D2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030418"/>
                  </p:ext>
                </p:extLst>
              </p:nvPr>
            </p:nvGraphicFramePr>
            <p:xfrm>
              <a:off x="9685516" y="1634837"/>
              <a:ext cx="1471249" cy="1098701"/>
            </p:xfrm>
            <a:graphic>
              <a:graphicData uri="http://schemas.microsoft.com/office/powerpoint/2016/slidezoom">
                <pslz:sldZm>
                  <pslz:sldZmObj sldId="267" cId="1843524139">
                    <pslz:zmPr id="{EC378FFA-3ADA-9C45-A7F2-210CECAB32B0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1249" cy="10987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Slide Zoom 5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594A680-8325-0E48-AEA9-DD1052D2A0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516" y="1634837"/>
                <a:ext cx="1471249" cy="10987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B61327E0-EBAF-AE48-B6DB-009EC960CB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3897894"/>
                  </p:ext>
                </p:extLst>
              </p:nvPr>
            </p:nvGraphicFramePr>
            <p:xfrm>
              <a:off x="5370707" y="3956125"/>
              <a:ext cx="1773813" cy="1324650"/>
            </p:xfrm>
            <a:graphic>
              <a:graphicData uri="http://schemas.microsoft.com/office/powerpoint/2016/slidezoom">
                <pslz:sldZm>
                  <pslz:sldZmObj sldId="274" cId="1129050033">
                    <pslz:zmPr id="{E4D1F069-33A2-554B-8E3E-5569B65D4F77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73813" cy="132465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Slide Zoom 5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61327E0-EBAF-AE48-B6DB-009EC960C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707" y="3956125"/>
                <a:ext cx="1773813" cy="132465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9D0D1475-A004-924B-9E9E-0BF287DBA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673850"/>
                  </p:ext>
                </p:extLst>
              </p:nvPr>
            </p:nvGraphicFramePr>
            <p:xfrm>
              <a:off x="7141396" y="5050166"/>
              <a:ext cx="2084470" cy="1556643"/>
            </p:xfrm>
            <a:graphic>
              <a:graphicData uri="http://schemas.microsoft.com/office/powerpoint/2016/slidezoom">
                <pslz:sldZm>
                  <pslz:sldZmObj sldId="268" cId="134750977">
                    <pslz:zmPr id="{1448AC5D-471C-6143-A457-6F2713A35E82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4470" cy="15566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Slide Zoom 6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D0D1475-A004-924B-9E9E-0BF287DBA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1396" y="5050166"/>
                <a:ext cx="2084470" cy="15566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Slide Zoom 62">
                <a:extLst>
                  <a:ext uri="{FF2B5EF4-FFF2-40B4-BE49-F238E27FC236}">
                    <a16:creationId xmlns:a16="http://schemas.microsoft.com/office/drawing/2014/main" id="{1BF3A84B-2918-8945-9436-713618BE77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1128820"/>
                  </p:ext>
                </p:extLst>
              </p:nvPr>
            </p:nvGraphicFramePr>
            <p:xfrm>
              <a:off x="7356118" y="230983"/>
              <a:ext cx="2138583" cy="1597053"/>
            </p:xfrm>
            <a:graphic>
              <a:graphicData uri="http://schemas.microsoft.com/office/powerpoint/2016/slidezoom">
                <pslz:sldZm>
                  <pslz:sldZmObj sldId="269" cId="4216253440">
                    <pslz:zmPr id="{A715F255-78C2-424C-B00B-1C32637889E1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38583" cy="159705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Slide Zoom 6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BF3A84B-2918-8945-9436-713618BE77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6118" y="230983"/>
                <a:ext cx="2138583" cy="159705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5E9078F-B5A1-4B9C-98E4-921C453D97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5436921"/>
                  </p:ext>
                </p:extLst>
              </p:nvPr>
            </p:nvGraphicFramePr>
            <p:xfrm>
              <a:off x="9675329" y="4115333"/>
              <a:ext cx="1461535" cy="1094583"/>
            </p:xfrm>
            <a:graphic>
              <a:graphicData uri="http://schemas.microsoft.com/office/powerpoint/2016/slidezoom">
                <pslz:sldZm>
                  <pslz:sldZmObj sldId="283" cId="3396220955">
                    <pslz:zmPr id="{828F6D15-6ADF-418D-BB35-9EED304E0482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1535" cy="10945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5E9078F-B5A1-4B9C-98E4-921C453D97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75329" y="4115333"/>
                <a:ext cx="1461535" cy="10945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731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2236992" y="2327891"/>
            <a:ext cx="18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Channel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2480855" y="28940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2236992" y="366799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Channel Assigned?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7865-BD4C-4267-B45B-2C532465DFA0}"/>
              </a:ext>
            </a:extLst>
          </p:cNvPr>
          <p:cNvSpPr txBox="1"/>
          <p:nvPr/>
        </p:nvSpPr>
        <p:spPr>
          <a:xfrm>
            <a:off x="2859609" y="43175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694CE17-4002-41D9-B64B-002BC5C5FB6A}"/>
              </a:ext>
            </a:extLst>
          </p:cNvPr>
          <p:cNvSpPr/>
          <p:nvPr/>
        </p:nvSpPr>
        <p:spPr>
          <a:xfrm>
            <a:off x="2062817" y="3498028"/>
            <a:ext cx="2097247" cy="64771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835E7-F09B-4E92-9E04-EB769F62CDEB}"/>
              </a:ext>
            </a:extLst>
          </p:cNvPr>
          <p:cNvSpPr/>
          <p:nvPr/>
        </p:nvSpPr>
        <p:spPr>
          <a:xfrm>
            <a:off x="2791785" y="4319150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2219566" y="2325005"/>
            <a:ext cx="17844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2480856" y="2888322"/>
            <a:ext cx="126188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11798" y="2632782"/>
            <a:ext cx="0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E0A44-7C87-4D91-BE4C-A96D30849C2A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flipH="1">
            <a:off x="3111441" y="3196099"/>
            <a:ext cx="357" cy="3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4A7DE-701A-4BC9-93A2-27972187100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111441" y="4145740"/>
            <a:ext cx="0" cy="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111441" y="2069465"/>
            <a:ext cx="357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ED353D-D748-41AA-874E-2CA4DF11900B}"/>
              </a:ext>
            </a:extLst>
          </p:cNvPr>
          <p:cNvSpPr txBox="1"/>
          <p:nvPr/>
        </p:nvSpPr>
        <p:spPr>
          <a:xfrm>
            <a:off x="5273040" y="2310670"/>
            <a:ext cx="4434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 stable environments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Less computing source needed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Cannot precisely decide when to </a:t>
            </a:r>
            <a:r>
              <a:rPr lang="en-US" sz="1400">
                <a:latin typeface="Calibri Light" panose="020F0302020204030204" pitchFamily="34" charset="0"/>
                <a:cs typeface="Calibri Light" panose="020F0302020204030204" pitchFamily="34" charset="0"/>
              </a:rPr>
              <a:t>reallocate channels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2F7F4BB-4464-483E-A8E3-BFEB68409E79}"/>
              </a:ext>
            </a:extLst>
          </p:cNvPr>
          <p:cNvCxnSpPr>
            <a:stCxn id="12" idx="3"/>
            <a:endCxn id="16" idx="3"/>
          </p:cNvCxnSpPr>
          <p:nvPr/>
        </p:nvCxnSpPr>
        <p:spPr>
          <a:xfrm flipH="1" flipV="1">
            <a:off x="3742740" y="3042211"/>
            <a:ext cx="417324" cy="779673"/>
          </a:xfrm>
          <a:prstGeom prst="bentConnector3">
            <a:avLst>
              <a:gd name="adj1" fmla="val -5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5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2236992" y="2327891"/>
            <a:ext cx="18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Channel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2480855" y="28940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2236992" y="366799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Channel Assigned?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7865-BD4C-4267-B45B-2C532465DFA0}"/>
              </a:ext>
            </a:extLst>
          </p:cNvPr>
          <p:cNvSpPr txBox="1"/>
          <p:nvPr/>
        </p:nvSpPr>
        <p:spPr>
          <a:xfrm>
            <a:off x="2859609" y="43175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694CE17-4002-41D9-B64B-002BC5C5FB6A}"/>
              </a:ext>
            </a:extLst>
          </p:cNvPr>
          <p:cNvSpPr/>
          <p:nvPr/>
        </p:nvSpPr>
        <p:spPr>
          <a:xfrm>
            <a:off x="2062817" y="3498028"/>
            <a:ext cx="2097247" cy="64771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835E7-F09B-4E92-9E04-EB769F62CDEB}"/>
              </a:ext>
            </a:extLst>
          </p:cNvPr>
          <p:cNvSpPr/>
          <p:nvPr/>
        </p:nvSpPr>
        <p:spPr>
          <a:xfrm>
            <a:off x="2791785" y="4319150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2219566" y="2325005"/>
            <a:ext cx="17844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2480856" y="2888322"/>
            <a:ext cx="126188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11798" y="2632782"/>
            <a:ext cx="0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E0A44-7C87-4D91-BE4C-A96D30849C2A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flipH="1">
            <a:off x="3111441" y="3196099"/>
            <a:ext cx="357" cy="3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4A7DE-701A-4BC9-93A2-27972187100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111441" y="4145740"/>
            <a:ext cx="0" cy="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111441" y="2069465"/>
            <a:ext cx="357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2F7F4BB-4464-483E-A8E3-BFEB68409E79}"/>
              </a:ext>
            </a:extLst>
          </p:cNvPr>
          <p:cNvCxnSpPr>
            <a:stCxn id="12" idx="3"/>
            <a:endCxn id="16" idx="3"/>
          </p:cNvCxnSpPr>
          <p:nvPr/>
        </p:nvCxnSpPr>
        <p:spPr>
          <a:xfrm flipH="1" flipV="1">
            <a:off x="3742740" y="3042211"/>
            <a:ext cx="417324" cy="779673"/>
          </a:xfrm>
          <a:prstGeom prst="bentConnector3">
            <a:avLst>
              <a:gd name="adj1" fmla="val -5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DDFE61-432D-401F-AB3A-D9A78E782EEE}"/>
              </a:ext>
            </a:extLst>
          </p:cNvPr>
          <p:cNvSpPr txBox="1"/>
          <p:nvPr/>
        </p:nvSpPr>
        <p:spPr>
          <a:xfrm>
            <a:off x="5273039" y="2310670"/>
            <a:ext cx="4849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Traffic-Aware Routing-Independent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Topology-controlled Interference-aware Channel Assignment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4A5F73-0E07-4E83-BD93-7E34A12A2BB6}"/>
              </a:ext>
            </a:extLst>
          </p:cNvPr>
          <p:cNvSpPr txBox="1"/>
          <p:nvPr/>
        </p:nvSpPr>
        <p:spPr>
          <a:xfrm>
            <a:off x="5273039" y="1804831"/>
            <a:ext cx="312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364406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1825404" y="2363889"/>
            <a:ext cx="2607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Decompose into subgraph by BFS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1697067" y="2908650"/>
            <a:ext cx="2864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Greedily update one bottleneck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2261612" y="3655005"/>
            <a:ext cx="1735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Any bottleneck links?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7865-BD4C-4267-B45B-2C532465DFA0}"/>
              </a:ext>
            </a:extLst>
          </p:cNvPr>
          <p:cNvSpPr txBox="1"/>
          <p:nvPr/>
        </p:nvSpPr>
        <p:spPr>
          <a:xfrm>
            <a:off x="2859609" y="43175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694CE17-4002-41D9-B64B-002BC5C5FB6A}"/>
              </a:ext>
            </a:extLst>
          </p:cNvPr>
          <p:cNvSpPr/>
          <p:nvPr/>
        </p:nvSpPr>
        <p:spPr>
          <a:xfrm>
            <a:off x="2062817" y="3498028"/>
            <a:ext cx="2097247" cy="64771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835E7-F09B-4E92-9E04-EB769F62CDEB}"/>
              </a:ext>
            </a:extLst>
          </p:cNvPr>
          <p:cNvSpPr/>
          <p:nvPr/>
        </p:nvSpPr>
        <p:spPr>
          <a:xfrm>
            <a:off x="2791785" y="4319150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1807621" y="2347811"/>
            <a:ext cx="2607637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1679284" y="2907092"/>
            <a:ext cx="2864310" cy="30777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111439" y="2655588"/>
            <a:ext cx="1" cy="25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E0A44-7C87-4D91-BE4C-A96D30849C2A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3111439" y="3214869"/>
            <a:ext cx="2" cy="2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4A7DE-701A-4BC9-93A2-27972187100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111441" y="4145740"/>
            <a:ext cx="0" cy="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3111440" y="2069465"/>
            <a:ext cx="1" cy="2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2F7F4BB-4464-483E-A8E3-BFEB68409E79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 flipV="1">
            <a:off x="4160064" y="3060981"/>
            <a:ext cx="383530" cy="760903"/>
          </a:xfrm>
          <a:prstGeom prst="bentConnector3">
            <a:avLst>
              <a:gd name="adj1" fmla="val 159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7269DA-5B46-4E53-80F3-0917C2B6244F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Traffic-Aware Routing-Independent Channel Assignment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90FFB-E334-45CD-A0BD-EE0007FF6723}"/>
              </a:ext>
            </a:extLst>
          </p:cNvPr>
          <p:cNvSpPr txBox="1"/>
          <p:nvPr/>
        </p:nvSpPr>
        <p:spPr>
          <a:xfrm>
            <a:off x="5255014" y="2519187"/>
            <a:ext cx="568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TARICA minimizes interference over the bottleneck links to</a:t>
            </a: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maximize channel utilities of these links.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92099-0045-481E-8F95-E27CF6285F9D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J. Wang, Z. Wang, Y. Xia, and H. Wang, A practical approach for channel assignment in multi-channel multi-radio wireless mesh networks, Fourth International Conference on Broadband Communications, Networks and Systems,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BroadNets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pp. 317-319, September 2007.</a:t>
            </a:r>
          </a:p>
        </p:txBody>
      </p:sp>
    </p:spTree>
    <p:extLst>
      <p:ext uri="{BB962C8B-B14F-4D97-AF65-F5344CB8AC3E}">
        <p14:creationId xmlns:p14="http://schemas.microsoft.com/office/powerpoint/2010/main" val="1468853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2236992" y="2327891"/>
            <a:ext cx="18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Channel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2480855" y="28940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2236992" y="366799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Channel Assigned?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7865-BD4C-4267-B45B-2C532465DFA0}"/>
              </a:ext>
            </a:extLst>
          </p:cNvPr>
          <p:cNvSpPr txBox="1"/>
          <p:nvPr/>
        </p:nvSpPr>
        <p:spPr>
          <a:xfrm>
            <a:off x="2859609" y="43175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694CE17-4002-41D9-B64B-002BC5C5FB6A}"/>
              </a:ext>
            </a:extLst>
          </p:cNvPr>
          <p:cNvSpPr/>
          <p:nvPr/>
        </p:nvSpPr>
        <p:spPr>
          <a:xfrm>
            <a:off x="2062817" y="3498028"/>
            <a:ext cx="2097247" cy="64771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835E7-F09B-4E92-9E04-EB769F62CDEB}"/>
              </a:ext>
            </a:extLst>
          </p:cNvPr>
          <p:cNvSpPr/>
          <p:nvPr/>
        </p:nvSpPr>
        <p:spPr>
          <a:xfrm>
            <a:off x="2791785" y="4319150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2219566" y="2325005"/>
            <a:ext cx="17844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2480856" y="2888322"/>
            <a:ext cx="126188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11798" y="2632782"/>
            <a:ext cx="0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E0A44-7C87-4D91-BE4C-A96D30849C2A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flipH="1">
            <a:off x="3111441" y="3196099"/>
            <a:ext cx="357" cy="3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4A7DE-701A-4BC9-93A2-27972187100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111441" y="4145740"/>
            <a:ext cx="0" cy="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111441" y="2069465"/>
            <a:ext cx="357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2F7F4BB-4464-483E-A8E3-BFEB68409E79}"/>
              </a:ext>
            </a:extLst>
          </p:cNvPr>
          <p:cNvCxnSpPr>
            <a:stCxn id="12" idx="3"/>
            <a:endCxn id="16" idx="3"/>
          </p:cNvCxnSpPr>
          <p:nvPr/>
        </p:nvCxnSpPr>
        <p:spPr>
          <a:xfrm flipH="1" flipV="1">
            <a:off x="3742740" y="3042211"/>
            <a:ext cx="417324" cy="779673"/>
          </a:xfrm>
          <a:prstGeom prst="bentConnector3">
            <a:avLst>
              <a:gd name="adj1" fmla="val -5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24C20C-868C-4132-ABB9-A1AB1E38FC87}"/>
              </a:ext>
            </a:extLst>
          </p:cNvPr>
          <p:cNvSpPr txBox="1"/>
          <p:nvPr/>
        </p:nvSpPr>
        <p:spPr>
          <a:xfrm>
            <a:off x="5273039" y="2310670"/>
            <a:ext cx="5349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be applied into unstable environments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computing source needed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Small scale WMN suitable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679513-A1A2-4BF9-968D-39A59540B835}"/>
              </a:ext>
            </a:extLst>
          </p:cNvPr>
          <p:cNvCxnSpPr>
            <a:stCxn id="14" idx="6"/>
            <a:endCxn id="11" idx="6"/>
          </p:cNvCxnSpPr>
          <p:nvPr/>
        </p:nvCxnSpPr>
        <p:spPr>
          <a:xfrm flipV="1">
            <a:off x="3431097" y="1915577"/>
            <a:ext cx="12700" cy="2557462"/>
          </a:xfrm>
          <a:prstGeom prst="bentConnector3">
            <a:avLst>
              <a:gd name="adj1" fmla="val 103871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19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2236992" y="2327891"/>
            <a:ext cx="18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Channel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2480855" y="28940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2236992" y="366799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Channel Assigned?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7865-BD4C-4267-B45B-2C532465DFA0}"/>
              </a:ext>
            </a:extLst>
          </p:cNvPr>
          <p:cNvSpPr txBox="1"/>
          <p:nvPr/>
        </p:nvSpPr>
        <p:spPr>
          <a:xfrm>
            <a:off x="2859609" y="43175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694CE17-4002-41D9-B64B-002BC5C5FB6A}"/>
              </a:ext>
            </a:extLst>
          </p:cNvPr>
          <p:cNvSpPr/>
          <p:nvPr/>
        </p:nvSpPr>
        <p:spPr>
          <a:xfrm>
            <a:off x="2062817" y="3498028"/>
            <a:ext cx="2097247" cy="647712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835E7-F09B-4E92-9E04-EB769F62CDEB}"/>
              </a:ext>
            </a:extLst>
          </p:cNvPr>
          <p:cNvSpPr/>
          <p:nvPr/>
        </p:nvSpPr>
        <p:spPr>
          <a:xfrm>
            <a:off x="2791785" y="4319150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2219566" y="2325005"/>
            <a:ext cx="17844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2480856" y="2888322"/>
            <a:ext cx="126188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11798" y="2632782"/>
            <a:ext cx="0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E0A44-7C87-4D91-BE4C-A96D30849C2A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flipH="1">
            <a:off x="3111441" y="3196099"/>
            <a:ext cx="357" cy="30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4A7DE-701A-4BC9-93A2-27972187100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3111441" y="4145740"/>
            <a:ext cx="0" cy="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111441" y="2069465"/>
            <a:ext cx="357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2F7F4BB-4464-483E-A8E3-BFEB68409E79}"/>
              </a:ext>
            </a:extLst>
          </p:cNvPr>
          <p:cNvCxnSpPr>
            <a:stCxn id="12" idx="3"/>
            <a:endCxn id="16" idx="3"/>
          </p:cNvCxnSpPr>
          <p:nvPr/>
        </p:nvCxnSpPr>
        <p:spPr>
          <a:xfrm flipH="1" flipV="1">
            <a:off x="3742740" y="3042211"/>
            <a:ext cx="417324" cy="779673"/>
          </a:xfrm>
          <a:prstGeom prst="bentConnector3">
            <a:avLst>
              <a:gd name="adj1" fmla="val -5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DDFE61-432D-401F-AB3A-D9A78E782EEE}"/>
              </a:ext>
            </a:extLst>
          </p:cNvPr>
          <p:cNvSpPr txBox="1"/>
          <p:nvPr/>
        </p:nvSpPr>
        <p:spPr>
          <a:xfrm>
            <a:off x="5273039" y="2310670"/>
            <a:ext cx="484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Probabilistic Channel Usage based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Adaptive Dynamic Channel Allocation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Q-Learning based channel assignment</a:t>
            </a:r>
          </a:p>
          <a:p>
            <a:pPr marL="342900" indent="-342900">
              <a:buAutoNum type="arabicPeriod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4A5F73-0E07-4E83-BD93-7E34A12A2BB6}"/>
              </a:ext>
            </a:extLst>
          </p:cNvPr>
          <p:cNvSpPr txBox="1"/>
          <p:nvPr/>
        </p:nvSpPr>
        <p:spPr>
          <a:xfrm>
            <a:off x="5273039" y="1804831"/>
            <a:ext cx="312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A80EDF0-4937-41F8-9BBD-88925CD790FF}"/>
              </a:ext>
            </a:extLst>
          </p:cNvPr>
          <p:cNvCxnSpPr/>
          <p:nvPr/>
        </p:nvCxnSpPr>
        <p:spPr>
          <a:xfrm flipV="1">
            <a:off x="3431097" y="1915577"/>
            <a:ext cx="12700" cy="2557462"/>
          </a:xfrm>
          <a:prstGeom prst="bentConnector3">
            <a:avLst>
              <a:gd name="adj1" fmla="val 103871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67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6425B-356D-4949-8ECE-D4106E277CDB}"/>
              </a:ext>
            </a:extLst>
          </p:cNvPr>
          <p:cNvSpPr txBox="1"/>
          <p:nvPr/>
        </p:nvSpPr>
        <p:spPr>
          <a:xfrm>
            <a:off x="2843868" y="1761688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8482-4A0B-416A-9619-DB4C70B1E890}"/>
              </a:ext>
            </a:extLst>
          </p:cNvPr>
          <p:cNvSpPr txBox="1"/>
          <p:nvPr/>
        </p:nvSpPr>
        <p:spPr>
          <a:xfrm>
            <a:off x="2236992" y="2327891"/>
            <a:ext cx="184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Channel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2D79-0538-4F3E-92AC-223B1E70BA35}"/>
              </a:ext>
            </a:extLst>
          </p:cNvPr>
          <p:cNvSpPr txBox="1"/>
          <p:nvPr/>
        </p:nvSpPr>
        <p:spPr>
          <a:xfrm>
            <a:off x="1586502" y="2887557"/>
            <a:ext cx="313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channel to nodes (two interfaces)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3FF7F-CB80-4C99-AD35-B268F526C70A}"/>
              </a:ext>
            </a:extLst>
          </p:cNvPr>
          <p:cNvSpPr txBox="1"/>
          <p:nvPr/>
        </p:nvSpPr>
        <p:spPr>
          <a:xfrm>
            <a:off x="585438" y="3531714"/>
            <a:ext cx="419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Periodically change fixed interface to less-used channel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03830-1FEE-4614-8489-61F8E547B7A1}"/>
              </a:ext>
            </a:extLst>
          </p:cNvPr>
          <p:cNvSpPr/>
          <p:nvPr/>
        </p:nvSpPr>
        <p:spPr>
          <a:xfrm>
            <a:off x="2791785" y="176168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09BB2-BCBF-4803-9E47-34B0CBFBACCD}"/>
              </a:ext>
            </a:extLst>
          </p:cNvPr>
          <p:cNvSpPr/>
          <p:nvPr/>
        </p:nvSpPr>
        <p:spPr>
          <a:xfrm>
            <a:off x="2219566" y="2325005"/>
            <a:ext cx="17844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2D612-C76F-4BE3-945B-2A926D357C34}"/>
              </a:ext>
            </a:extLst>
          </p:cNvPr>
          <p:cNvSpPr/>
          <p:nvPr/>
        </p:nvSpPr>
        <p:spPr>
          <a:xfrm>
            <a:off x="1493240" y="2888322"/>
            <a:ext cx="322976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4C270-207F-4046-A9B5-FC3578838C8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108122" y="2632782"/>
            <a:ext cx="3676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3E08C-B5C3-46E5-A3FF-7795C97306E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111441" y="2069465"/>
            <a:ext cx="357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E432A-585B-4492-8999-5DFAAB1672E6}"/>
              </a:ext>
            </a:extLst>
          </p:cNvPr>
          <p:cNvSpPr txBox="1"/>
          <p:nvPr/>
        </p:nvSpPr>
        <p:spPr>
          <a:xfrm>
            <a:off x="2388828" y="4838689"/>
            <a:ext cx="14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Assignment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70C98-1ABE-4559-8271-4C482B78D702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Probabilistic Channel Usage based channel assignment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72F0C-169D-4890-891C-4ED2F0755290}"/>
              </a:ext>
            </a:extLst>
          </p:cNvPr>
          <p:cNvSpPr txBox="1"/>
          <p:nvPr/>
        </p:nvSpPr>
        <p:spPr>
          <a:xfrm>
            <a:off x="5255014" y="2519187"/>
            <a:ext cx="5682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interface for each node: A fixed interface to receive data and a switchable interface to transmit data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F6E36-8E1A-4294-A892-D2139EBDCA5D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Kyasanur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N.H. Vaidya, Routing and Link-layer Protocols for Multi-Channel Multi-Interface Ad Hoc Wireless Networks, SIGMOBILE Mobile Computing and Communications Review, vol. 10, no. 1, pp.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A228C-2270-43C7-A08F-BAFF03197373}"/>
              </a:ext>
            </a:extLst>
          </p:cNvPr>
          <p:cNvSpPr txBox="1"/>
          <p:nvPr/>
        </p:nvSpPr>
        <p:spPr>
          <a:xfrm>
            <a:off x="585437" y="4193699"/>
            <a:ext cx="51721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Change switchable interface given packets transmitted or time limits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01C3B0C-97B2-4FDA-8A5A-F0EB15C13C11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V="1">
            <a:off x="585438" y="3042211"/>
            <a:ext cx="907802" cy="643392"/>
          </a:xfrm>
          <a:prstGeom prst="bentConnector3">
            <a:avLst>
              <a:gd name="adj1" fmla="val 12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24A4BE9-9F7E-4765-B49C-8405E4EF8147}"/>
              </a:ext>
            </a:extLst>
          </p:cNvPr>
          <p:cNvCxnSpPr>
            <a:cxnSpLocks/>
            <a:stCxn id="16" idx="1"/>
            <a:endCxn id="43" idx="1"/>
          </p:cNvCxnSpPr>
          <p:nvPr/>
        </p:nvCxnSpPr>
        <p:spPr>
          <a:xfrm rot="10800000" flipV="1">
            <a:off x="585438" y="3042210"/>
            <a:ext cx="907803" cy="1305377"/>
          </a:xfrm>
          <a:prstGeom prst="bentConnector3">
            <a:avLst>
              <a:gd name="adj1" fmla="val 12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476F5B9-8611-4D50-93A9-63ADB0DEB518}"/>
              </a:ext>
            </a:extLst>
          </p:cNvPr>
          <p:cNvCxnSpPr>
            <a:stCxn id="43" idx="3"/>
            <a:endCxn id="16" idx="3"/>
          </p:cNvCxnSpPr>
          <p:nvPr/>
        </p:nvCxnSpPr>
        <p:spPr>
          <a:xfrm flipH="1" flipV="1">
            <a:off x="4723003" y="3042211"/>
            <a:ext cx="1034619" cy="1305377"/>
          </a:xfrm>
          <a:prstGeom prst="bentConnector3">
            <a:avLst>
              <a:gd name="adj1" fmla="val -22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9FDEDF-7A6C-42D0-B72D-3BC356E8038C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H="1" flipV="1">
            <a:off x="4723003" y="3042211"/>
            <a:ext cx="61726" cy="643392"/>
          </a:xfrm>
          <a:prstGeom prst="bentConnector3">
            <a:avLst>
              <a:gd name="adj1" fmla="val -370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2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Assignment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80400-F2D0-4AC8-8928-C76C167F2BA7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Y. Ding, K.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Pongaliur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L. Xiao, Channel allocation and routing in hybrid multichannel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multiradio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wireless mesh networks, IEEE Transactions on Mobile Computing, vol. 12, no. 2, pp. 206-218, 2013, IEEE.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184C1-9220-4703-B059-14653A43F6EF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Adaptive Dynamic Channel Allocation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4AE88-2D4C-46AE-9314-5C523E6678A7}"/>
              </a:ext>
            </a:extLst>
          </p:cNvPr>
          <p:cNvSpPr txBox="1"/>
          <p:nvPr/>
        </p:nvSpPr>
        <p:spPr>
          <a:xfrm>
            <a:off x="5255014" y="2519187"/>
            <a:ext cx="5682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Designed for hybrid network architecture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interface for each node: A fixed interface to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transmit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and a switchable interface to transmit data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F9861D-ED28-48E5-B2F7-25B3387B7561}"/>
              </a:ext>
            </a:extLst>
          </p:cNvPr>
          <p:cNvSpPr/>
          <p:nvPr/>
        </p:nvSpPr>
        <p:spPr>
          <a:xfrm>
            <a:off x="761311" y="260612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6AAD0-DE6F-4231-9444-AACEB3076F0F}"/>
                  </a:ext>
                </a:extLst>
              </p:cNvPr>
              <p:cNvSpPr txBox="1"/>
              <p:nvPr/>
            </p:nvSpPr>
            <p:spPr>
              <a:xfrm>
                <a:off x="992008" y="2572491"/>
                <a:ext cx="27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6AAD0-DE6F-4231-9444-AACEB307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08" y="2572491"/>
                <a:ext cx="277705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35C6C48-240D-45B7-BA6B-4058926D6DDF}"/>
              </a:ext>
            </a:extLst>
          </p:cNvPr>
          <p:cNvSpPr/>
          <p:nvPr/>
        </p:nvSpPr>
        <p:spPr>
          <a:xfrm>
            <a:off x="2137030" y="168894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F90DB-EB1D-4051-A31E-F6B57F7F8DF8}"/>
                  </a:ext>
                </a:extLst>
              </p:cNvPr>
              <p:cNvSpPr txBox="1"/>
              <p:nvPr/>
            </p:nvSpPr>
            <p:spPr>
              <a:xfrm>
                <a:off x="2367727" y="165530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F90DB-EB1D-4051-A31E-F6B57F7F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27" y="1655306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038F5B7-75E3-452D-A54A-DF66AE0D1E81}"/>
              </a:ext>
            </a:extLst>
          </p:cNvPr>
          <p:cNvSpPr/>
          <p:nvPr/>
        </p:nvSpPr>
        <p:spPr>
          <a:xfrm>
            <a:off x="2137030" y="260223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14DD4C-05DA-4578-8D84-4852A27AF566}"/>
                  </a:ext>
                </a:extLst>
              </p:cNvPr>
              <p:cNvSpPr txBox="1"/>
              <p:nvPr/>
            </p:nvSpPr>
            <p:spPr>
              <a:xfrm>
                <a:off x="2367727" y="256860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14DD4C-05DA-4578-8D84-4852A27A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27" y="2568601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49FB7D4-153B-4165-B769-89C0B3E621DB}"/>
              </a:ext>
            </a:extLst>
          </p:cNvPr>
          <p:cNvSpPr/>
          <p:nvPr/>
        </p:nvSpPr>
        <p:spPr>
          <a:xfrm>
            <a:off x="2116058" y="418139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EC39E9-3F4F-4B3D-BBFA-58C595915FA5}"/>
                  </a:ext>
                </a:extLst>
              </p:cNvPr>
              <p:cNvSpPr txBox="1"/>
              <p:nvPr/>
            </p:nvSpPr>
            <p:spPr>
              <a:xfrm>
                <a:off x="2346755" y="4147756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EC39E9-3F4F-4B3D-BBFA-58C59591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55" y="4147756"/>
                <a:ext cx="273152" cy="276999"/>
              </a:xfrm>
              <a:prstGeom prst="rect">
                <a:avLst/>
              </a:prstGeom>
              <a:blipFill>
                <a:blip r:embed="rId5"/>
                <a:stretch>
                  <a:fillRect l="-11111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79CE8A-BC3C-4619-8D42-124CF3AD49EE}"/>
              </a:ext>
            </a:extLst>
          </p:cNvPr>
          <p:cNvSpPr txBox="1"/>
          <p:nvPr/>
        </p:nvSpPr>
        <p:spPr>
          <a:xfrm rot="5400000">
            <a:off x="2149072" y="3322906"/>
            <a:ext cx="32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5CD60-E048-4BFB-88A9-CE38A1849F0E}"/>
              </a:ext>
            </a:extLst>
          </p:cNvPr>
          <p:cNvCxnSpPr>
            <a:cxnSpLocks/>
            <a:stCxn id="25" idx="7"/>
            <a:endCxn id="30" idx="3"/>
          </p:cNvCxnSpPr>
          <p:nvPr/>
        </p:nvCxnSpPr>
        <p:spPr>
          <a:xfrm flipV="1">
            <a:off x="940322" y="1867955"/>
            <a:ext cx="1227422" cy="76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A72DC-B2F5-4C5E-8A0F-D0C60AE59B0D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 flipV="1">
            <a:off x="971036" y="2707102"/>
            <a:ext cx="1165994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19282E-8E9F-4E32-999E-581E4D7EE6E2}"/>
              </a:ext>
            </a:extLst>
          </p:cNvPr>
          <p:cNvCxnSpPr>
            <a:cxnSpLocks/>
            <a:stCxn id="25" idx="5"/>
            <a:endCxn id="35" idx="1"/>
          </p:cNvCxnSpPr>
          <p:nvPr/>
        </p:nvCxnSpPr>
        <p:spPr>
          <a:xfrm>
            <a:off x="940322" y="2785140"/>
            <a:ext cx="1206450" cy="142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1CC499-50A8-4B5E-A926-20A58462154E}"/>
              </a:ext>
            </a:extLst>
          </p:cNvPr>
          <p:cNvGrpSpPr/>
          <p:nvPr/>
        </p:nvGrpSpPr>
        <p:grpSpPr>
          <a:xfrm>
            <a:off x="1086645" y="1971836"/>
            <a:ext cx="681036" cy="128070"/>
            <a:chOff x="777083" y="1804832"/>
            <a:chExt cx="681036" cy="12807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5518DC-AC1D-481A-8CA0-63A945580FC1}"/>
                </a:ext>
              </a:extLst>
            </p:cNvPr>
            <p:cNvSpPr/>
            <p:nvPr/>
          </p:nvSpPr>
          <p:spPr>
            <a:xfrm>
              <a:off x="1117601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DD45F8-CA23-4480-91BF-F60D860C9CC7}"/>
                </a:ext>
              </a:extLst>
            </p:cNvPr>
            <p:cNvSpPr/>
            <p:nvPr/>
          </p:nvSpPr>
          <p:spPr>
            <a:xfrm>
              <a:off x="1231107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E1649E-C3C3-4073-B626-DB177632628C}"/>
                </a:ext>
              </a:extLst>
            </p:cNvPr>
            <p:cNvSpPr/>
            <p:nvPr/>
          </p:nvSpPr>
          <p:spPr>
            <a:xfrm>
              <a:off x="1344613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316618-DA92-416A-BC22-26B19F8339F4}"/>
                </a:ext>
              </a:extLst>
            </p:cNvPr>
            <p:cNvSpPr/>
            <p:nvPr/>
          </p:nvSpPr>
          <p:spPr>
            <a:xfrm>
              <a:off x="777083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6F3EDA-945A-48CD-AE8A-7A088DDE2247}"/>
                </a:ext>
              </a:extLst>
            </p:cNvPr>
            <p:cNvSpPr/>
            <p:nvPr/>
          </p:nvSpPr>
          <p:spPr>
            <a:xfrm>
              <a:off x="890589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A4495A-72BC-4CDB-8334-EBB46E53AC4C}"/>
                </a:ext>
              </a:extLst>
            </p:cNvPr>
            <p:cNvSpPr/>
            <p:nvPr/>
          </p:nvSpPr>
          <p:spPr>
            <a:xfrm>
              <a:off x="1004095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C136A5-7445-4FCE-97B4-9F312F1BB02C}"/>
              </a:ext>
            </a:extLst>
          </p:cNvPr>
          <p:cNvGrpSpPr/>
          <p:nvPr/>
        </p:nvGrpSpPr>
        <p:grpSpPr>
          <a:xfrm>
            <a:off x="1270506" y="2510022"/>
            <a:ext cx="681036" cy="128070"/>
            <a:chOff x="777083" y="1804832"/>
            <a:chExt cx="681036" cy="12807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376A44-6F18-4BA3-813D-69826585A036}"/>
                </a:ext>
              </a:extLst>
            </p:cNvPr>
            <p:cNvSpPr/>
            <p:nvPr/>
          </p:nvSpPr>
          <p:spPr>
            <a:xfrm>
              <a:off x="1117601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C863EB-E9F5-47DE-AE9A-A9F9E937213D}"/>
                </a:ext>
              </a:extLst>
            </p:cNvPr>
            <p:cNvSpPr/>
            <p:nvPr/>
          </p:nvSpPr>
          <p:spPr>
            <a:xfrm>
              <a:off x="1231107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7DEEFF-140C-46B8-89C8-697E3163DB87}"/>
                </a:ext>
              </a:extLst>
            </p:cNvPr>
            <p:cNvSpPr/>
            <p:nvPr/>
          </p:nvSpPr>
          <p:spPr>
            <a:xfrm>
              <a:off x="1344613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DC3492-7EF6-4C57-8A3F-358AFBA5D63A}"/>
                </a:ext>
              </a:extLst>
            </p:cNvPr>
            <p:cNvSpPr/>
            <p:nvPr/>
          </p:nvSpPr>
          <p:spPr>
            <a:xfrm>
              <a:off x="777083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A76EA9-3A0C-412D-AB05-57DEE23C846D}"/>
                </a:ext>
              </a:extLst>
            </p:cNvPr>
            <p:cNvSpPr/>
            <p:nvPr/>
          </p:nvSpPr>
          <p:spPr>
            <a:xfrm>
              <a:off x="890589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0660D5-97E1-4893-A388-F9DF4CA5DF87}"/>
                </a:ext>
              </a:extLst>
            </p:cNvPr>
            <p:cNvSpPr/>
            <p:nvPr/>
          </p:nvSpPr>
          <p:spPr>
            <a:xfrm>
              <a:off x="1004095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FDC51B-F3BB-4487-9D37-C5626EC74E6F}"/>
              </a:ext>
            </a:extLst>
          </p:cNvPr>
          <p:cNvGrpSpPr/>
          <p:nvPr/>
        </p:nvGrpSpPr>
        <p:grpSpPr>
          <a:xfrm>
            <a:off x="913485" y="3543746"/>
            <a:ext cx="681036" cy="128070"/>
            <a:chOff x="777083" y="1804832"/>
            <a:chExt cx="681036" cy="12807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1FEE2D-C5A7-4B8D-BB6D-0FF75B1DA353}"/>
                </a:ext>
              </a:extLst>
            </p:cNvPr>
            <p:cNvSpPr/>
            <p:nvPr/>
          </p:nvSpPr>
          <p:spPr>
            <a:xfrm>
              <a:off x="1117601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25BD8E-FB23-474A-80D3-410E1DE23498}"/>
                </a:ext>
              </a:extLst>
            </p:cNvPr>
            <p:cNvSpPr/>
            <p:nvPr/>
          </p:nvSpPr>
          <p:spPr>
            <a:xfrm>
              <a:off x="1231107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4BA91E-9219-45DD-A5F8-7C77F84329A6}"/>
                </a:ext>
              </a:extLst>
            </p:cNvPr>
            <p:cNvSpPr/>
            <p:nvPr/>
          </p:nvSpPr>
          <p:spPr>
            <a:xfrm>
              <a:off x="1344613" y="1804832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B95D54-4B6F-427C-9F02-0829BBBD5E9F}"/>
                </a:ext>
              </a:extLst>
            </p:cNvPr>
            <p:cNvSpPr/>
            <p:nvPr/>
          </p:nvSpPr>
          <p:spPr>
            <a:xfrm>
              <a:off x="777083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516070-68A7-4429-90F0-E7AB3F79173F}"/>
                </a:ext>
              </a:extLst>
            </p:cNvPr>
            <p:cNvSpPr/>
            <p:nvPr/>
          </p:nvSpPr>
          <p:spPr>
            <a:xfrm>
              <a:off x="890589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EDBA0C-B662-46C6-B9D9-23A5AF4B6269}"/>
                </a:ext>
              </a:extLst>
            </p:cNvPr>
            <p:cNvSpPr/>
            <p:nvPr/>
          </p:nvSpPr>
          <p:spPr>
            <a:xfrm>
              <a:off x="1004095" y="1805429"/>
              <a:ext cx="113506" cy="1274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6782080-DA4E-45AA-A856-CB23AC6B1EF7}"/>
              </a:ext>
            </a:extLst>
          </p:cNvPr>
          <p:cNvSpPr txBox="1"/>
          <p:nvPr/>
        </p:nvSpPr>
        <p:spPr>
          <a:xfrm>
            <a:off x="1152088" y="1792825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Queue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11048F-C7DA-48D4-A5F9-A3E582BBB460}"/>
              </a:ext>
            </a:extLst>
          </p:cNvPr>
          <p:cNvSpPr txBox="1"/>
          <p:nvPr/>
        </p:nvSpPr>
        <p:spPr>
          <a:xfrm>
            <a:off x="1281450" y="2311493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Queue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4D1F62-E3DC-4840-8D22-1A704B71D3A0}"/>
              </a:ext>
            </a:extLst>
          </p:cNvPr>
          <p:cNvSpPr txBox="1"/>
          <p:nvPr/>
        </p:nvSpPr>
        <p:spPr>
          <a:xfrm>
            <a:off x="905158" y="332823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Queue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59DFA-1B00-48CF-BC7B-69FE028B879E}"/>
              </a:ext>
            </a:extLst>
          </p:cNvPr>
          <p:cNvSpPr txBox="1"/>
          <p:nvPr/>
        </p:nvSpPr>
        <p:spPr>
          <a:xfrm>
            <a:off x="2850736" y="1793463"/>
            <a:ext cx="187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F39363-28BC-433C-ACC3-2ECCEE73CCA6}"/>
              </a:ext>
            </a:extLst>
          </p:cNvPr>
          <p:cNvCxnSpPr/>
          <p:nvPr/>
        </p:nvCxnSpPr>
        <p:spPr>
          <a:xfrm>
            <a:off x="5131447" y="1454166"/>
            <a:ext cx="0" cy="313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9D18026-C3D6-45CB-A33D-F3ABB0A25A08}"/>
              </a:ext>
            </a:extLst>
          </p:cNvPr>
          <p:cNvSpPr txBox="1"/>
          <p:nvPr/>
        </p:nvSpPr>
        <p:spPr>
          <a:xfrm>
            <a:off x="2850736" y="2269286"/>
            <a:ext cx="2127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evaluates the priority of a neighbor by its queue length and the waiting time in the queue.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9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4A682-01C6-4E41-AFA7-9DF894C58EC0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Assignment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80400-F2D0-4AC8-8928-C76C167F2BA7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Y. Ding, K.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Pongaliur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L. Xiao, Channel allocation and routing in hybrid multichannel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multiradio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wireless mesh networks, IEEE Transactions on Mobile Computing, vol. 12, no. 2, pp. 206-218, 2013, IEEE.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184C1-9220-4703-B059-14653A43F6EF}"/>
              </a:ext>
            </a:extLst>
          </p:cNvPr>
          <p:cNvSpPr txBox="1"/>
          <p:nvPr/>
        </p:nvSpPr>
        <p:spPr>
          <a:xfrm>
            <a:off x="5273038" y="1804832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Adaptive Dynamic Channel Allocation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4AE88-2D4C-46AE-9314-5C523E6678A7}"/>
              </a:ext>
            </a:extLst>
          </p:cNvPr>
          <p:cNvSpPr txBox="1"/>
          <p:nvPr/>
        </p:nvSpPr>
        <p:spPr>
          <a:xfrm>
            <a:off x="5255014" y="2519187"/>
            <a:ext cx="5682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Designed for hybrid network architecture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interface for each node: A fixed interface to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transmit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and a switchable interface to transmit data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F9861D-ED28-48E5-B2F7-25B3387B7561}"/>
              </a:ext>
            </a:extLst>
          </p:cNvPr>
          <p:cNvSpPr/>
          <p:nvPr/>
        </p:nvSpPr>
        <p:spPr>
          <a:xfrm>
            <a:off x="761311" y="260612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6AAD0-DE6F-4231-9444-AACEB3076F0F}"/>
                  </a:ext>
                </a:extLst>
              </p:cNvPr>
              <p:cNvSpPr txBox="1"/>
              <p:nvPr/>
            </p:nvSpPr>
            <p:spPr>
              <a:xfrm>
                <a:off x="739687" y="2919471"/>
                <a:ext cx="27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06AAD0-DE6F-4231-9444-AACEB307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7" y="2919471"/>
                <a:ext cx="277705" cy="276999"/>
              </a:xfrm>
              <a:prstGeom prst="rect">
                <a:avLst/>
              </a:prstGeom>
              <a:blipFill>
                <a:blip r:embed="rId2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35C6C48-240D-45B7-BA6B-4058926D6DDF}"/>
              </a:ext>
            </a:extLst>
          </p:cNvPr>
          <p:cNvSpPr/>
          <p:nvPr/>
        </p:nvSpPr>
        <p:spPr>
          <a:xfrm>
            <a:off x="2137030" y="168894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F90DB-EB1D-4051-A31E-F6B57F7F8DF8}"/>
                  </a:ext>
                </a:extLst>
              </p:cNvPr>
              <p:cNvSpPr txBox="1"/>
              <p:nvPr/>
            </p:nvSpPr>
            <p:spPr>
              <a:xfrm>
                <a:off x="2367727" y="165530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F90DB-EB1D-4051-A31E-F6B57F7F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27" y="1655306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038F5B7-75E3-452D-A54A-DF66AE0D1E81}"/>
              </a:ext>
            </a:extLst>
          </p:cNvPr>
          <p:cNvSpPr/>
          <p:nvPr/>
        </p:nvSpPr>
        <p:spPr>
          <a:xfrm>
            <a:off x="2137030" y="2602239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14DD4C-05DA-4578-8D84-4852A27AF566}"/>
                  </a:ext>
                </a:extLst>
              </p:cNvPr>
              <p:cNvSpPr txBox="1"/>
              <p:nvPr/>
            </p:nvSpPr>
            <p:spPr>
              <a:xfrm>
                <a:off x="2367727" y="256860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14DD4C-05DA-4578-8D84-4852A27A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27" y="2568601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49FB7D4-153B-4165-B769-89C0B3E621DB}"/>
              </a:ext>
            </a:extLst>
          </p:cNvPr>
          <p:cNvSpPr/>
          <p:nvPr/>
        </p:nvSpPr>
        <p:spPr>
          <a:xfrm>
            <a:off x="2116058" y="4181394"/>
            <a:ext cx="209725" cy="209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EC39E9-3F4F-4B3D-BBFA-58C595915FA5}"/>
                  </a:ext>
                </a:extLst>
              </p:cNvPr>
              <p:cNvSpPr txBox="1"/>
              <p:nvPr/>
            </p:nvSpPr>
            <p:spPr>
              <a:xfrm>
                <a:off x="2346755" y="4147756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EC39E9-3F4F-4B3D-BBFA-58C59591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55" y="4147756"/>
                <a:ext cx="273152" cy="276999"/>
              </a:xfrm>
              <a:prstGeom prst="rect">
                <a:avLst/>
              </a:prstGeom>
              <a:blipFill>
                <a:blip r:embed="rId5"/>
                <a:stretch>
                  <a:fillRect l="-11111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79CE8A-BC3C-4619-8D42-124CF3AD49EE}"/>
              </a:ext>
            </a:extLst>
          </p:cNvPr>
          <p:cNvSpPr txBox="1"/>
          <p:nvPr/>
        </p:nvSpPr>
        <p:spPr>
          <a:xfrm rot="5400000">
            <a:off x="2149072" y="3322906"/>
            <a:ext cx="32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5CD60-E048-4BFB-88A9-CE38A1849F0E}"/>
              </a:ext>
            </a:extLst>
          </p:cNvPr>
          <p:cNvCxnSpPr>
            <a:cxnSpLocks/>
            <a:stCxn id="25" idx="7"/>
            <a:endCxn id="30" idx="3"/>
          </p:cNvCxnSpPr>
          <p:nvPr/>
        </p:nvCxnSpPr>
        <p:spPr>
          <a:xfrm flipV="1">
            <a:off x="940322" y="1867955"/>
            <a:ext cx="1227422" cy="7688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A72DC-B2F5-4C5E-8A0F-D0C60AE59B0D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 flipV="1">
            <a:off x="971036" y="2707102"/>
            <a:ext cx="1165994" cy="38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19282E-8E9F-4E32-999E-581E4D7EE6E2}"/>
              </a:ext>
            </a:extLst>
          </p:cNvPr>
          <p:cNvCxnSpPr>
            <a:cxnSpLocks/>
            <a:stCxn id="25" idx="5"/>
            <a:endCxn id="35" idx="1"/>
          </p:cNvCxnSpPr>
          <p:nvPr/>
        </p:nvCxnSpPr>
        <p:spPr>
          <a:xfrm>
            <a:off x="940322" y="2785140"/>
            <a:ext cx="1206450" cy="142696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D59DFA-1B00-48CF-BC7B-69FE028B879E}"/>
              </a:ext>
            </a:extLst>
          </p:cNvPr>
          <p:cNvSpPr txBox="1"/>
          <p:nvPr/>
        </p:nvSpPr>
        <p:spPr>
          <a:xfrm>
            <a:off x="2850736" y="1793463"/>
            <a:ext cx="187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F39363-28BC-433C-ACC3-2ECCEE73CCA6}"/>
              </a:ext>
            </a:extLst>
          </p:cNvPr>
          <p:cNvCxnSpPr/>
          <p:nvPr/>
        </p:nvCxnSpPr>
        <p:spPr>
          <a:xfrm>
            <a:off x="5131447" y="1454166"/>
            <a:ext cx="0" cy="313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9D18026-C3D6-45CB-A33D-F3ABB0A25A08}"/>
              </a:ext>
            </a:extLst>
          </p:cNvPr>
          <p:cNvSpPr txBox="1"/>
          <p:nvPr/>
        </p:nvSpPr>
        <p:spPr>
          <a:xfrm>
            <a:off x="2850736" y="2269286"/>
            <a:ext cx="2127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If queue length within threshold, do channel negotiation considering both throughput and</a:t>
            </a: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delay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86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4D10-102F-4BE8-B644-05FD528B3CEB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Partially vs No Overlapped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1DAA2-F9A7-407E-A512-A9AD3BA7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2379858"/>
            <a:ext cx="4913984" cy="1870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4CEA9-EA19-4992-AFC5-A0A849F98277}"/>
              </a:ext>
            </a:extLst>
          </p:cNvPr>
          <p:cNvSpPr txBox="1"/>
          <p:nvPr/>
        </p:nvSpPr>
        <p:spPr>
          <a:xfrm>
            <a:off x="5273038" y="2210581"/>
            <a:ext cx="576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Channel Overlapping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B1BC6-DA0D-4E6F-99E0-96FE55CEFFC6}"/>
              </a:ext>
            </a:extLst>
          </p:cNvPr>
          <p:cNvSpPr txBox="1"/>
          <p:nvPr/>
        </p:nvSpPr>
        <p:spPr>
          <a:xfrm>
            <a:off x="5273038" y="2861791"/>
            <a:ext cx="568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3 non-overlapped channels with IEEE 802.11b/g/n in 2.4 GHz band, while 12 non-overlapped channels with IEEE 802.11a in 5GHz band.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70C98-1ABE-4559-8271-4C482B78D702}"/>
              </a:ext>
            </a:extLst>
          </p:cNvPr>
          <p:cNvSpPr txBox="1"/>
          <p:nvPr/>
        </p:nvSpPr>
        <p:spPr>
          <a:xfrm>
            <a:off x="5273038" y="1804832"/>
            <a:ext cx="576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Min-interference and Connectivity-Oriented Partially Overlapped Channel Assignment (MC-POCA)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72F0C-169D-4890-891C-4ED2F0755290}"/>
              </a:ext>
            </a:extLst>
          </p:cNvPr>
          <p:cNvSpPr txBox="1"/>
          <p:nvPr/>
        </p:nvSpPr>
        <p:spPr>
          <a:xfrm>
            <a:off x="5273038" y="2826767"/>
            <a:ext cx="568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Utilize partially overlapped channels instead of 3 non-overlapped channels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F6E36-8E1A-4294-A892-D2139EBDCA5D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Kyasanur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N.H. Vaidya, Routing and Link-layer Protocols for Multi-Channel Multi-Interface Ad Hoc Wireless Networks, SIGMOBILE Mobile Computing and Communications Review, vol. 10, no. 1, pp.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E022C-1914-4E13-A74D-B44ECB1E823F}"/>
              </a:ext>
            </a:extLst>
          </p:cNvPr>
          <p:cNvSpPr txBox="1"/>
          <p:nvPr/>
        </p:nvSpPr>
        <p:spPr>
          <a:xfrm>
            <a:off x="511728" y="922789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Partially Overlapped Assignment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B73CE6-AC1D-41FE-AC7D-33CF1173D2B9}"/>
              </a:ext>
            </a:extLst>
          </p:cNvPr>
          <p:cNvSpPr txBox="1"/>
          <p:nvPr/>
        </p:nvSpPr>
        <p:spPr>
          <a:xfrm>
            <a:off x="2855378" y="1770974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F75D9-87B9-4725-9022-25EA46BBD0D0}"/>
              </a:ext>
            </a:extLst>
          </p:cNvPr>
          <p:cNvSpPr txBox="1"/>
          <p:nvPr/>
        </p:nvSpPr>
        <p:spPr>
          <a:xfrm>
            <a:off x="1898448" y="2316126"/>
            <a:ext cx="245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links assignment rank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D4DBAC-4C88-4BAD-918A-98265D2F7CCE}"/>
              </a:ext>
            </a:extLst>
          </p:cNvPr>
          <p:cNvSpPr txBox="1"/>
          <p:nvPr/>
        </p:nvSpPr>
        <p:spPr>
          <a:xfrm>
            <a:off x="1866902" y="2893437"/>
            <a:ext cx="256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decreasing links queue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B5483-4D78-44B0-A372-0CE7A4B2FBD3}"/>
              </a:ext>
            </a:extLst>
          </p:cNvPr>
          <p:cNvSpPr txBox="1"/>
          <p:nvPr/>
        </p:nvSpPr>
        <p:spPr>
          <a:xfrm>
            <a:off x="2869582" y="45153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E3BC3F-7648-4DDA-8C7B-5DA4B37DB699}"/>
              </a:ext>
            </a:extLst>
          </p:cNvPr>
          <p:cNvSpPr/>
          <p:nvPr/>
        </p:nvSpPr>
        <p:spPr>
          <a:xfrm>
            <a:off x="2803295" y="1770974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D1BE16-0CA5-4CC5-9B3C-352845A3D439}"/>
              </a:ext>
            </a:extLst>
          </p:cNvPr>
          <p:cNvSpPr/>
          <p:nvPr/>
        </p:nvSpPr>
        <p:spPr>
          <a:xfrm>
            <a:off x="2801758" y="4516918"/>
            <a:ext cx="639312" cy="30777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967B53-4042-4D55-A89E-B941F9C87A59}"/>
              </a:ext>
            </a:extLst>
          </p:cNvPr>
          <p:cNvSpPr/>
          <p:nvPr/>
        </p:nvSpPr>
        <p:spPr>
          <a:xfrm>
            <a:off x="1887494" y="2325005"/>
            <a:ext cx="2470924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6940F1-D9A8-4F10-BFAC-D7259C18C903}"/>
              </a:ext>
            </a:extLst>
          </p:cNvPr>
          <p:cNvSpPr/>
          <p:nvPr/>
        </p:nvSpPr>
        <p:spPr>
          <a:xfrm>
            <a:off x="1887492" y="2888322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64EDC-D150-45DA-B0BE-77755C74484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3122954" y="2632782"/>
            <a:ext cx="2" cy="2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76A038-0BAB-441B-95B1-0785EB3F4CC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3122954" y="3196099"/>
            <a:ext cx="0" cy="29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62E5A-8208-456A-A4E5-A2D516B678D4}"/>
              </a:ext>
            </a:extLst>
          </p:cNvPr>
          <p:cNvCxnSpPr>
            <a:cxnSpLocks/>
            <a:stCxn id="55" idx="2"/>
            <a:endCxn id="32" idx="0"/>
          </p:cNvCxnSpPr>
          <p:nvPr/>
        </p:nvCxnSpPr>
        <p:spPr>
          <a:xfrm>
            <a:off x="3121414" y="4358030"/>
            <a:ext cx="0" cy="15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8F0854-EAC2-476A-A6FA-32BD25CAD399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3122951" y="2078751"/>
            <a:ext cx="5" cy="2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1B94F2-806A-4F11-A3F4-95480C46A94A}"/>
              </a:ext>
            </a:extLst>
          </p:cNvPr>
          <p:cNvSpPr txBox="1"/>
          <p:nvPr/>
        </p:nvSpPr>
        <p:spPr>
          <a:xfrm>
            <a:off x="1781548" y="4903182"/>
            <a:ext cx="275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Partially Overlapped Channel Assignment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BEE9AE-7260-4830-A8B9-2D7703082484}"/>
              </a:ext>
            </a:extLst>
          </p:cNvPr>
          <p:cNvSpPr txBox="1"/>
          <p:nvPr/>
        </p:nvSpPr>
        <p:spPr>
          <a:xfrm>
            <a:off x="1866902" y="3492913"/>
            <a:ext cx="255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Compute assuming interference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0CA460-56C7-414A-BB86-02EF5837603C}"/>
              </a:ext>
            </a:extLst>
          </p:cNvPr>
          <p:cNvSpPr/>
          <p:nvPr/>
        </p:nvSpPr>
        <p:spPr>
          <a:xfrm>
            <a:off x="1887492" y="3487798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143559-A7B2-42A8-88D3-88CF9C07CD1E}"/>
              </a:ext>
            </a:extLst>
          </p:cNvPr>
          <p:cNvSpPr txBox="1"/>
          <p:nvPr/>
        </p:nvSpPr>
        <p:spPr>
          <a:xfrm>
            <a:off x="1865361" y="4055368"/>
            <a:ext cx="247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Routing Selection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8B5C54-C971-44D7-A62F-54D4C3077FB3}"/>
              </a:ext>
            </a:extLst>
          </p:cNvPr>
          <p:cNvSpPr/>
          <p:nvPr/>
        </p:nvSpPr>
        <p:spPr>
          <a:xfrm>
            <a:off x="1885952" y="4050253"/>
            <a:ext cx="2470923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45622C-AFD4-4D13-A74F-17626E5A5B5A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3121414" y="3795575"/>
            <a:ext cx="1540" cy="2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3B07E-5615-204C-A005-063A39E6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Mesh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Network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optimization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E03C-5F22-4A45-8C35-62F9DD3748CA}"/>
              </a:ext>
            </a:extLst>
          </p:cNvPr>
          <p:cNvSpPr txBox="1"/>
          <p:nvPr/>
        </p:nvSpPr>
        <p:spPr>
          <a:xfrm>
            <a:off x="9113505" y="544418"/>
            <a:ext cx="129516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Internet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CBF4CE-BAB4-4F45-9FF5-3D1880B592F2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113698" y="3329581"/>
            <a:ext cx="24944" cy="22219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5C0A97-D0AB-0E4E-B2D4-8C09C9CDD779}"/>
              </a:ext>
            </a:extLst>
          </p:cNvPr>
          <p:cNvCxnSpPr>
            <a:cxnSpLocks/>
            <a:stCxn id="7" idx="7"/>
            <a:endCxn id="11" idx="2"/>
          </p:cNvCxnSpPr>
          <p:nvPr/>
        </p:nvCxnSpPr>
        <p:spPr>
          <a:xfrm flipV="1">
            <a:off x="6629157" y="3146027"/>
            <a:ext cx="347925" cy="17731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85A284-9A97-E94A-901C-20C8C82F6D78}"/>
              </a:ext>
            </a:extLst>
          </p:cNvPr>
          <p:cNvCxnSpPr>
            <a:cxnSpLocks/>
            <a:stCxn id="15" idx="4"/>
            <a:endCxn id="21" idx="2"/>
          </p:cNvCxnSpPr>
          <p:nvPr/>
        </p:nvCxnSpPr>
        <p:spPr>
          <a:xfrm>
            <a:off x="7657558" y="3872410"/>
            <a:ext cx="433599" cy="1721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CC6888-0149-DF4D-BCCD-AAC1316F0200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V="1">
            <a:off x="6962745" y="3872406"/>
            <a:ext cx="175897" cy="3609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565577-C344-2E42-8012-E9710E251924}"/>
              </a:ext>
            </a:extLst>
          </p:cNvPr>
          <p:cNvCxnSpPr>
            <a:cxnSpLocks/>
            <a:stCxn id="17" idx="0"/>
            <a:endCxn id="7" idx="3"/>
          </p:cNvCxnSpPr>
          <p:nvPr/>
        </p:nvCxnSpPr>
        <p:spPr>
          <a:xfrm flipV="1">
            <a:off x="6162328" y="3550061"/>
            <a:ext cx="235939" cy="40936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6873687-7046-7A41-AD6C-D2457E147FF4}"/>
              </a:ext>
            </a:extLst>
          </p:cNvPr>
          <p:cNvSpPr/>
          <p:nvPr/>
        </p:nvSpPr>
        <p:spPr>
          <a:xfrm>
            <a:off x="8374781" y="984900"/>
            <a:ext cx="326528" cy="320631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3ACB35-F850-4B45-8719-93A74E10757D}"/>
              </a:ext>
            </a:extLst>
          </p:cNvPr>
          <p:cNvCxnSpPr>
            <a:cxnSpLocks/>
            <a:stCxn id="27" idx="6"/>
            <a:endCxn id="29" idx="0"/>
          </p:cNvCxnSpPr>
          <p:nvPr/>
        </p:nvCxnSpPr>
        <p:spPr>
          <a:xfrm>
            <a:off x="8701309" y="1819216"/>
            <a:ext cx="824392" cy="38059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8360C2-D4B3-DD43-927B-CB8E7AF0A62E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8538045" y="1979531"/>
            <a:ext cx="245" cy="22028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A8D0C4-24D8-304B-A564-E7A2A017D9E8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7692063" y="1819216"/>
            <a:ext cx="682718" cy="48786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F91F2D-0F3D-4E4B-8EAD-BB069BAD821E}"/>
              </a:ext>
            </a:extLst>
          </p:cNvPr>
          <p:cNvCxnSpPr>
            <a:cxnSpLocks/>
            <a:stCxn id="29" idx="6"/>
            <a:endCxn id="34" idx="0"/>
          </p:cNvCxnSpPr>
          <p:nvPr/>
        </p:nvCxnSpPr>
        <p:spPr>
          <a:xfrm>
            <a:off x="9688965" y="2360126"/>
            <a:ext cx="354101" cy="10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FDC29F-9488-A14D-8DF6-EFEEE45A962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>
            <a:off x="6890525" y="2395728"/>
            <a:ext cx="522830" cy="2471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059A80-2B7B-BA48-9613-4E5C413ADDC9}"/>
              </a:ext>
            </a:extLst>
          </p:cNvPr>
          <p:cNvCxnSpPr>
            <a:cxnSpLocks/>
            <a:stCxn id="27" idx="0"/>
            <a:endCxn id="23" idx="4"/>
          </p:cNvCxnSpPr>
          <p:nvPr/>
        </p:nvCxnSpPr>
        <p:spPr>
          <a:xfrm flipV="1">
            <a:off x="8538045" y="1305531"/>
            <a:ext cx="0" cy="35336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FB45CB-E8CC-CF41-BD1A-AC27FA1A05DE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8307807" y="3141353"/>
            <a:ext cx="503652" cy="82961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B05084-9259-5F4F-B042-703E190E3F25}"/>
              </a:ext>
            </a:extLst>
          </p:cNvPr>
          <p:cNvCxnSpPr>
            <a:cxnSpLocks/>
            <a:stCxn id="11" idx="1"/>
            <a:endCxn id="31" idx="6"/>
          </p:cNvCxnSpPr>
          <p:nvPr/>
        </p:nvCxnSpPr>
        <p:spPr>
          <a:xfrm flipH="1" flipV="1">
            <a:off x="6698880" y="2523167"/>
            <a:ext cx="342915" cy="51822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F919BE-1046-234A-9644-09C8112B8DE8}"/>
              </a:ext>
            </a:extLst>
          </p:cNvPr>
          <p:cNvCxnSpPr>
            <a:cxnSpLocks/>
            <a:stCxn id="70" idx="4"/>
            <a:endCxn id="63" idx="0"/>
          </p:cNvCxnSpPr>
          <p:nvPr/>
        </p:nvCxnSpPr>
        <p:spPr>
          <a:xfrm>
            <a:off x="5615721" y="2063464"/>
            <a:ext cx="367634" cy="59265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7D9B6F-99CC-F346-A6B2-D09CA6A49636}"/>
              </a:ext>
            </a:extLst>
          </p:cNvPr>
          <p:cNvCxnSpPr>
            <a:cxnSpLocks/>
            <a:stCxn id="89" idx="4"/>
            <a:endCxn id="31" idx="2"/>
          </p:cNvCxnSpPr>
          <p:nvPr/>
        </p:nvCxnSpPr>
        <p:spPr>
          <a:xfrm>
            <a:off x="6746044" y="1940531"/>
            <a:ext cx="551" cy="27812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949C9D-0249-124E-83D6-1E2E9D4BB600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10419108" y="2812182"/>
            <a:ext cx="192389" cy="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0F1ED2-0F4A-124F-BFB6-D7BAF5CEE7E5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9652832" y="3468095"/>
            <a:ext cx="277657" cy="47517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93ED50-E13D-654E-8EAC-BADA5668E767}"/>
              </a:ext>
            </a:extLst>
          </p:cNvPr>
          <p:cNvCxnSpPr>
            <a:cxnSpLocks/>
            <a:stCxn id="32" idx="5"/>
            <a:endCxn id="39" idx="1"/>
          </p:cNvCxnSpPr>
          <p:nvPr/>
        </p:nvCxnSpPr>
        <p:spPr>
          <a:xfrm>
            <a:off x="9012680" y="3028125"/>
            <a:ext cx="409262" cy="21324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EF9206-7985-8A47-A8AA-C9955BEF0EF2}"/>
              </a:ext>
            </a:extLst>
          </p:cNvPr>
          <p:cNvCxnSpPr>
            <a:cxnSpLocks/>
            <a:stCxn id="52" idx="3"/>
            <a:endCxn id="54" idx="6"/>
          </p:cNvCxnSpPr>
          <p:nvPr/>
        </p:nvCxnSpPr>
        <p:spPr>
          <a:xfrm flipH="1">
            <a:off x="11368383" y="3853186"/>
            <a:ext cx="212479" cy="54728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BEB56E-A90F-7346-BB4C-2A00B94AD19D}"/>
              </a:ext>
            </a:extLst>
          </p:cNvPr>
          <p:cNvCxnSpPr>
            <a:cxnSpLocks/>
            <a:stCxn id="57" idx="5"/>
            <a:endCxn id="47" idx="2"/>
          </p:cNvCxnSpPr>
          <p:nvPr/>
        </p:nvCxnSpPr>
        <p:spPr>
          <a:xfrm flipV="1">
            <a:off x="7845383" y="4698139"/>
            <a:ext cx="372041" cy="5748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43BEC3-F50D-7149-B637-FFC801DAD497}"/>
              </a:ext>
            </a:extLst>
          </p:cNvPr>
          <p:cNvCxnSpPr>
            <a:cxnSpLocks/>
            <a:stCxn id="56" idx="5"/>
            <a:endCxn id="62" idx="2"/>
          </p:cNvCxnSpPr>
          <p:nvPr/>
        </p:nvCxnSpPr>
        <p:spPr>
          <a:xfrm>
            <a:off x="7033479" y="5796232"/>
            <a:ext cx="401937" cy="26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539CC8-347F-2B46-841C-7A0E8EA8D2ED}"/>
              </a:ext>
            </a:extLst>
          </p:cNvPr>
          <p:cNvCxnSpPr>
            <a:cxnSpLocks/>
            <a:stCxn id="49" idx="7"/>
            <a:endCxn id="41" idx="2"/>
          </p:cNvCxnSpPr>
          <p:nvPr/>
        </p:nvCxnSpPr>
        <p:spPr>
          <a:xfrm flipV="1">
            <a:off x="9427787" y="4938519"/>
            <a:ext cx="418056" cy="61463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A1E01E-98A5-2940-9721-5C5791DBD276}"/>
              </a:ext>
            </a:extLst>
          </p:cNvPr>
          <p:cNvCxnSpPr>
            <a:cxnSpLocks/>
            <a:stCxn id="49" idx="1"/>
            <a:endCxn id="64" idx="4"/>
          </p:cNvCxnSpPr>
          <p:nvPr/>
        </p:nvCxnSpPr>
        <p:spPr>
          <a:xfrm flipH="1" flipV="1">
            <a:off x="8385165" y="5486602"/>
            <a:ext cx="841401" cy="17978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488FCF-0BCF-B740-BD6F-9B4054A7CB4F}"/>
              </a:ext>
            </a:extLst>
          </p:cNvPr>
          <p:cNvCxnSpPr>
            <a:cxnSpLocks/>
            <a:stCxn id="40" idx="3"/>
            <a:endCxn id="50" idx="5"/>
          </p:cNvCxnSpPr>
          <p:nvPr/>
        </p:nvCxnSpPr>
        <p:spPr>
          <a:xfrm flipH="1">
            <a:off x="9506701" y="4216949"/>
            <a:ext cx="308343" cy="5484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589097-4B8D-0949-9BD3-886BF482E83D}"/>
              </a:ext>
            </a:extLst>
          </p:cNvPr>
          <p:cNvCxnSpPr>
            <a:cxnSpLocks/>
            <a:stCxn id="47" idx="6"/>
            <a:endCxn id="50" idx="0"/>
          </p:cNvCxnSpPr>
          <p:nvPr/>
        </p:nvCxnSpPr>
        <p:spPr>
          <a:xfrm>
            <a:off x="8543952" y="4698139"/>
            <a:ext cx="655098" cy="1030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8B2CBB-03BA-E34D-8A8E-DCC506249411}"/>
              </a:ext>
            </a:extLst>
          </p:cNvPr>
          <p:cNvCxnSpPr>
            <a:cxnSpLocks/>
            <a:stCxn id="42" idx="3"/>
            <a:endCxn id="54" idx="7"/>
          </p:cNvCxnSpPr>
          <p:nvPr/>
        </p:nvCxnSpPr>
        <p:spPr>
          <a:xfrm>
            <a:off x="10903648" y="4071534"/>
            <a:ext cx="337301" cy="34376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AAC030-E504-7742-B9C1-C15D6FEA97D8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>
          <a:xfrm flipV="1">
            <a:off x="9538970" y="5501557"/>
            <a:ext cx="658272" cy="24918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1F51210-5DA5-3745-8122-021ED182052E}"/>
              </a:ext>
            </a:extLst>
          </p:cNvPr>
          <p:cNvCxnSpPr>
            <a:cxnSpLocks/>
            <a:stCxn id="59" idx="6"/>
            <a:endCxn id="18" idx="3"/>
          </p:cNvCxnSpPr>
          <p:nvPr/>
        </p:nvCxnSpPr>
        <p:spPr>
          <a:xfrm flipV="1">
            <a:off x="6139747" y="4506987"/>
            <a:ext cx="707553" cy="41257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9E4B38-3B8E-8641-8866-DDDBE1B304D2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10850582" y="3011207"/>
            <a:ext cx="569177" cy="77603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014B2D-7286-8A48-BD9A-7DDC87529965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6016954" y="2951240"/>
            <a:ext cx="381313" cy="37210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AA4C9A-0936-A94A-AA17-315CA995E5F3}"/>
              </a:ext>
            </a:extLst>
          </p:cNvPr>
          <p:cNvCxnSpPr>
            <a:cxnSpLocks/>
            <a:stCxn id="63" idx="2"/>
            <a:endCxn id="60" idx="5"/>
          </p:cNvCxnSpPr>
          <p:nvPr/>
        </p:nvCxnSpPr>
        <p:spPr>
          <a:xfrm flipH="1">
            <a:off x="5339182" y="2875897"/>
            <a:ext cx="580507" cy="16628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19ECF6-05FB-784F-95CE-E816A68E6CB2}"/>
              </a:ext>
            </a:extLst>
          </p:cNvPr>
          <p:cNvCxnSpPr>
            <a:cxnSpLocks/>
            <a:stCxn id="47" idx="7"/>
            <a:endCxn id="48" idx="4"/>
          </p:cNvCxnSpPr>
          <p:nvPr/>
        </p:nvCxnSpPr>
        <p:spPr>
          <a:xfrm flipV="1">
            <a:off x="8496133" y="4141560"/>
            <a:ext cx="482238" cy="44321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7E9FE9-7D23-7648-9AE4-39916DFA3758}"/>
              </a:ext>
            </a:extLst>
          </p:cNvPr>
          <p:cNvCxnSpPr>
            <a:cxnSpLocks/>
            <a:stCxn id="58" idx="6"/>
            <a:endCxn id="7" idx="2"/>
          </p:cNvCxnSpPr>
          <p:nvPr/>
        </p:nvCxnSpPr>
        <p:spPr>
          <a:xfrm flipV="1">
            <a:off x="5717732" y="3436701"/>
            <a:ext cx="632716" cy="15772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D947FCF-D7DE-AA47-A382-7EC334041886}"/>
              </a:ext>
            </a:extLst>
          </p:cNvPr>
          <p:cNvGrpSpPr/>
          <p:nvPr/>
        </p:nvGrpSpPr>
        <p:grpSpPr>
          <a:xfrm>
            <a:off x="5017379" y="1619900"/>
            <a:ext cx="7036326" cy="4363426"/>
            <a:chOff x="5017379" y="1619900"/>
            <a:chExt cx="7036326" cy="4363426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7DC111E-F1EB-5A45-AAA2-68F8EFB21919}"/>
                </a:ext>
              </a:extLst>
            </p:cNvPr>
            <p:cNvGrpSpPr/>
            <p:nvPr/>
          </p:nvGrpSpPr>
          <p:grpSpPr>
            <a:xfrm>
              <a:off x="6714013" y="2651866"/>
              <a:ext cx="4787019" cy="3262502"/>
              <a:chOff x="6714013" y="2651866"/>
              <a:chExt cx="4787019" cy="326250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AC89E34-D91F-5E4C-9C03-B3FEA4F14EE0}"/>
                  </a:ext>
                </a:extLst>
              </p:cNvPr>
              <p:cNvSpPr/>
              <p:nvPr/>
            </p:nvSpPr>
            <p:spPr>
              <a:xfrm rot="19838000">
                <a:off x="10410769" y="3277685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656584C-DA9C-B74E-A337-87BCC499844E}"/>
                  </a:ext>
                </a:extLst>
              </p:cNvPr>
              <p:cNvGrpSpPr/>
              <p:nvPr/>
            </p:nvGrpSpPr>
            <p:grpSpPr>
              <a:xfrm>
                <a:off x="6714013" y="2651866"/>
                <a:ext cx="4787019" cy="3262502"/>
                <a:chOff x="6714013" y="2651866"/>
                <a:chExt cx="4787019" cy="326250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83A9AA4-6FF4-8F44-9AE8-C9E3D0E95D53}"/>
                    </a:ext>
                  </a:extLst>
                </p:cNvPr>
                <p:cNvSpPr/>
                <p:nvPr/>
              </p:nvSpPr>
              <p:spPr>
                <a:xfrm>
                  <a:off x="6975378" y="3551775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26FD68B-4697-8A4A-B30A-A48B4DFE0294}"/>
                    </a:ext>
                  </a:extLst>
                </p:cNvPr>
                <p:cNvSpPr/>
                <p:nvPr/>
              </p:nvSpPr>
              <p:spPr>
                <a:xfrm rot="531751">
                  <a:off x="6975133" y="3010864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FE981EE-E4DF-FA49-A62B-4AF95D417AC2}"/>
                    </a:ext>
                  </a:extLst>
                </p:cNvPr>
                <p:cNvSpPr/>
                <p:nvPr/>
              </p:nvSpPr>
              <p:spPr>
                <a:xfrm>
                  <a:off x="7494294" y="355177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6ED6D-B34E-9340-A017-FE8DC205107B}"/>
                    </a:ext>
                  </a:extLst>
                </p:cNvPr>
                <p:cNvSpPr/>
                <p:nvPr/>
              </p:nvSpPr>
              <p:spPr>
                <a:xfrm>
                  <a:off x="9374123" y="319441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F6A6BFC-649F-5F40-967A-557FC64F1FD6}"/>
                    </a:ext>
                  </a:extLst>
                </p:cNvPr>
                <p:cNvSpPr/>
                <p:nvPr/>
              </p:nvSpPr>
              <p:spPr>
                <a:xfrm>
                  <a:off x="9767225" y="394327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28ADF0-265B-464F-A35C-8A4FD4FBA8D4}"/>
                    </a:ext>
                  </a:extLst>
                </p:cNvPr>
                <p:cNvSpPr/>
                <p:nvPr/>
              </p:nvSpPr>
              <p:spPr>
                <a:xfrm rot="19838000">
                  <a:off x="9824863" y="4698139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E42378E-C1F0-2040-BAA3-5BBFE55B9888}"/>
                    </a:ext>
                  </a:extLst>
                </p:cNvPr>
                <p:cNvSpPr/>
                <p:nvPr/>
              </p:nvSpPr>
              <p:spPr>
                <a:xfrm rot="17037690">
                  <a:off x="10659284" y="3766971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3E28E41-0EA0-0446-ACB5-49440F1945BD}"/>
                    </a:ext>
                  </a:extLst>
                </p:cNvPr>
                <p:cNvSpPr/>
                <p:nvPr/>
              </p:nvSpPr>
              <p:spPr>
                <a:xfrm>
                  <a:off x="10092580" y="265186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62FE53C-B7B9-1B4F-BED1-A64D8E8D7CF9}"/>
                    </a:ext>
                  </a:extLst>
                </p:cNvPr>
                <p:cNvSpPr/>
                <p:nvPr/>
              </p:nvSpPr>
              <p:spPr>
                <a:xfrm>
                  <a:off x="10611497" y="2651871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65BF21D-1862-2B47-95B2-9D04A18AA34F}"/>
                    </a:ext>
                  </a:extLst>
                </p:cNvPr>
                <p:cNvSpPr/>
                <p:nvPr/>
              </p:nvSpPr>
              <p:spPr>
                <a:xfrm>
                  <a:off x="8217424" y="453782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08F65D7-0F17-4E41-94D0-3D550ED56E6E}"/>
                    </a:ext>
                  </a:extLst>
                </p:cNvPr>
                <p:cNvSpPr/>
                <p:nvPr/>
              </p:nvSpPr>
              <p:spPr>
                <a:xfrm rot="2569069">
                  <a:off x="8924069" y="3863650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68A2FEB-3C88-784B-9531-5580C174D49F}"/>
                    </a:ext>
                  </a:extLst>
                </p:cNvPr>
                <p:cNvSpPr/>
                <p:nvPr/>
              </p:nvSpPr>
              <p:spPr>
                <a:xfrm rot="19838000">
                  <a:off x="9219504" y="554824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62C2949-5AAE-C143-AC61-30F209A3882B}"/>
                    </a:ext>
                  </a:extLst>
                </p:cNvPr>
                <p:cNvSpPr/>
                <p:nvPr/>
              </p:nvSpPr>
              <p:spPr>
                <a:xfrm rot="17037690">
                  <a:off x="9209752" y="4672372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1D87EEB-2172-804D-B754-54C1368A8531}"/>
                    </a:ext>
                  </a:extLst>
                </p:cNvPr>
                <p:cNvSpPr/>
                <p:nvPr/>
              </p:nvSpPr>
              <p:spPr>
                <a:xfrm>
                  <a:off x="10546266" y="476709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3038F4A-7E26-1042-80CF-38A340C7E663}"/>
                    </a:ext>
                  </a:extLst>
                </p:cNvPr>
                <p:cNvSpPr/>
                <p:nvPr/>
              </p:nvSpPr>
              <p:spPr>
                <a:xfrm rot="19838000">
                  <a:off x="10190180" y="5383421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4558E39-584F-E946-ACF4-B54CB7A17CC6}"/>
                    </a:ext>
                  </a:extLst>
                </p:cNvPr>
                <p:cNvSpPr/>
                <p:nvPr/>
              </p:nvSpPr>
              <p:spPr>
                <a:xfrm rot="17037690">
                  <a:off x="11177085" y="4380195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F4FB226-0275-8A41-8089-0C719BA0BE04}"/>
                    </a:ext>
                  </a:extLst>
                </p:cNvPr>
                <p:cNvSpPr/>
                <p:nvPr/>
              </p:nvSpPr>
              <p:spPr>
                <a:xfrm rot="19838000">
                  <a:off x="6714013" y="559373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8B2297A-EE13-8446-A227-56A0A28DA6FA}"/>
                    </a:ext>
                  </a:extLst>
                </p:cNvPr>
                <p:cNvSpPr/>
                <p:nvPr/>
              </p:nvSpPr>
              <p:spPr>
                <a:xfrm rot="20507976">
                  <a:off x="10964550" y="5120438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B2176F4-B4CD-8340-A083-4B38F454EC07}"/>
                </a:ext>
              </a:extLst>
            </p:cNvPr>
            <p:cNvGrpSpPr/>
            <p:nvPr/>
          </p:nvGrpSpPr>
          <p:grpSpPr>
            <a:xfrm>
              <a:off x="5017379" y="1619900"/>
              <a:ext cx="7036326" cy="4363426"/>
              <a:chOff x="5017379" y="1619900"/>
              <a:chExt cx="7036326" cy="436342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336FF2-A217-8B40-BCB2-7544C1961817}"/>
                  </a:ext>
                </a:extLst>
              </p:cNvPr>
              <p:cNvSpPr/>
              <p:nvPr/>
            </p:nvSpPr>
            <p:spPr>
              <a:xfrm rot="1617422">
                <a:off x="5926389" y="394200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6D443D-9275-CA42-A6B5-5DF7FD39AE84}"/>
                  </a:ext>
                </a:extLst>
              </p:cNvPr>
              <p:cNvSpPr/>
              <p:nvPr/>
            </p:nvSpPr>
            <p:spPr>
              <a:xfrm>
                <a:off x="6799481" y="42333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2B8B69-1C91-834C-A416-1E0AC6D8402B}"/>
                  </a:ext>
                </a:extLst>
              </p:cNvPr>
              <p:cNvSpPr/>
              <p:nvPr/>
            </p:nvSpPr>
            <p:spPr>
              <a:xfrm rot="1542657">
                <a:off x="8074993" y="395509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0CFB497-4DCD-5E4F-82CF-8DA647C6E48A}"/>
                  </a:ext>
                </a:extLst>
              </p:cNvPr>
              <p:cNvSpPr/>
              <p:nvPr/>
            </p:nvSpPr>
            <p:spPr>
              <a:xfrm>
                <a:off x="8375025" y="21998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BE8162B-3944-5B4F-9126-0EACFC68CC13}"/>
                  </a:ext>
                </a:extLst>
              </p:cNvPr>
              <p:cNvSpPr/>
              <p:nvPr/>
            </p:nvSpPr>
            <p:spPr>
              <a:xfrm>
                <a:off x="8374781" y="165890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F519EF-351B-614A-9380-425C5AFE2C89}"/>
                  </a:ext>
                </a:extLst>
              </p:cNvPr>
              <p:cNvSpPr/>
              <p:nvPr/>
            </p:nvSpPr>
            <p:spPr>
              <a:xfrm>
                <a:off x="9362437" y="219981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8699C6-7CE0-8C44-AF02-4856D5F77267}"/>
                  </a:ext>
                </a:extLst>
              </p:cNvPr>
              <p:cNvSpPr/>
              <p:nvPr/>
            </p:nvSpPr>
            <p:spPr>
              <a:xfrm rot="19838000">
                <a:off x="8693214" y="282563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4F23C10-B449-9A41-9E23-8A496B557E1A}"/>
                  </a:ext>
                </a:extLst>
              </p:cNvPr>
              <p:cNvSpPr/>
              <p:nvPr/>
            </p:nvSpPr>
            <p:spPr>
              <a:xfrm rot="17037690">
                <a:off x="10053768" y="2239752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324884-2D53-6342-8865-205AE1BC6026}"/>
                  </a:ext>
                </a:extLst>
              </p:cNvPr>
              <p:cNvSpPr/>
              <p:nvPr/>
            </p:nvSpPr>
            <p:spPr>
              <a:xfrm rot="17037690">
                <a:off x="11302828" y="2691812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0202EEA-2448-424D-870F-820196FA553D}"/>
                  </a:ext>
                </a:extLst>
              </p:cNvPr>
              <p:cNvSpPr/>
              <p:nvPr/>
            </p:nvSpPr>
            <p:spPr>
              <a:xfrm>
                <a:off x="11533043" y="3579510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FD1151C-DE87-6A44-BBC7-00735CBECB63}"/>
                  </a:ext>
                </a:extLst>
              </p:cNvPr>
              <p:cNvSpPr/>
              <p:nvPr/>
            </p:nvSpPr>
            <p:spPr>
              <a:xfrm>
                <a:off x="6656375" y="4838871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BC8021-637D-994B-846A-87359AB7943D}"/>
                  </a:ext>
                </a:extLst>
              </p:cNvPr>
              <p:cNvSpPr/>
              <p:nvPr/>
            </p:nvSpPr>
            <p:spPr>
              <a:xfrm rot="17037690">
                <a:off x="7548434" y="4662569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EB4A01-24B5-8F48-9BF6-9BEFD71A7EB8}"/>
                  </a:ext>
                </a:extLst>
              </p:cNvPr>
              <p:cNvSpPr/>
              <p:nvPr/>
            </p:nvSpPr>
            <p:spPr>
              <a:xfrm>
                <a:off x="5813219" y="4759248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63EF2A-E02D-5E4F-BA02-92520887E40D}"/>
                  </a:ext>
                </a:extLst>
              </p:cNvPr>
              <p:cNvSpPr/>
              <p:nvPr/>
            </p:nvSpPr>
            <p:spPr>
              <a:xfrm rot="17037690">
                <a:off x="6098902" y="5567970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53A8135-22F6-2046-9785-5F08E3EE6399}"/>
                  </a:ext>
                </a:extLst>
              </p:cNvPr>
              <p:cNvSpPr/>
              <p:nvPr/>
            </p:nvSpPr>
            <p:spPr>
              <a:xfrm>
                <a:off x="7435416" y="5662695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1DB2E63-DDA8-2444-951B-F8A722511131}"/>
                  </a:ext>
                </a:extLst>
              </p:cNvPr>
              <p:cNvSpPr/>
              <p:nvPr/>
            </p:nvSpPr>
            <p:spPr>
              <a:xfrm rot="17037690">
                <a:off x="8066235" y="5275793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927B3B7-E80C-4842-9EA0-4770E4FE52FA}"/>
                  </a:ext>
                </a:extLst>
              </p:cNvPr>
              <p:cNvSpPr/>
              <p:nvPr/>
            </p:nvSpPr>
            <p:spPr>
              <a:xfrm>
                <a:off x="11038427" y="2150589"/>
                <a:ext cx="326528" cy="3206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8786E96-4F4F-6746-A0DF-AF5A297ADF39}"/>
                  </a:ext>
                </a:extLst>
              </p:cNvPr>
              <p:cNvSpPr/>
              <p:nvPr/>
            </p:nvSpPr>
            <p:spPr>
              <a:xfrm rot="17037690">
                <a:off x="11729758" y="2190530"/>
                <a:ext cx="308228" cy="339667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700067D-44DB-8147-9637-4B2A062E051C}"/>
                  </a:ext>
                </a:extLst>
              </p:cNvPr>
              <p:cNvGrpSpPr/>
              <p:nvPr/>
            </p:nvGrpSpPr>
            <p:grpSpPr>
              <a:xfrm>
                <a:off x="5017379" y="1619900"/>
                <a:ext cx="2722503" cy="2134844"/>
                <a:chOff x="5017379" y="1619900"/>
                <a:chExt cx="2722503" cy="2134844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61D6EC-0475-B143-A625-97E02F91240C}"/>
                    </a:ext>
                  </a:extLst>
                </p:cNvPr>
                <p:cNvSpPr/>
                <p:nvPr/>
              </p:nvSpPr>
              <p:spPr>
                <a:xfrm>
                  <a:off x="6350448" y="3276385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BF97897-269F-244C-B4D0-83D6CB2BA5AD}"/>
                    </a:ext>
                  </a:extLst>
                </p:cNvPr>
                <p:cNvSpPr/>
                <p:nvPr/>
              </p:nvSpPr>
              <p:spPr>
                <a:xfrm>
                  <a:off x="7413354" y="226012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B820EAC-406F-2C49-8642-FB7A7F9D4608}"/>
                    </a:ext>
                  </a:extLst>
                </p:cNvPr>
                <p:cNvSpPr/>
                <p:nvPr/>
              </p:nvSpPr>
              <p:spPr>
                <a:xfrm rot="5934316">
                  <a:off x="6568624" y="2201077"/>
                  <a:ext cx="308228" cy="33966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E0F1CE-7EEF-5A4D-A67B-07C8E4BF1D3B}"/>
                    </a:ext>
                  </a:extLst>
                </p:cNvPr>
                <p:cNvSpPr/>
                <p:nvPr/>
              </p:nvSpPr>
              <p:spPr>
                <a:xfrm>
                  <a:off x="5391204" y="3434113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6278E7F-8D4F-B345-A531-7848BCFD1CC1}"/>
                    </a:ext>
                  </a:extLst>
                </p:cNvPr>
                <p:cNvSpPr/>
                <p:nvPr/>
              </p:nvSpPr>
              <p:spPr>
                <a:xfrm rot="18718722">
                  <a:off x="5014431" y="2891866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09C37A5-EC6C-D64A-A9E0-EC0C077B013E}"/>
                    </a:ext>
                  </a:extLst>
                </p:cNvPr>
                <p:cNvSpPr/>
                <p:nvPr/>
              </p:nvSpPr>
              <p:spPr>
                <a:xfrm rot="19838000">
                  <a:off x="5898709" y="263551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95CF439-85E2-234D-B5D1-5A67D9AF3CAB}"/>
                    </a:ext>
                  </a:extLst>
                </p:cNvPr>
                <p:cNvSpPr/>
                <p:nvPr/>
              </p:nvSpPr>
              <p:spPr>
                <a:xfrm rot="20147738">
                  <a:off x="5386729" y="1756927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3A9EB57-9A8B-AF4B-8F74-D04B033E85F4}"/>
                    </a:ext>
                  </a:extLst>
                </p:cNvPr>
                <p:cNvSpPr/>
                <p:nvPr/>
              </p:nvSpPr>
              <p:spPr>
                <a:xfrm>
                  <a:off x="6582780" y="1619900"/>
                  <a:ext cx="326528" cy="320631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328A0F-BF45-524B-B48C-0E66C2377E7B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10495729" y="5331748"/>
            <a:ext cx="476989" cy="13192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B5692-CE3B-DB4B-8A5D-85CA4B910BC1}"/>
              </a:ext>
            </a:extLst>
          </p:cNvPr>
          <p:cNvCxnSpPr>
            <a:cxnSpLocks/>
            <a:stCxn id="74" idx="6"/>
            <a:endCxn id="75" idx="0"/>
          </p:cNvCxnSpPr>
          <p:nvPr/>
        </p:nvCxnSpPr>
        <p:spPr>
          <a:xfrm>
            <a:off x="11364955" y="2310905"/>
            <a:ext cx="354101" cy="8483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6B2D60-CD8F-EE4F-89CD-B91DA79906AC}"/>
              </a:ext>
            </a:extLst>
          </p:cNvPr>
          <p:cNvCxnSpPr>
            <a:cxnSpLocks/>
            <a:stCxn id="74" idx="3"/>
            <a:endCxn id="44" idx="7"/>
          </p:cNvCxnSpPr>
          <p:nvPr/>
        </p:nvCxnSpPr>
        <p:spPr>
          <a:xfrm flipH="1">
            <a:off x="10890206" y="2424265"/>
            <a:ext cx="196040" cy="27456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615F5CB-C4EF-9D49-B3BF-7FEBA22C2C20}"/>
              </a:ext>
            </a:extLst>
          </p:cNvPr>
          <p:cNvCxnSpPr>
            <a:cxnSpLocks/>
            <a:stCxn id="46" idx="5"/>
          </p:cNvCxnSpPr>
          <p:nvPr/>
        </p:nvCxnSpPr>
        <p:spPr>
          <a:xfrm flipV="1">
            <a:off x="11599777" y="2517108"/>
            <a:ext cx="223890" cy="26775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B3B31D-0546-CF4E-99D7-61C6579BBB8F}"/>
              </a:ext>
            </a:extLst>
          </p:cNvPr>
          <p:cNvCxnSpPr>
            <a:cxnSpLocks/>
            <a:stCxn id="39" idx="7"/>
            <a:endCxn id="43" idx="3"/>
          </p:cNvCxnSpPr>
          <p:nvPr/>
        </p:nvCxnSpPr>
        <p:spPr>
          <a:xfrm flipV="1">
            <a:off x="9652832" y="2925542"/>
            <a:ext cx="487567" cy="31583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39AABBA-21C2-1A46-9449-81713CD70713}"/>
              </a:ext>
            </a:extLst>
          </p:cNvPr>
          <p:cNvCxnSpPr>
            <a:cxnSpLocks/>
            <a:stCxn id="54" idx="2"/>
            <a:endCxn id="69" idx="7"/>
          </p:cNvCxnSpPr>
          <p:nvPr/>
        </p:nvCxnSpPr>
        <p:spPr>
          <a:xfrm flipH="1">
            <a:off x="11202076" y="4699590"/>
            <a:ext cx="91940" cy="43741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85B3F7-8704-204C-98D2-9B09FFFAE382}"/>
              </a:ext>
            </a:extLst>
          </p:cNvPr>
          <p:cNvGrpSpPr/>
          <p:nvPr/>
        </p:nvGrpSpPr>
        <p:grpSpPr>
          <a:xfrm>
            <a:off x="6202800" y="2361600"/>
            <a:ext cx="5087868" cy="3254399"/>
            <a:chOff x="6204258" y="2360127"/>
            <a:chExt cx="5087868" cy="325421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BFDA1F2-99D9-E64B-A3AE-8093459C98EF}"/>
                </a:ext>
              </a:extLst>
            </p:cNvPr>
            <p:cNvCxnSpPr>
              <a:cxnSpLocks/>
              <a:stCxn id="11" idx="6"/>
              <a:endCxn id="15" idx="0"/>
            </p:cNvCxnSpPr>
            <p:nvPr/>
          </p:nvCxnSpPr>
          <p:spPr>
            <a:xfrm>
              <a:off x="7299712" y="3196333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C47ACE-3B98-F94E-A2C0-7F4EE1334A22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6676976" y="3436701"/>
              <a:ext cx="298402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2757A7F-0215-3A4E-A613-C47D66932B81}"/>
                </a:ext>
              </a:extLst>
            </p:cNvPr>
            <p:cNvCxnSpPr>
              <a:cxnSpLocks/>
              <a:stCxn id="15" idx="2"/>
              <a:endCxn id="9" idx="6"/>
            </p:cNvCxnSpPr>
            <p:nvPr/>
          </p:nvCxnSpPr>
          <p:spPr>
            <a:xfrm flipH="1" flipV="1">
              <a:off x="7301906" y="3712091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AE180A-86D3-8D48-9ECD-EC15C1EC9630}"/>
                </a:ext>
              </a:extLst>
            </p:cNvPr>
            <p:cNvCxnSpPr>
              <a:cxnSpLocks/>
              <a:stCxn id="32" idx="0"/>
              <a:endCxn id="25" idx="4"/>
            </p:cNvCxnSpPr>
            <p:nvPr/>
          </p:nvCxnSpPr>
          <p:spPr>
            <a:xfrm flipH="1" flipV="1">
              <a:off x="8538289" y="2520442"/>
              <a:ext cx="239571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03B9BD7-F898-D141-A0E4-47FE0C3A9AE0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 flipV="1">
              <a:off x="7739882" y="2360127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B56401C-2F84-CB44-AFFE-64E13BFE7094}"/>
                </a:ext>
              </a:extLst>
            </p:cNvPr>
            <p:cNvCxnSpPr>
              <a:cxnSpLocks/>
              <a:stCxn id="29" idx="2"/>
              <a:endCxn id="25" idx="6"/>
            </p:cNvCxnSpPr>
            <p:nvPr/>
          </p:nvCxnSpPr>
          <p:spPr>
            <a:xfrm flipH="1">
              <a:off x="8701553" y="2360127"/>
              <a:ext cx="66088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169CD2C-61A6-734F-8ED8-1E8104F18F04}"/>
                </a:ext>
              </a:extLst>
            </p:cNvPr>
            <p:cNvCxnSpPr>
              <a:cxnSpLocks/>
              <a:stCxn id="24" idx="3"/>
              <a:endCxn id="11" idx="0"/>
            </p:cNvCxnSpPr>
            <p:nvPr/>
          </p:nvCxnSpPr>
          <p:spPr>
            <a:xfrm flipH="1">
              <a:off x="7163096" y="2533802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B6EB485-B8AD-3348-B355-244A1FA46F23}"/>
                </a:ext>
              </a:extLst>
            </p:cNvPr>
            <p:cNvCxnSpPr>
              <a:cxnSpLocks/>
              <a:stCxn id="32" idx="1"/>
              <a:endCxn id="24" idx="5"/>
            </p:cNvCxnSpPr>
            <p:nvPr/>
          </p:nvCxnSpPr>
          <p:spPr>
            <a:xfrm flipH="1" flipV="1">
              <a:off x="7692063" y="2533802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D7F988-56D7-B64C-97DA-D343DD016FDD}"/>
                </a:ext>
              </a:extLst>
            </p:cNvPr>
            <p:cNvCxnSpPr>
              <a:cxnSpLocks/>
              <a:stCxn id="15" idx="7"/>
              <a:endCxn id="25" idx="3"/>
            </p:cNvCxnSpPr>
            <p:nvPr/>
          </p:nvCxnSpPr>
          <p:spPr>
            <a:xfrm flipV="1">
              <a:off x="7773003" y="2473487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6280C5-0DA7-0548-946B-9CCAC58158B3}"/>
                </a:ext>
              </a:extLst>
            </p:cNvPr>
            <p:cNvCxnSpPr>
              <a:cxnSpLocks/>
              <a:stCxn id="21" idx="1"/>
              <a:endCxn id="24" idx="4"/>
            </p:cNvCxnSpPr>
            <p:nvPr/>
          </p:nvCxnSpPr>
          <p:spPr>
            <a:xfrm flipH="1" flipV="1">
              <a:off x="7576618" y="2580757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8071D2-41C0-364F-9666-9DB2F6DEFE94}"/>
                </a:ext>
              </a:extLst>
            </p:cNvPr>
            <p:cNvCxnSpPr>
              <a:cxnSpLocks/>
              <a:stCxn id="18" idx="6"/>
              <a:endCxn id="21" idx="3"/>
            </p:cNvCxnSpPr>
            <p:nvPr/>
          </p:nvCxnSpPr>
          <p:spPr>
            <a:xfrm flipV="1">
              <a:off x="7126009" y="4167467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47316E-F27B-2241-B85D-24B1813BA663}"/>
                </a:ext>
              </a:extLst>
            </p:cNvPr>
            <p:cNvCxnSpPr>
              <a:cxnSpLocks/>
              <a:stCxn id="11" idx="7"/>
              <a:endCxn id="32" idx="2"/>
            </p:cNvCxnSpPr>
            <p:nvPr/>
          </p:nvCxnSpPr>
          <p:spPr>
            <a:xfrm flipV="1">
              <a:off x="7269928" y="3066010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0842402-58D3-2645-90C3-E12A04E24D7E}"/>
                </a:ext>
              </a:extLst>
            </p:cNvPr>
            <p:cNvCxnSpPr>
              <a:cxnSpLocks/>
              <a:endCxn id="45" idx="7"/>
            </p:cNvCxnSpPr>
            <p:nvPr/>
          </p:nvCxnSpPr>
          <p:spPr>
            <a:xfrm flipH="1">
              <a:off x="10619052" y="3028125"/>
              <a:ext cx="134937" cy="2544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2FBF0DE-0923-E542-9391-3E95F41112E4}"/>
                </a:ext>
              </a:extLst>
            </p:cNvPr>
            <p:cNvCxnSpPr>
              <a:cxnSpLocks/>
              <a:stCxn id="47" idx="4"/>
              <a:endCxn id="64" idx="6"/>
            </p:cNvCxnSpPr>
            <p:nvPr/>
          </p:nvCxnSpPr>
          <p:spPr>
            <a:xfrm flipH="1">
              <a:off x="8257533" y="4858454"/>
              <a:ext cx="123155" cy="4376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2F916D-D1B5-5B4C-9B8E-896653FC7EB3}"/>
                </a:ext>
              </a:extLst>
            </p:cNvPr>
            <p:cNvCxnSpPr>
              <a:cxnSpLocks/>
              <a:stCxn id="46" idx="0"/>
              <a:endCxn id="44" idx="6"/>
            </p:cNvCxnSpPr>
            <p:nvPr/>
          </p:nvCxnSpPr>
          <p:spPr>
            <a:xfrm flipH="1" flipV="1">
              <a:off x="10938025" y="2812187"/>
              <a:ext cx="354101" cy="84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446202D-550E-5B42-A619-2153DEFD892A}"/>
                </a:ext>
              </a:extLst>
            </p:cNvPr>
            <p:cNvCxnSpPr>
              <a:cxnSpLocks/>
              <a:stCxn id="31" idx="5"/>
              <a:endCxn id="63" idx="6"/>
            </p:cNvCxnSpPr>
            <p:nvPr/>
          </p:nvCxnSpPr>
          <p:spPr>
            <a:xfrm flipH="1">
              <a:off x="6204258" y="2459982"/>
              <a:ext cx="382968" cy="2557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49CABA6-5710-944F-9494-73A834CEDE7E}"/>
                </a:ext>
              </a:extLst>
            </p:cNvPr>
            <p:cNvCxnSpPr>
              <a:cxnSpLocks/>
              <a:stCxn id="51" idx="0"/>
              <a:endCxn id="42" idx="2"/>
            </p:cNvCxnSpPr>
            <p:nvPr/>
          </p:nvCxnSpPr>
          <p:spPr>
            <a:xfrm flipV="1">
              <a:off x="10709530" y="4086366"/>
              <a:ext cx="66685" cy="6807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F805866-7292-0345-90D7-C118691DAB87}"/>
                </a:ext>
              </a:extLst>
            </p:cNvPr>
            <p:cNvCxnSpPr>
              <a:cxnSpLocks/>
              <a:stCxn id="45" idx="3"/>
              <a:endCxn id="53" idx="7"/>
            </p:cNvCxnSpPr>
            <p:nvPr/>
          </p:nvCxnSpPr>
          <p:spPr>
            <a:xfrm flipH="1">
              <a:off x="10398463" y="3593408"/>
              <a:ext cx="130551" cy="17949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3E7AB4C-6E1D-7A4C-9454-1192279D822D}"/>
                </a:ext>
              </a:extLst>
            </p:cNvPr>
            <p:cNvCxnSpPr>
              <a:cxnSpLocks/>
              <a:stCxn id="55" idx="4"/>
              <a:endCxn id="56" idx="0"/>
            </p:cNvCxnSpPr>
            <p:nvPr/>
          </p:nvCxnSpPr>
          <p:spPr>
            <a:xfrm flipH="1">
              <a:off x="6798659" y="5159502"/>
              <a:ext cx="20980" cy="454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D5D6C8A-3BC6-6244-9633-F9836520FBD3}"/>
              </a:ext>
            </a:extLst>
          </p:cNvPr>
          <p:cNvCxnSpPr>
            <a:cxnSpLocks/>
            <a:stCxn id="61" idx="6"/>
            <a:endCxn id="55" idx="3"/>
          </p:cNvCxnSpPr>
          <p:nvPr/>
        </p:nvCxnSpPr>
        <p:spPr>
          <a:xfrm flipV="1">
            <a:off x="6290200" y="5112547"/>
            <a:ext cx="413994" cy="47569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977E82-553D-D94E-8D6A-367D1CAEDC97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7598680" y="4981964"/>
            <a:ext cx="66685" cy="68073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0ECA7F-6584-9842-9A0A-AF81A2AF68E6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 flipV="1">
            <a:off x="6417832" y="5711873"/>
            <a:ext cx="303243" cy="669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3DB47E-BB48-054D-ABA8-113CF2CAFD0B}"/>
              </a:ext>
            </a:extLst>
          </p:cNvPr>
          <p:cNvCxnSpPr>
            <a:cxnSpLocks/>
            <a:stCxn id="41" idx="5"/>
            <a:endCxn id="51" idx="2"/>
          </p:cNvCxnSpPr>
          <p:nvPr/>
        </p:nvCxnSpPr>
        <p:spPr>
          <a:xfrm>
            <a:off x="10144329" y="4900634"/>
            <a:ext cx="401937" cy="2677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85E6355-50C9-764B-9C9D-2E6091C3A020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0170699" y="2559147"/>
            <a:ext cx="85145" cy="92719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C0A3A55-13C2-EF46-AF9E-D6B0D4C7BD9A}"/>
              </a:ext>
            </a:extLst>
          </p:cNvPr>
          <p:cNvGrpSpPr/>
          <p:nvPr/>
        </p:nvGrpSpPr>
        <p:grpSpPr>
          <a:xfrm>
            <a:off x="5340083" y="1819758"/>
            <a:ext cx="6507507" cy="4003795"/>
            <a:chOff x="3067930" y="1730726"/>
            <a:chExt cx="6507507" cy="4003795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C8AC601-2247-EF4F-99CD-E9043C9C5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713" y="2271637"/>
              <a:ext cx="354101" cy="848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F05F6B8E-30BF-2449-AFAB-46B595160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54" y="2335775"/>
              <a:ext cx="196040" cy="274561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BE9C8DD-B7CC-4C4F-B836-647DC91C8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0057" y="1730726"/>
              <a:ext cx="824392" cy="3805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9B11C7E-974A-5042-BF6C-08C5A7477B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93703" y="2222415"/>
              <a:ext cx="354101" cy="848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9C07E70-BEAA-6046-86B9-4E2DD4AEE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9330" y="2922717"/>
              <a:ext cx="569177" cy="77603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15E4BF7-06B7-D245-B5C3-9D28D496A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493" y="3783916"/>
              <a:ext cx="175897" cy="36090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ACB9406-E5E8-8844-B3D4-7DBA964F2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0824" y="4611100"/>
              <a:ext cx="91940" cy="43741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C162A2E-253B-6541-A5B6-3123B99EF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2396" y="3983044"/>
              <a:ext cx="337301" cy="34376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B93066D-B756-5746-9B75-CF9C6CDC381A}"/>
                </a:ext>
              </a:extLst>
            </p:cNvPr>
            <p:cNvCxnSpPr>
              <a:cxnSpLocks/>
            </p:cNvCxnSpPr>
            <p:nvPr/>
          </p:nvCxnSpPr>
          <p:spPr>
            <a:xfrm>
              <a:off x="5386306" y="3783920"/>
              <a:ext cx="433599" cy="17217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DFC4EC39-A87A-6C42-9424-9FE9B3835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9447" y="2470657"/>
              <a:ext cx="85145" cy="9271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F41F5563-13CC-B740-9CE1-965F523B2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580" y="5623383"/>
              <a:ext cx="303243" cy="6690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7D79C4A6-C73B-2F45-BBFA-DDA1C340E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428" y="4893474"/>
              <a:ext cx="66685" cy="68073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A78FF36-FBD6-544E-B1CE-A5CA5F013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7628" y="2434677"/>
              <a:ext cx="342915" cy="51822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50000382-894B-2E4F-9C06-61EF538FD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7856" y="2723692"/>
              <a:ext cx="192389" cy="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97C09D3-8A8F-5245-AB45-EC05BB447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131" y="4609649"/>
              <a:ext cx="372041" cy="5748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DF96E138-DB75-874C-9C00-7284019A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4881" y="4053070"/>
              <a:ext cx="482238" cy="44321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22C9879-28E7-7543-9246-515DD119C9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4792" y="1852041"/>
              <a:ext cx="551" cy="27812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F263145-1C7F-4748-86CE-92A360D3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272700" y="4609649"/>
              <a:ext cx="655098" cy="10309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5014EB5E-E2F7-0544-9B1A-380817EEA62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72" y="2308711"/>
              <a:ext cx="522830" cy="2324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E6079F2B-7F54-F24C-B603-CC383D04280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69" y="1974974"/>
              <a:ext cx="367634" cy="59265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240A4DD0-3486-8944-9F14-0D5094B1C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930" y="2787407"/>
              <a:ext cx="580507" cy="16628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0B47D0A-7FF9-4C47-B701-3EB107205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7131" y="3764696"/>
              <a:ext cx="212479" cy="54728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7A3938E-7346-F54C-A909-89BBCDCC3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076" y="3461571"/>
              <a:ext cx="235939" cy="40936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1BF88A3-E121-984E-87DF-51043094F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9798" y="4128459"/>
              <a:ext cx="413994" cy="4756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52B0403-E0FE-3C43-A816-2153F8D43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811" y="1730726"/>
              <a:ext cx="682718" cy="48786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9A64640-01D6-5446-9E55-C0395160E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495" y="4418497"/>
              <a:ext cx="707553" cy="41257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EE4A8E6F-5334-6342-925D-9854D4F1ED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1580" y="3379605"/>
              <a:ext cx="277657" cy="47517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1FD5C04-F79F-DB4F-B3B5-AF4902461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2446" y="3241091"/>
              <a:ext cx="24944" cy="22219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017BB95-ED67-FC4C-A7FA-5A431E0B63B0}"/>
                </a:ext>
              </a:extLst>
            </p:cNvPr>
            <p:cNvCxnSpPr>
              <a:cxnSpLocks/>
            </p:cNvCxnSpPr>
            <p:nvPr/>
          </p:nvCxnSpPr>
          <p:spPr>
            <a:xfrm>
              <a:off x="4762227" y="5707742"/>
              <a:ext cx="401937" cy="2677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9CF54B7-A310-AE43-BCA0-108058E1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6555" y="3052863"/>
              <a:ext cx="503652" cy="82961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3827838-6086-3D46-A0F6-E9666A84A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8948" y="5024057"/>
              <a:ext cx="413994" cy="47569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78B01C46-9F3C-F646-BCAA-2EF17374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4477" y="5243258"/>
              <a:ext cx="476989" cy="13192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6FB932-A4E7-944F-8220-C4E7EB308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5702" y="2862750"/>
              <a:ext cx="381313" cy="37210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736951C-6735-5E47-84CC-A0339F252DB9}"/>
                </a:ext>
              </a:extLst>
            </p:cNvPr>
            <p:cNvCxnSpPr>
              <a:cxnSpLocks/>
            </p:cNvCxnSpPr>
            <p:nvPr/>
          </p:nvCxnSpPr>
          <p:spPr>
            <a:xfrm>
              <a:off x="6741428" y="2939635"/>
              <a:ext cx="409262" cy="21324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C4990446-F6C6-274C-BB0B-08F66AF09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580" y="2837052"/>
              <a:ext cx="487567" cy="31583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A91F58F-9B00-184E-9F7A-FA54F086244B}"/>
                </a:ext>
              </a:extLst>
            </p:cNvPr>
            <p:cNvCxnSpPr>
              <a:cxnSpLocks/>
            </p:cNvCxnSpPr>
            <p:nvPr/>
          </p:nvCxnSpPr>
          <p:spPr>
            <a:xfrm>
              <a:off x="7873077" y="4812144"/>
              <a:ext cx="401937" cy="2677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990E3481-80C6-AA4D-8E70-8E69ABFCB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525" y="2421435"/>
              <a:ext cx="246912" cy="27493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9AAFB43-F363-6A4E-A32E-1B3BB7AFE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905" y="3057537"/>
              <a:ext cx="347925" cy="17731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F1A6665-57E3-524D-A90E-4F0C97B39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6535" y="4850029"/>
              <a:ext cx="418056" cy="61463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FB01738C-5F95-354A-B1C8-F58C3DFAEA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3913" y="5398112"/>
              <a:ext cx="841401" cy="17978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61846637-431B-A64E-A684-07774F0BB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480" y="3348211"/>
              <a:ext cx="632716" cy="15772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30C3D15-47CC-4B43-A751-47E50AFCF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718" y="5413067"/>
              <a:ext cx="658272" cy="24918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A4707B0-CB3F-3645-8402-C49863D80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793" y="1891041"/>
              <a:ext cx="244" cy="22028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87" name="Graphic 286" descr="Sad face with solid fill">
            <a:extLst>
              <a:ext uri="{FF2B5EF4-FFF2-40B4-BE49-F238E27FC236}">
                <a16:creationId xmlns:a16="http://schemas.microsoft.com/office/drawing/2014/main" id="{823F94F1-E8C1-3447-BF65-808A94AE7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3028" y="3215142"/>
            <a:ext cx="446003" cy="4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A81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0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D579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1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7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0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9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5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8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1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0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3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6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5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1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4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7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6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9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4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7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3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6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70C98-1ABE-4559-8271-4C482B78D702}"/>
              </a:ext>
            </a:extLst>
          </p:cNvPr>
          <p:cNvSpPr txBox="1"/>
          <p:nvPr/>
        </p:nvSpPr>
        <p:spPr>
          <a:xfrm>
            <a:off x="420629" y="1237098"/>
            <a:ext cx="576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Min-interference and Connectivity-Oriented Partially Overlapped Channel Assignment (MC-POCA)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7C224-1E2C-47BC-8872-49DAD4F2E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29" y="0"/>
            <a:ext cx="4306186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1629-04D7-4B8F-B136-81BEA6ADC161}"/>
                  </a:ext>
                </a:extLst>
              </p:cNvPr>
              <p:cNvSpPr txBox="1"/>
              <p:nvPr/>
            </p:nvSpPr>
            <p:spPr>
              <a:xfrm>
                <a:off x="546985" y="2268615"/>
                <a:ext cx="3441776" cy="560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𝑛𝑒𝑖𝑔h𝑏𝑜𝑢𝑟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h𝑜𝑝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1629-04D7-4B8F-B136-81BEA6ADC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5" y="2268615"/>
                <a:ext cx="3441776" cy="560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CA7F8BE-4DDE-4563-8135-266793B63004}"/>
              </a:ext>
            </a:extLst>
          </p:cNvPr>
          <p:cNvSpPr/>
          <p:nvPr/>
        </p:nvSpPr>
        <p:spPr>
          <a:xfrm>
            <a:off x="2674002" y="3015475"/>
            <a:ext cx="1512467" cy="2602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689"/>
              <a:gd name="adj6" fmla="val -478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Connectivity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DC492-23D4-4D10-97E3-EA6193EF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8" y="3582298"/>
            <a:ext cx="4835168" cy="1341870"/>
          </a:xfrm>
          <a:prstGeom prst="rect">
            <a:avLst/>
          </a:prstGeom>
        </p:spPr>
      </p:pic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1A75F6CF-4547-42B7-8B9E-B7BC200E84F0}"/>
              </a:ext>
            </a:extLst>
          </p:cNvPr>
          <p:cNvSpPr/>
          <p:nvPr/>
        </p:nvSpPr>
        <p:spPr>
          <a:xfrm>
            <a:off x="3179945" y="5095826"/>
            <a:ext cx="1512467" cy="2698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984"/>
              <a:gd name="adj6" fmla="val -529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Interference range</a:t>
            </a:r>
          </a:p>
        </p:txBody>
      </p:sp>
    </p:spTree>
    <p:extLst>
      <p:ext uri="{BB962C8B-B14F-4D97-AF65-F5344CB8AC3E}">
        <p14:creationId xmlns:p14="http://schemas.microsoft.com/office/powerpoint/2010/main" val="1529474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B4850-AF5D-4A00-9DE5-C1E38BFF53AA}"/>
              </a:ext>
            </a:extLst>
          </p:cNvPr>
          <p:cNvSpPr txBox="1"/>
          <p:nvPr/>
        </p:nvSpPr>
        <p:spPr>
          <a:xfrm>
            <a:off x="411061" y="267136"/>
            <a:ext cx="443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Assignment Strategy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F6E36-8E1A-4294-A892-D2139EBDCA5D}"/>
              </a:ext>
            </a:extLst>
          </p:cNvPr>
          <p:cNvSpPr txBox="1"/>
          <p:nvPr/>
        </p:nvSpPr>
        <p:spPr>
          <a:xfrm>
            <a:off x="1887493" y="5620116"/>
            <a:ext cx="82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Kyasanur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N.H. Vaidya, Routing and Link-layer Protocols for Multi-Channel Multi-Interface Ad Hoc Wireless Networks, SIGMOBILE Mobile Computing and Communications Review, vol. 10, no. 1, pp.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1145-325E-40EA-9786-7AEC18C7ABFF}"/>
              </a:ext>
            </a:extLst>
          </p:cNvPr>
          <p:cNvSpPr txBox="1"/>
          <p:nvPr/>
        </p:nvSpPr>
        <p:spPr>
          <a:xfrm>
            <a:off x="420629" y="1237098"/>
            <a:ext cx="576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Min-interference and Connectivity-Oriented Partially Overlapped Channel Assignment (MC-POCA)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6853B-4A00-4E9E-8001-C6AF10D791EA}"/>
              </a:ext>
            </a:extLst>
          </p:cNvPr>
          <p:cNvSpPr txBox="1"/>
          <p:nvPr/>
        </p:nvSpPr>
        <p:spPr>
          <a:xfrm>
            <a:off x="420629" y="2320145"/>
            <a:ext cx="5682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1. Utilize partially overlapped channels instead of 3 non-overlapped channels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2. Still static and centralized</a:t>
            </a:r>
          </a:p>
          <a:p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3. Require stable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18566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Simulation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Graph Based Simulation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Random Graph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Grid Graph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NS-2 or NS-3</a:t>
            </a:r>
          </a:p>
          <a:p>
            <a:r>
              <a:rPr lang="en-US" dirty="0">
                <a:solidFill>
                  <a:srgbClr val="000000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444014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CF783-363F-E640-B5E5-FB8BEFB8A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Random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Number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Square of dimension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Radio Range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, average degree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3.8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average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degree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7.5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=75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average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degree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11.5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lvl="2"/>
                <a:endParaRPr lang="en-US" sz="1800" dirty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CF783-363F-E640-B5E5-FB8BEFB8A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3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9F8F3F-6427-4B03-B238-A7664349A955}"/>
              </a:ext>
            </a:extLst>
          </p:cNvPr>
          <p:cNvSpPr/>
          <p:nvPr/>
        </p:nvSpPr>
        <p:spPr>
          <a:xfrm>
            <a:off x="6090574" y="60268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Husnain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Mansoor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Busson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Anthony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Vèque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Véronique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(2009). Channel Assignment Algorithms: A Comparison of Graph Based Heuristics. 10.1145/1641913.1641931. </a:t>
            </a:r>
          </a:p>
        </p:txBody>
      </p:sp>
    </p:spTree>
    <p:extLst>
      <p:ext uri="{BB962C8B-B14F-4D97-AF65-F5344CB8AC3E}">
        <p14:creationId xmlns:p14="http://schemas.microsoft.com/office/powerpoint/2010/main" val="3760960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Grid Graph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Internal nodes with degree 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Side nodes with degree 3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Corner nodes with degree 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392C3C-9A2A-40B2-A579-958A7EE123D7}"/>
              </a:ext>
            </a:extLst>
          </p:cNvPr>
          <p:cNvGrpSpPr/>
          <p:nvPr/>
        </p:nvGrpSpPr>
        <p:grpSpPr>
          <a:xfrm>
            <a:off x="7398123" y="3201289"/>
            <a:ext cx="1738932" cy="1714760"/>
            <a:chOff x="7721511" y="3519013"/>
            <a:chExt cx="1738932" cy="1714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907FB0-5C6B-470C-A8A1-0C09E648C485}"/>
                </a:ext>
              </a:extLst>
            </p:cNvPr>
            <p:cNvSpPr/>
            <p:nvPr/>
          </p:nvSpPr>
          <p:spPr>
            <a:xfrm>
              <a:off x="7721511" y="4199097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3FDDA5-010B-4C07-B02E-4AFF0ED7C7F4}"/>
                </a:ext>
              </a:extLst>
            </p:cNvPr>
            <p:cNvSpPr/>
            <p:nvPr/>
          </p:nvSpPr>
          <p:spPr>
            <a:xfrm>
              <a:off x="7721511" y="3519013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DA3344-8A3C-44C3-9EAB-4B711189387E}"/>
                </a:ext>
              </a:extLst>
            </p:cNvPr>
            <p:cNvSpPr/>
            <p:nvPr/>
          </p:nvSpPr>
          <p:spPr>
            <a:xfrm>
              <a:off x="8417556" y="3519013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FDAB84-8164-44EB-AB57-D5DEC520556C}"/>
                </a:ext>
              </a:extLst>
            </p:cNvPr>
            <p:cNvSpPr/>
            <p:nvPr/>
          </p:nvSpPr>
          <p:spPr>
            <a:xfrm>
              <a:off x="8417556" y="4202972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7C77E-0BD4-426F-B5D7-F18E465654F7}"/>
                </a:ext>
              </a:extLst>
            </p:cNvPr>
            <p:cNvCxnSpPr>
              <a:cxnSpLocks/>
              <a:stCxn id="9" idx="0"/>
              <a:endCxn id="11" idx="4"/>
            </p:cNvCxnSpPr>
            <p:nvPr/>
          </p:nvCxnSpPr>
          <p:spPr>
            <a:xfrm flipV="1">
              <a:off x="7894932" y="3865855"/>
              <a:ext cx="0" cy="3332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5809DC-C486-4469-A6DF-41DCEB7FD61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8068353" y="3692434"/>
              <a:ext cx="34920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B280C1-BB29-4EE0-AFDD-7DC4E5FCA01B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8590977" y="3865855"/>
              <a:ext cx="0" cy="3371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AE963A-9D10-4AAC-B870-82DD2ED9F998}"/>
                </a:ext>
              </a:extLst>
            </p:cNvPr>
            <p:cNvCxnSpPr>
              <a:cxnSpLocks/>
              <a:stCxn id="14" idx="2"/>
              <a:endCxn id="9" idx="6"/>
            </p:cNvCxnSpPr>
            <p:nvPr/>
          </p:nvCxnSpPr>
          <p:spPr>
            <a:xfrm flipH="1" flipV="1">
              <a:off x="8068353" y="4372518"/>
              <a:ext cx="349203" cy="3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695568-0A10-4A87-AA4F-FEDA12262D68}"/>
                </a:ext>
              </a:extLst>
            </p:cNvPr>
            <p:cNvCxnSpPr>
              <a:cxnSpLocks/>
              <a:stCxn id="28" idx="2"/>
              <a:endCxn id="13" idx="6"/>
            </p:cNvCxnSpPr>
            <p:nvPr/>
          </p:nvCxnSpPr>
          <p:spPr>
            <a:xfrm flipH="1">
              <a:off x="8764398" y="3692434"/>
              <a:ext cx="34920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AB904E-6949-4FBC-8DA2-0D9147B60066}"/>
                </a:ext>
              </a:extLst>
            </p:cNvPr>
            <p:cNvSpPr/>
            <p:nvPr/>
          </p:nvSpPr>
          <p:spPr>
            <a:xfrm>
              <a:off x="9113601" y="4199097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794C8D-467E-41E8-B448-B443F87E6232}"/>
                </a:ext>
              </a:extLst>
            </p:cNvPr>
            <p:cNvSpPr/>
            <p:nvPr/>
          </p:nvSpPr>
          <p:spPr>
            <a:xfrm>
              <a:off x="8423241" y="4886931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5423B-CCE5-4802-BF3E-29DB8A56156F}"/>
                </a:ext>
              </a:extLst>
            </p:cNvPr>
            <p:cNvSpPr/>
            <p:nvPr/>
          </p:nvSpPr>
          <p:spPr>
            <a:xfrm>
              <a:off x="7721511" y="4886931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501638-6FA3-4ED4-8226-65886D9ED05F}"/>
                </a:ext>
              </a:extLst>
            </p:cNvPr>
            <p:cNvSpPr/>
            <p:nvPr/>
          </p:nvSpPr>
          <p:spPr>
            <a:xfrm>
              <a:off x="9113601" y="4886931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1290B-E26D-4117-87F0-DCDD5D43A68B}"/>
                </a:ext>
              </a:extLst>
            </p:cNvPr>
            <p:cNvSpPr/>
            <p:nvPr/>
          </p:nvSpPr>
          <p:spPr>
            <a:xfrm>
              <a:off x="9113601" y="3519013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F5566-E9C1-4EE7-A44B-49D3A789C94E}"/>
                </a:ext>
              </a:extLst>
            </p:cNvPr>
            <p:cNvCxnSpPr>
              <a:cxnSpLocks/>
              <a:stCxn id="24" idx="2"/>
              <a:endCxn id="14" idx="6"/>
            </p:cNvCxnSpPr>
            <p:nvPr/>
          </p:nvCxnSpPr>
          <p:spPr>
            <a:xfrm flipH="1">
              <a:off x="8764398" y="4372518"/>
              <a:ext cx="349203" cy="3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695568-0A10-4A87-AA4F-FEDA12262D68}"/>
                </a:ext>
              </a:extLst>
            </p:cNvPr>
            <p:cNvCxnSpPr>
              <a:cxnSpLocks/>
              <a:stCxn id="24" idx="0"/>
              <a:endCxn id="28" idx="4"/>
            </p:cNvCxnSpPr>
            <p:nvPr/>
          </p:nvCxnSpPr>
          <p:spPr>
            <a:xfrm flipV="1">
              <a:off x="9287022" y="3865855"/>
              <a:ext cx="0" cy="3332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943112-0874-4DA3-95CD-6445FAB47BE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9287022" y="4545939"/>
              <a:ext cx="0" cy="3409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19E159-F4C6-4A4E-9F74-7F78B876DD4C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8770083" y="5060352"/>
              <a:ext cx="3435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1EB77F-7F11-465E-AB76-7CF466585751}"/>
                </a:ext>
              </a:extLst>
            </p:cNvPr>
            <p:cNvCxnSpPr>
              <a:cxnSpLocks/>
              <a:stCxn id="25" idx="2"/>
              <a:endCxn id="26" idx="6"/>
            </p:cNvCxnSpPr>
            <p:nvPr/>
          </p:nvCxnSpPr>
          <p:spPr>
            <a:xfrm flipH="1">
              <a:off x="8068353" y="5060352"/>
              <a:ext cx="35488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B76318-2594-4C60-8BF7-05FB9674ED98}"/>
                </a:ext>
              </a:extLst>
            </p:cNvPr>
            <p:cNvCxnSpPr>
              <a:cxnSpLocks/>
              <a:stCxn id="25" idx="0"/>
              <a:endCxn id="14" idx="4"/>
            </p:cNvCxnSpPr>
            <p:nvPr/>
          </p:nvCxnSpPr>
          <p:spPr>
            <a:xfrm flipH="1" flipV="1">
              <a:off x="8590977" y="4549814"/>
              <a:ext cx="5685" cy="3371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CD092E-2FF1-4F8E-A5BB-8FF75FA5F436}"/>
                </a:ext>
              </a:extLst>
            </p:cNvPr>
            <p:cNvCxnSpPr>
              <a:cxnSpLocks/>
              <a:stCxn id="26" idx="0"/>
              <a:endCxn id="9" idx="4"/>
            </p:cNvCxnSpPr>
            <p:nvPr/>
          </p:nvCxnSpPr>
          <p:spPr>
            <a:xfrm flipV="1">
              <a:off x="7894932" y="4545939"/>
              <a:ext cx="0" cy="3409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024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NS-2 or NS-3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Discrete-event simulation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Research and education use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Realtime network emulate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Ability: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Incorporate existing real-world protocol implementations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Support real-time scheduler for interacting with real systems.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Reuse of real application and kernel code.</a:t>
            </a:r>
          </a:p>
        </p:txBody>
      </p:sp>
      <p:pic>
        <p:nvPicPr>
          <p:cNvPr id="1026" name="Picture 2" descr="ns-3 Box Graphic">
            <a:extLst>
              <a:ext uri="{FF2B5EF4-FFF2-40B4-BE49-F238E27FC236}">
                <a16:creationId xmlns:a16="http://schemas.microsoft.com/office/drawing/2014/main" id="{8C41B1E9-6EE0-4487-AF50-3A226E7A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79" y="5540375"/>
            <a:ext cx="47434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72AB4-1202-4621-87EC-E565A23A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1858" y="6418792"/>
            <a:ext cx="411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https://www.nsnam.org/</a:t>
            </a:r>
          </a:p>
        </p:txBody>
      </p:sp>
    </p:spTree>
    <p:extLst>
      <p:ext uri="{BB962C8B-B14F-4D97-AF65-F5344CB8AC3E}">
        <p14:creationId xmlns:p14="http://schemas.microsoft.com/office/powerpoint/2010/main" val="2946917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Fractional Network Interference</a:t>
            </a:r>
          </a:p>
          <a:p>
            <a:r>
              <a:rPr lang="en-US" dirty="0">
                <a:solidFill>
                  <a:srgbClr val="000000"/>
                </a:solidFill>
              </a:rPr>
              <a:t>Network Throughput</a:t>
            </a:r>
          </a:p>
        </p:txBody>
      </p:sp>
    </p:spTree>
    <p:extLst>
      <p:ext uri="{BB962C8B-B14F-4D97-AF65-F5344CB8AC3E}">
        <p14:creationId xmlns:p14="http://schemas.microsoft.com/office/powerpoint/2010/main" val="97522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Fractional Network Interference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Graph based: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Communication graph: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Conflict graph (binary interference):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F07A86-8EE0-4384-AA3F-A4D8B229952F}"/>
              </a:ext>
            </a:extLst>
          </p:cNvPr>
          <p:cNvGrpSpPr/>
          <p:nvPr/>
        </p:nvGrpSpPr>
        <p:grpSpPr>
          <a:xfrm>
            <a:off x="6928895" y="2164235"/>
            <a:ext cx="2779458" cy="346842"/>
            <a:chOff x="6375347" y="2341180"/>
            <a:chExt cx="2779458" cy="3468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ED8E31-2857-408F-ABE4-2AC8AE8D5DD7}"/>
                </a:ext>
              </a:extLst>
            </p:cNvPr>
            <p:cNvSpPr/>
            <p:nvPr/>
          </p:nvSpPr>
          <p:spPr>
            <a:xfrm>
              <a:off x="6375347" y="23411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207CCA-3490-4980-B798-AEC2D2B887B1}"/>
                </a:ext>
              </a:extLst>
            </p:cNvPr>
            <p:cNvSpPr/>
            <p:nvPr/>
          </p:nvSpPr>
          <p:spPr>
            <a:xfrm>
              <a:off x="6983501" y="23411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103B1D-B5F7-4FE2-AB7F-41C307F2DE1B}"/>
                </a:ext>
              </a:extLst>
            </p:cNvPr>
            <p:cNvSpPr/>
            <p:nvPr/>
          </p:nvSpPr>
          <p:spPr>
            <a:xfrm>
              <a:off x="7591655" y="23411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568CD1-5E3D-42E9-97DE-F3C00F455E67}"/>
                </a:ext>
              </a:extLst>
            </p:cNvPr>
            <p:cNvSpPr/>
            <p:nvPr/>
          </p:nvSpPr>
          <p:spPr>
            <a:xfrm>
              <a:off x="8199809" y="23411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B7C98F-5384-4336-842B-B5E835C00212}"/>
                </a:ext>
              </a:extLst>
            </p:cNvPr>
            <p:cNvSpPr/>
            <p:nvPr/>
          </p:nvSpPr>
          <p:spPr>
            <a:xfrm>
              <a:off x="8807963" y="23411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BEDDDE-87FA-4854-89D9-71980F91B975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6722189" y="2514601"/>
              <a:ext cx="2613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0FE2B-8B8B-4243-9598-15F5601EADD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330343" y="2514601"/>
              <a:ext cx="2613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8FD5EC-6D89-4C0F-B358-89DD35F9A955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7938497" y="2514601"/>
              <a:ext cx="2613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BEDDDE-87FA-4854-89D9-71980F91B97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8546651" y="2514601"/>
              <a:ext cx="2613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474A00-655A-429E-9CCD-7A7891C75311}"/>
              </a:ext>
            </a:extLst>
          </p:cNvPr>
          <p:cNvGrpSpPr/>
          <p:nvPr/>
        </p:nvGrpSpPr>
        <p:grpSpPr>
          <a:xfrm>
            <a:off x="7376071" y="3178462"/>
            <a:ext cx="1841949" cy="1736809"/>
            <a:chOff x="6984903" y="3789229"/>
            <a:chExt cx="1841949" cy="173680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CD45A3-1927-4EDF-A489-0CC05105D81B}"/>
                </a:ext>
              </a:extLst>
            </p:cNvPr>
            <p:cNvSpPr/>
            <p:nvPr/>
          </p:nvSpPr>
          <p:spPr>
            <a:xfrm>
              <a:off x="7330343" y="4809864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B4CC6E-0386-419B-BE70-E785AE7D8997}"/>
                </a:ext>
              </a:extLst>
            </p:cNvPr>
            <p:cNvSpPr/>
            <p:nvPr/>
          </p:nvSpPr>
          <p:spPr>
            <a:xfrm>
              <a:off x="7330343" y="41297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93F1D7-2BCF-49CD-9FE3-E0C3C4C364A6}"/>
                </a:ext>
              </a:extLst>
            </p:cNvPr>
            <p:cNvSpPr/>
            <p:nvPr/>
          </p:nvSpPr>
          <p:spPr>
            <a:xfrm>
              <a:off x="8026388" y="4129780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31569-E7A8-4AF6-AC16-806EB137A27E}"/>
                </a:ext>
              </a:extLst>
            </p:cNvPr>
            <p:cNvSpPr/>
            <p:nvPr/>
          </p:nvSpPr>
          <p:spPr>
            <a:xfrm>
              <a:off x="8026388" y="4813739"/>
              <a:ext cx="346842" cy="3468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C3C6E1-E7C7-4EAB-B19D-F9369BCB7294}"/>
                </a:ext>
              </a:extLst>
            </p:cNvPr>
            <p:cNvCxnSpPr>
              <a:cxnSpLocks/>
              <a:stCxn id="29" idx="0"/>
              <a:endCxn id="30" idx="4"/>
            </p:cNvCxnSpPr>
            <p:nvPr/>
          </p:nvCxnSpPr>
          <p:spPr>
            <a:xfrm flipV="1">
              <a:off x="7503764" y="4476622"/>
              <a:ext cx="0" cy="3332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E7EC4F-C1E7-445A-AC3D-429006FF42FE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7677185" y="4303201"/>
              <a:ext cx="34920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23A2D4-254A-4553-A0D0-2B38F19443E0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V="1">
              <a:off x="8199809" y="4476622"/>
              <a:ext cx="0" cy="3371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55DA4-CCCF-401D-92A7-EA9920C22C62}"/>
                </a:ext>
              </a:extLst>
            </p:cNvPr>
            <p:cNvCxnSpPr>
              <a:cxnSpLocks/>
              <a:stCxn id="32" idx="2"/>
              <a:endCxn id="29" idx="6"/>
            </p:cNvCxnSpPr>
            <p:nvPr/>
          </p:nvCxnSpPr>
          <p:spPr>
            <a:xfrm flipH="1" flipV="1">
              <a:off x="7677185" y="4983285"/>
              <a:ext cx="349203" cy="38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23A2D4-254A-4553-A0D0-2B38F19443E0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>
            <a:xfrm flipV="1">
              <a:off x="7626391" y="4425828"/>
              <a:ext cx="450791" cy="4348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22A797-85A7-48F6-A35B-D60D8882CD58}"/>
                    </a:ext>
                  </a:extLst>
                </p:cNvPr>
                <p:cNvSpPr txBox="1"/>
                <p:nvPr/>
              </p:nvSpPr>
              <p:spPr>
                <a:xfrm>
                  <a:off x="6984903" y="3789229"/>
                  <a:ext cx="540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22A797-85A7-48F6-A35B-D60D8882C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03" y="3789229"/>
                  <a:ext cx="5407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A9B0990-5820-4830-9479-6D1E11D37927}"/>
                    </a:ext>
                  </a:extLst>
                </p:cNvPr>
                <p:cNvSpPr txBox="1"/>
                <p:nvPr/>
              </p:nvSpPr>
              <p:spPr>
                <a:xfrm>
                  <a:off x="8276256" y="3803573"/>
                  <a:ext cx="545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𝐵𝐶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A9B0990-5820-4830-9479-6D1E11D37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256" y="3803573"/>
                  <a:ext cx="5455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D7A3A24-E6BC-4FD3-8A2F-19D9225B19B6}"/>
                    </a:ext>
                  </a:extLst>
                </p:cNvPr>
                <p:cNvSpPr txBox="1"/>
                <p:nvPr/>
              </p:nvSpPr>
              <p:spPr>
                <a:xfrm>
                  <a:off x="7026266" y="5126433"/>
                  <a:ext cx="548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𝐶𝐷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D7A3A24-E6BC-4FD3-8A2F-19D9225B1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266" y="5126433"/>
                  <a:ext cx="5486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8CEF68D-2562-48D6-921C-4F44B49EA122}"/>
                    </a:ext>
                  </a:extLst>
                </p:cNvPr>
                <p:cNvSpPr txBox="1"/>
                <p:nvPr/>
              </p:nvSpPr>
              <p:spPr>
                <a:xfrm>
                  <a:off x="8270931" y="515670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𝐷𝐸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8CEF68D-2562-48D6-921C-4F44B49EA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931" y="5156706"/>
                  <a:ext cx="5559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807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Fractional Network 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CF783-363F-E640-B5E5-FB8BEFB8A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𝐹𝑁𝐼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</a:rPr>
                  <a:t>Binary interference: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traffic of link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whether interference exist or not</a:t>
                </a:r>
              </a:p>
              <a:p>
                <a:pPr lvl="1"/>
                <a:r>
                  <a:rPr lang="en-US" sz="2000" dirty="0">
                    <a:solidFill>
                      <a:srgbClr val="000000"/>
                    </a:solidFill>
                  </a:rPr>
                  <a:t>Non-binary interference: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interference factor between two channels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CF783-363F-E640-B5E5-FB8BEFB8A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3"/>
                <a:stretch>
                  <a:fillRect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09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9C31-6FFE-904D-92A7-4F0F206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F783-363F-E640-B5E5-FB8BEFB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Network Simulator based</a:t>
            </a:r>
          </a:p>
          <a:p>
            <a:r>
              <a:rPr lang="en-US" dirty="0">
                <a:solidFill>
                  <a:srgbClr val="000000"/>
                </a:solidFill>
              </a:rPr>
              <a:t>Definition: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Measures how many data arrive in a unit time</a:t>
            </a:r>
          </a:p>
        </p:txBody>
      </p:sp>
    </p:spTree>
    <p:extLst>
      <p:ext uri="{BB962C8B-B14F-4D97-AF65-F5344CB8AC3E}">
        <p14:creationId xmlns:p14="http://schemas.microsoft.com/office/powerpoint/2010/main" val="123699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EAF96-7AB5-8D49-AB11-C6CE849D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Is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minimizing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inference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the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same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as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maximizing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traffic?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64AD36-6D4E-E44D-AD31-B606EA55E1CA}"/>
              </a:ext>
            </a:extLst>
          </p:cNvPr>
          <p:cNvSpPr/>
          <p:nvPr/>
        </p:nvSpPr>
        <p:spPr>
          <a:xfrm>
            <a:off x="6355223" y="322057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CAA82E-A6F0-094D-96A4-C12ABA2C3ABE}"/>
              </a:ext>
            </a:extLst>
          </p:cNvPr>
          <p:cNvSpPr/>
          <p:nvPr/>
        </p:nvSpPr>
        <p:spPr>
          <a:xfrm>
            <a:off x="6980153" y="349596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2B6FAC-0F96-E84E-8C66-A8BF7CCC87F3}"/>
              </a:ext>
            </a:extLst>
          </p:cNvPr>
          <p:cNvCxnSpPr>
            <a:cxnSpLocks/>
            <a:stCxn id="14" idx="6"/>
            <a:endCxn id="17" idx="0"/>
          </p:cNvCxnSpPr>
          <p:nvPr/>
        </p:nvCxnSpPr>
        <p:spPr>
          <a:xfrm>
            <a:off x="7306436" y="3115366"/>
            <a:ext cx="355898" cy="38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7AEB05-57B3-6943-9BFA-F1232DA8A7DC}"/>
              </a:ext>
            </a:extLst>
          </p:cNvPr>
          <p:cNvSpPr/>
          <p:nvPr/>
        </p:nvSpPr>
        <p:spPr>
          <a:xfrm>
            <a:off x="6979908" y="2955051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16D4A-67D5-3648-AE5C-89489A4B832A}"/>
              </a:ext>
            </a:extLst>
          </p:cNvPr>
          <p:cNvSpPr txBox="1"/>
          <p:nvPr/>
        </p:nvSpPr>
        <p:spPr>
          <a:xfrm>
            <a:off x="8613116" y="811606"/>
            <a:ext cx="362883" cy="14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Internet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99469-3CAC-4542-9237-CA46CC184AE3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7143172" y="3275682"/>
            <a:ext cx="245" cy="22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35B192-2430-D24B-AC70-AD816D4D33C7}"/>
              </a:ext>
            </a:extLst>
          </p:cNvPr>
          <p:cNvSpPr/>
          <p:nvPr/>
        </p:nvSpPr>
        <p:spPr>
          <a:xfrm>
            <a:off x="7499069" y="3495966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13856B-7B3E-6643-824A-9D0AF566822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518488" y="3115367"/>
            <a:ext cx="461420" cy="105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D337870-A837-6E4A-B00E-75255F36EDD1}"/>
              </a:ext>
            </a:extLst>
          </p:cNvPr>
          <p:cNvSpPr/>
          <p:nvPr/>
        </p:nvSpPr>
        <p:spPr>
          <a:xfrm>
            <a:off x="6073378" y="3855622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955C36-3D61-6249-933E-C3AC442203C7}"/>
              </a:ext>
            </a:extLst>
          </p:cNvPr>
          <p:cNvSpPr/>
          <p:nvPr/>
        </p:nvSpPr>
        <p:spPr>
          <a:xfrm>
            <a:off x="6804256" y="4177498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FA7CC-C12E-E74D-8D19-6FCDF61C1FE4}"/>
              </a:ext>
            </a:extLst>
          </p:cNvPr>
          <p:cNvCxnSpPr>
            <a:cxnSpLocks/>
            <a:stCxn id="17" idx="4"/>
            <a:endCxn id="23" idx="2"/>
          </p:cNvCxnSpPr>
          <p:nvPr/>
        </p:nvCxnSpPr>
        <p:spPr>
          <a:xfrm>
            <a:off x="7662334" y="3816597"/>
            <a:ext cx="417434" cy="243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4909DE-5DED-9D43-9B7C-530631383DAC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967520" y="3816593"/>
            <a:ext cx="175897" cy="360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543C94-DABB-654A-8965-9E33DFC74581}"/>
              </a:ext>
            </a:extLst>
          </p:cNvPr>
          <p:cNvSpPr/>
          <p:nvPr/>
        </p:nvSpPr>
        <p:spPr>
          <a:xfrm>
            <a:off x="8079768" y="3899285"/>
            <a:ext cx="326528" cy="3206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CAF277-0B9E-BA49-A384-E9C045A0013F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V="1">
            <a:off x="6236642" y="3541203"/>
            <a:ext cx="281845" cy="314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7DBCFD-24EA-C44F-A543-66287DBB15D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681752" y="3380887"/>
            <a:ext cx="298401" cy="275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5F1FA-9683-0B41-9213-40EB69E5EA10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 flipH="1" flipV="1">
            <a:off x="7306681" y="3656278"/>
            <a:ext cx="19238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B4F4DD-74A0-374F-8F3E-F7A489EDCEA1}"/>
              </a:ext>
            </a:extLst>
          </p:cNvPr>
          <p:cNvSpPr/>
          <p:nvPr/>
        </p:nvSpPr>
        <p:spPr>
          <a:xfrm>
            <a:off x="8165746" y="952564"/>
            <a:ext cx="326528" cy="3206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854525-2D46-D047-AD76-2A05A6B1369A}"/>
              </a:ext>
            </a:extLst>
          </p:cNvPr>
          <p:cNvSpPr/>
          <p:nvPr/>
        </p:nvSpPr>
        <p:spPr>
          <a:xfrm>
            <a:off x="7418129" y="220431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1F29B-694F-C64C-B5E4-7C2ACD658E48}"/>
              </a:ext>
            </a:extLst>
          </p:cNvPr>
          <p:cNvSpPr/>
          <p:nvPr/>
        </p:nvSpPr>
        <p:spPr>
          <a:xfrm>
            <a:off x="8379800" y="2143998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CF4AB-72EA-3140-A519-67583D821F7B}"/>
              </a:ext>
            </a:extLst>
          </p:cNvPr>
          <p:cNvCxnSpPr>
            <a:cxnSpLocks/>
            <a:stCxn id="31" idx="6"/>
            <a:endCxn id="33" idx="0"/>
          </p:cNvCxnSpPr>
          <p:nvPr/>
        </p:nvCxnSpPr>
        <p:spPr>
          <a:xfrm>
            <a:off x="8706083" y="1763402"/>
            <a:ext cx="355898" cy="38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81CFF87-89B3-E24E-B13C-60C807184AA9}"/>
              </a:ext>
            </a:extLst>
          </p:cNvPr>
          <p:cNvSpPr/>
          <p:nvPr/>
        </p:nvSpPr>
        <p:spPr>
          <a:xfrm>
            <a:off x="8379556" y="1603087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C05A6A-86A0-3941-9260-C479FA2BF59D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>
            <a:off x="8542820" y="1923718"/>
            <a:ext cx="245" cy="220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1B8937-2234-DE48-819A-5B9EFACF7C76}"/>
              </a:ext>
            </a:extLst>
          </p:cNvPr>
          <p:cNvSpPr/>
          <p:nvPr/>
        </p:nvSpPr>
        <p:spPr>
          <a:xfrm>
            <a:off x="8898717" y="2144003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A6B5D0-B067-2445-8CA1-B102B3C0D02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7581394" y="1763403"/>
            <a:ext cx="798162" cy="440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1370B5-9814-6F4F-903F-B4F44D5E4BC9}"/>
              </a:ext>
            </a:extLst>
          </p:cNvPr>
          <p:cNvSpPr/>
          <p:nvPr/>
        </p:nvSpPr>
        <p:spPr>
          <a:xfrm rot="5934316">
            <a:off x="6573399" y="2145264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9150A9-F1FF-B14A-94FA-38A4E89D3761}"/>
              </a:ext>
            </a:extLst>
          </p:cNvPr>
          <p:cNvSpPr/>
          <p:nvPr/>
        </p:nvSpPr>
        <p:spPr>
          <a:xfrm rot="19838000">
            <a:off x="8697989" y="2769817"/>
            <a:ext cx="326528" cy="320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21EF55-60C8-9A48-915D-BF35CBDC6CF3}"/>
              </a:ext>
            </a:extLst>
          </p:cNvPr>
          <p:cNvCxnSpPr>
            <a:cxnSpLocks/>
            <a:stCxn id="33" idx="6"/>
            <a:endCxn id="39" idx="0"/>
          </p:cNvCxnSpPr>
          <p:nvPr/>
        </p:nvCxnSpPr>
        <p:spPr>
          <a:xfrm>
            <a:off x="9225245" y="2304318"/>
            <a:ext cx="354101" cy="10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C4FFD-1198-954B-BFC5-6340C413BE74}"/>
              </a:ext>
            </a:extLst>
          </p:cNvPr>
          <p:cNvCxnSpPr>
            <a:cxnSpLocks/>
            <a:stCxn id="36" idx="0"/>
            <a:endCxn id="29" idx="4"/>
          </p:cNvCxnSpPr>
          <p:nvPr/>
        </p:nvCxnSpPr>
        <p:spPr>
          <a:xfrm flipH="1" flipV="1">
            <a:off x="8543065" y="2464629"/>
            <a:ext cx="234902" cy="32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14203A6-921F-2944-9D4B-C1D8C1132F50}"/>
              </a:ext>
            </a:extLst>
          </p:cNvPr>
          <p:cNvSpPr/>
          <p:nvPr/>
        </p:nvSpPr>
        <p:spPr>
          <a:xfrm rot="17037690">
            <a:off x="9590048" y="2183944"/>
            <a:ext cx="308228" cy="33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4C13AE-C35C-E449-BF28-A599431CBD5B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>
            <a:off x="6895300" y="2339915"/>
            <a:ext cx="522830" cy="2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81248-C488-C842-B74F-D456EB621EF1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744658" y="2304314"/>
            <a:ext cx="635143" cy="60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DD1C00-0C34-C54A-A7B1-5A0F53C84AA0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8706329" y="2304314"/>
            <a:ext cx="19238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70ABF3-9825-D54E-961A-14D3EED00811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8329011" y="1273195"/>
            <a:ext cx="213809" cy="329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6726D3-DD23-CF44-A6B0-3EB721DDCA09}"/>
              </a:ext>
            </a:extLst>
          </p:cNvPr>
          <p:cNvCxnSpPr>
            <a:cxnSpLocks/>
            <a:stCxn id="28" idx="3"/>
            <a:endCxn id="14" idx="7"/>
          </p:cNvCxnSpPr>
          <p:nvPr/>
        </p:nvCxnSpPr>
        <p:spPr>
          <a:xfrm flipH="1">
            <a:off x="7258618" y="2477989"/>
            <a:ext cx="207331" cy="524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A4FA3-754D-984E-94C2-B04FD516E91B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flipH="1">
            <a:off x="8243032" y="3082367"/>
            <a:ext cx="576502" cy="816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A04BD6-B474-EF4D-A21F-2DABEA36472E}"/>
              </a:ext>
            </a:extLst>
          </p:cNvPr>
          <p:cNvSpPr txBox="1"/>
          <p:nvPr/>
        </p:nvSpPr>
        <p:spPr>
          <a:xfrm>
            <a:off x="6726357" y="1970323"/>
            <a:ext cx="604911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FA6923-A4D8-7D47-9D6D-DAA8FADD116D}"/>
              </a:ext>
            </a:extLst>
          </p:cNvPr>
          <p:cNvSpPr txBox="1"/>
          <p:nvPr/>
        </p:nvSpPr>
        <p:spPr>
          <a:xfrm>
            <a:off x="7418129" y="1734106"/>
            <a:ext cx="600727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B3501-B384-5449-AC54-EA834E380C26}"/>
              </a:ext>
            </a:extLst>
          </p:cNvPr>
          <p:cNvSpPr txBox="1"/>
          <p:nvPr/>
        </p:nvSpPr>
        <p:spPr>
          <a:xfrm>
            <a:off x="7657863" y="2053641"/>
            <a:ext cx="599680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14512D-0D3B-1345-96E6-C1817D866DB3}"/>
              </a:ext>
            </a:extLst>
          </p:cNvPr>
          <p:cNvSpPr txBox="1"/>
          <p:nvPr/>
        </p:nvSpPr>
        <p:spPr>
          <a:xfrm>
            <a:off x="6492339" y="2607514"/>
            <a:ext cx="604911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CA12FE-D37C-E54E-AB38-E13F943747C6}"/>
              </a:ext>
            </a:extLst>
          </p:cNvPr>
          <p:cNvSpPr txBox="1"/>
          <p:nvPr/>
        </p:nvSpPr>
        <p:spPr>
          <a:xfrm>
            <a:off x="8475511" y="3540602"/>
            <a:ext cx="599680" cy="18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Channel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E245E1-2EBF-D34C-AACF-5804BAF43FB1}"/>
              </a:ext>
            </a:extLst>
          </p:cNvPr>
          <p:cNvSpPr txBox="1"/>
          <p:nvPr/>
        </p:nvSpPr>
        <p:spPr>
          <a:xfrm>
            <a:off x="8404053" y="4736115"/>
            <a:ext cx="315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partition,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C672A-5773-9C4D-83F2-065DDE743E37}"/>
              </a:ext>
            </a:extLst>
          </p:cNvPr>
          <p:cNvSpPr txBox="1"/>
          <p:nvPr/>
        </p:nvSpPr>
        <p:spPr>
          <a:xfrm>
            <a:off x="7390853" y="6538668"/>
            <a:ext cx="462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Hassen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Mohamed</a:t>
            </a:r>
            <a:r>
              <a:rPr lang="zh-CN" altLang="en-US" dirty="0"/>
              <a:t> </a:t>
            </a:r>
            <a:r>
              <a:rPr lang="en-US" altLang="zh-CN" dirty="0"/>
              <a:t>O,</a:t>
            </a:r>
            <a:r>
              <a:rPr lang="zh-CN" altLang="en-US" dirty="0"/>
              <a:t> </a:t>
            </a:r>
            <a:r>
              <a:rPr lang="en-US" altLang="zh-CN" dirty="0" err="1"/>
              <a:t>Shamala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Nor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E4A52D97-BAB4-4D77-BEF8-820CB45AE1C0}"/>
              </a:ext>
            </a:extLst>
          </p:cNvPr>
          <p:cNvSpPr/>
          <p:nvPr/>
        </p:nvSpPr>
        <p:spPr>
          <a:xfrm>
            <a:off x="87174" y="135000"/>
            <a:ext cx="11988000" cy="6696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innerShdw blurRad="3048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53217-F578-477E-984A-6ECC82C5468C}"/>
              </a:ext>
            </a:extLst>
          </p:cNvPr>
          <p:cNvSpPr/>
          <p:nvPr/>
        </p:nvSpPr>
        <p:spPr>
          <a:xfrm>
            <a:off x="1070183" y="2097057"/>
            <a:ext cx="8732758" cy="4625943"/>
          </a:xfrm>
          <a:custGeom>
            <a:avLst/>
            <a:gdLst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75657 w 1175657"/>
              <a:gd name="connsiteY2" fmla="*/ 6596743 h 6596743"/>
              <a:gd name="connsiteX3" fmla="*/ 0 w 1175657"/>
              <a:gd name="connsiteY3" fmla="*/ 6596743 h 6596743"/>
              <a:gd name="connsiteX4" fmla="*/ 0 w 1175657"/>
              <a:gd name="connsiteY4" fmla="*/ 0 h 6596743"/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59329 w 1175657"/>
              <a:gd name="connsiteY2" fmla="*/ 5388429 h 6596743"/>
              <a:gd name="connsiteX3" fmla="*/ 1175657 w 1175657"/>
              <a:gd name="connsiteY3" fmla="*/ 6596743 h 6596743"/>
              <a:gd name="connsiteX4" fmla="*/ 0 w 1175657"/>
              <a:gd name="connsiteY4" fmla="*/ 6596743 h 6596743"/>
              <a:gd name="connsiteX5" fmla="*/ 0 w 1175657"/>
              <a:gd name="connsiteY5" fmla="*/ 0 h 6596743"/>
              <a:gd name="connsiteX0" fmla="*/ 32657 w 1208314"/>
              <a:gd name="connsiteY0" fmla="*/ 0 h 6596743"/>
              <a:gd name="connsiteX1" fmla="*/ 1208314 w 1208314"/>
              <a:gd name="connsiteY1" fmla="*/ 0 h 6596743"/>
              <a:gd name="connsiteX2" fmla="*/ 1191986 w 1208314"/>
              <a:gd name="connsiteY2" fmla="*/ 5388429 h 6596743"/>
              <a:gd name="connsiteX3" fmla="*/ 1208314 w 1208314"/>
              <a:gd name="connsiteY3" fmla="*/ 6596743 h 6596743"/>
              <a:gd name="connsiteX4" fmla="*/ 32657 w 1208314"/>
              <a:gd name="connsiteY4" fmla="*/ 6596743 h 6596743"/>
              <a:gd name="connsiteX5" fmla="*/ 0 w 1208314"/>
              <a:gd name="connsiteY5" fmla="*/ 5404757 h 6596743"/>
              <a:gd name="connsiteX6" fmla="*/ 32657 w 1208314"/>
              <a:gd name="connsiteY6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32657 w 1290711"/>
              <a:gd name="connsiteY7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16328 w 1290711"/>
              <a:gd name="connsiteY7" fmla="*/ 2922814 h 6596743"/>
              <a:gd name="connsiteX8" fmla="*/ 32657 w 1290711"/>
              <a:gd name="connsiteY8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32657 w 1314515"/>
              <a:gd name="connsiteY9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0 w 1314515"/>
              <a:gd name="connsiteY9" fmla="*/ 1632857 h 6596743"/>
              <a:gd name="connsiteX10" fmla="*/ 32657 w 1314515"/>
              <a:gd name="connsiteY10" fmla="*/ 0 h 6596743"/>
              <a:gd name="connsiteX0" fmla="*/ 32657 w 1334104"/>
              <a:gd name="connsiteY0" fmla="*/ 0 h 6596743"/>
              <a:gd name="connsiteX1" fmla="*/ 1208314 w 1334104"/>
              <a:gd name="connsiteY1" fmla="*/ 0 h 6596743"/>
              <a:gd name="connsiteX2" fmla="*/ 1306286 w 1334104"/>
              <a:gd name="connsiteY2" fmla="*/ 751114 h 6596743"/>
              <a:gd name="connsiteX3" fmla="*/ 1257300 w 1334104"/>
              <a:gd name="connsiteY3" fmla="*/ 1632857 h 6596743"/>
              <a:gd name="connsiteX4" fmla="*/ 1191986 w 1334104"/>
              <a:gd name="connsiteY4" fmla="*/ 2922814 h 6596743"/>
              <a:gd name="connsiteX5" fmla="*/ 1191986 w 1334104"/>
              <a:gd name="connsiteY5" fmla="*/ 5388429 h 6596743"/>
              <a:gd name="connsiteX6" fmla="*/ 1208314 w 1334104"/>
              <a:gd name="connsiteY6" fmla="*/ 6596743 h 6596743"/>
              <a:gd name="connsiteX7" fmla="*/ 32657 w 1334104"/>
              <a:gd name="connsiteY7" fmla="*/ 6596743 h 6596743"/>
              <a:gd name="connsiteX8" fmla="*/ 0 w 1334104"/>
              <a:gd name="connsiteY8" fmla="*/ 5404757 h 6596743"/>
              <a:gd name="connsiteX9" fmla="*/ 16328 w 1334104"/>
              <a:gd name="connsiteY9" fmla="*/ 2922814 h 6596743"/>
              <a:gd name="connsiteX10" fmla="*/ 0 w 1334104"/>
              <a:gd name="connsiteY10" fmla="*/ 1632857 h 6596743"/>
              <a:gd name="connsiteX11" fmla="*/ 32657 w 1334104"/>
              <a:gd name="connsiteY11" fmla="*/ 0 h 6596743"/>
              <a:gd name="connsiteX0" fmla="*/ 32658 w 1334105"/>
              <a:gd name="connsiteY0" fmla="*/ 0 h 6596743"/>
              <a:gd name="connsiteX1" fmla="*/ 1208315 w 1334105"/>
              <a:gd name="connsiteY1" fmla="*/ 0 h 6596743"/>
              <a:gd name="connsiteX2" fmla="*/ 1306287 w 1334105"/>
              <a:gd name="connsiteY2" fmla="*/ 751114 h 6596743"/>
              <a:gd name="connsiteX3" fmla="*/ 1257301 w 1334105"/>
              <a:gd name="connsiteY3" fmla="*/ 1632857 h 6596743"/>
              <a:gd name="connsiteX4" fmla="*/ 1191987 w 1334105"/>
              <a:gd name="connsiteY4" fmla="*/ 2922814 h 6596743"/>
              <a:gd name="connsiteX5" fmla="*/ 1191987 w 1334105"/>
              <a:gd name="connsiteY5" fmla="*/ 5388429 h 6596743"/>
              <a:gd name="connsiteX6" fmla="*/ 1208315 w 1334105"/>
              <a:gd name="connsiteY6" fmla="*/ 6596743 h 6596743"/>
              <a:gd name="connsiteX7" fmla="*/ 32658 w 1334105"/>
              <a:gd name="connsiteY7" fmla="*/ 6596743 h 6596743"/>
              <a:gd name="connsiteX8" fmla="*/ 1 w 1334105"/>
              <a:gd name="connsiteY8" fmla="*/ 5404757 h 6596743"/>
              <a:gd name="connsiteX9" fmla="*/ 16329 w 1334105"/>
              <a:gd name="connsiteY9" fmla="*/ 2922814 h 6596743"/>
              <a:gd name="connsiteX10" fmla="*/ 1 w 1334105"/>
              <a:gd name="connsiteY10" fmla="*/ 1632857 h 6596743"/>
              <a:gd name="connsiteX11" fmla="*/ 0 w 1334105"/>
              <a:gd name="connsiteY11" fmla="*/ 783772 h 6596743"/>
              <a:gd name="connsiteX12" fmla="*/ 32658 w 1334105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2220686 w 2362804"/>
              <a:gd name="connsiteY5" fmla="*/ 5388429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783772 w 2362804"/>
              <a:gd name="connsiteY5" fmla="*/ 5176158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1045028 w 6645749"/>
              <a:gd name="connsiteY9" fmla="*/ 29228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6204856 w 6645749"/>
              <a:gd name="connsiteY9" fmla="*/ 25799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1028700 w 6645777"/>
              <a:gd name="connsiteY10" fmla="*/ 1632857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4327071 w 6645777"/>
              <a:gd name="connsiteY10" fmla="*/ 1714500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1028699 w 6743726"/>
              <a:gd name="connsiteY11" fmla="*/ 783772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5421086 w 6743726"/>
              <a:gd name="connsiteY1" fmla="*/ 391885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4343400 w 6743726"/>
              <a:gd name="connsiteY0" fmla="*/ 0 h 6221186"/>
              <a:gd name="connsiteX1" fmla="*/ 5421086 w 6743726"/>
              <a:gd name="connsiteY1" fmla="*/ 16328 h 6221186"/>
              <a:gd name="connsiteX2" fmla="*/ 6743700 w 6743726"/>
              <a:gd name="connsiteY2" fmla="*/ 506186 h 6221186"/>
              <a:gd name="connsiteX3" fmla="*/ 4833257 w 6743726"/>
              <a:gd name="connsiteY3" fmla="*/ 1240971 h 6221186"/>
              <a:gd name="connsiteX4" fmla="*/ 6645729 w 6743726"/>
              <a:gd name="connsiteY4" fmla="*/ 2220685 h 6221186"/>
              <a:gd name="connsiteX5" fmla="*/ 783772 w 6743726"/>
              <a:gd name="connsiteY5" fmla="*/ 4800601 h 6221186"/>
              <a:gd name="connsiteX6" fmla="*/ 2237014 w 6743726"/>
              <a:gd name="connsiteY6" fmla="*/ 6221186 h 6221186"/>
              <a:gd name="connsiteX7" fmla="*/ 1061357 w 6743726"/>
              <a:gd name="connsiteY7" fmla="*/ 6221186 h 6221186"/>
              <a:gd name="connsiteX8" fmla="*/ 0 w 6743726"/>
              <a:gd name="connsiteY8" fmla="*/ 4833258 h 6221186"/>
              <a:gd name="connsiteX9" fmla="*/ 6204856 w 6743726"/>
              <a:gd name="connsiteY9" fmla="*/ 2204357 h 6221186"/>
              <a:gd name="connsiteX10" fmla="*/ 4327071 w 6743726"/>
              <a:gd name="connsiteY10" fmla="*/ 1338943 h 6221186"/>
              <a:gd name="connsiteX11" fmla="*/ 6384470 w 6743726"/>
              <a:gd name="connsiteY11" fmla="*/ 457200 h 6221186"/>
              <a:gd name="connsiteX12" fmla="*/ 4343400 w 6743726"/>
              <a:gd name="connsiteY12" fmla="*/ 0 h 6221186"/>
              <a:gd name="connsiteX0" fmla="*/ 3722915 w 6743726"/>
              <a:gd name="connsiteY0" fmla="*/ 0 h 6841671"/>
              <a:gd name="connsiteX1" fmla="*/ 5421086 w 6743726"/>
              <a:gd name="connsiteY1" fmla="*/ 636813 h 6841671"/>
              <a:gd name="connsiteX2" fmla="*/ 6743700 w 6743726"/>
              <a:gd name="connsiteY2" fmla="*/ 1126671 h 6841671"/>
              <a:gd name="connsiteX3" fmla="*/ 4833257 w 6743726"/>
              <a:gd name="connsiteY3" fmla="*/ 1861456 h 6841671"/>
              <a:gd name="connsiteX4" fmla="*/ 6645729 w 6743726"/>
              <a:gd name="connsiteY4" fmla="*/ 2841170 h 6841671"/>
              <a:gd name="connsiteX5" fmla="*/ 783772 w 6743726"/>
              <a:gd name="connsiteY5" fmla="*/ 5421086 h 6841671"/>
              <a:gd name="connsiteX6" fmla="*/ 2237014 w 6743726"/>
              <a:gd name="connsiteY6" fmla="*/ 6841671 h 6841671"/>
              <a:gd name="connsiteX7" fmla="*/ 1061357 w 6743726"/>
              <a:gd name="connsiteY7" fmla="*/ 6841671 h 6841671"/>
              <a:gd name="connsiteX8" fmla="*/ 0 w 6743726"/>
              <a:gd name="connsiteY8" fmla="*/ 5453743 h 6841671"/>
              <a:gd name="connsiteX9" fmla="*/ 6204856 w 6743726"/>
              <a:gd name="connsiteY9" fmla="*/ 2824842 h 6841671"/>
              <a:gd name="connsiteX10" fmla="*/ 4327071 w 6743726"/>
              <a:gd name="connsiteY10" fmla="*/ 1959428 h 6841671"/>
              <a:gd name="connsiteX11" fmla="*/ 6384470 w 6743726"/>
              <a:gd name="connsiteY11" fmla="*/ 1077685 h 6841671"/>
              <a:gd name="connsiteX12" fmla="*/ 3722915 w 6743726"/>
              <a:gd name="connsiteY12" fmla="*/ 0 h 6841671"/>
              <a:gd name="connsiteX0" fmla="*/ 3722915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3722915 w 6743726"/>
              <a:gd name="connsiteY12" fmla="*/ 16330 h 6858001"/>
              <a:gd name="connsiteX0" fmla="*/ 4229101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4229101 w 6743726"/>
              <a:gd name="connsiteY12" fmla="*/ 16330 h 6858001"/>
              <a:gd name="connsiteX0" fmla="*/ 4229101 w 6743726"/>
              <a:gd name="connsiteY0" fmla="*/ 0 h 6858340"/>
              <a:gd name="connsiteX1" fmla="*/ 4343400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2043 h 6860383"/>
              <a:gd name="connsiteX1" fmla="*/ 4345781 w 6743726"/>
              <a:gd name="connsiteY1" fmla="*/ 0 h 6860383"/>
              <a:gd name="connsiteX2" fmla="*/ 6743700 w 6743726"/>
              <a:gd name="connsiteY2" fmla="*/ 1145383 h 6860383"/>
              <a:gd name="connsiteX3" fmla="*/ 4833257 w 6743726"/>
              <a:gd name="connsiteY3" fmla="*/ 1880168 h 6860383"/>
              <a:gd name="connsiteX4" fmla="*/ 6645729 w 6743726"/>
              <a:gd name="connsiteY4" fmla="*/ 2859882 h 6860383"/>
              <a:gd name="connsiteX5" fmla="*/ 783772 w 6743726"/>
              <a:gd name="connsiteY5" fmla="*/ 5439798 h 6860383"/>
              <a:gd name="connsiteX6" fmla="*/ 2237014 w 6743726"/>
              <a:gd name="connsiteY6" fmla="*/ 6860383 h 6860383"/>
              <a:gd name="connsiteX7" fmla="*/ 1061357 w 6743726"/>
              <a:gd name="connsiteY7" fmla="*/ 6860383 h 6860383"/>
              <a:gd name="connsiteX8" fmla="*/ 0 w 6743726"/>
              <a:gd name="connsiteY8" fmla="*/ 5472455 h 6860383"/>
              <a:gd name="connsiteX9" fmla="*/ 6204856 w 6743726"/>
              <a:gd name="connsiteY9" fmla="*/ 2843554 h 6860383"/>
              <a:gd name="connsiteX10" fmla="*/ 4327071 w 6743726"/>
              <a:gd name="connsiteY10" fmla="*/ 1978140 h 6860383"/>
              <a:gd name="connsiteX11" fmla="*/ 6384470 w 6743726"/>
              <a:gd name="connsiteY11" fmla="*/ 1096397 h 6860383"/>
              <a:gd name="connsiteX12" fmla="*/ 4229101 w 6743726"/>
              <a:gd name="connsiteY12" fmla="*/ 2043 h 6860383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1651 w 6626276"/>
              <a:gd name="connsiteY0" fmla="*/ 0 h 6858340"/>
              <a:gd name="connsiteX1" fmla="*/ 4230712 w 6626276"/>
              <a:gd name="connsiteY1" fmla="*/ 339 h 6858340"/>
              <a:gd name="connsiteX2" fmla="*/ 6626250 w 6626276"/>
              <a:gd name="connsiteY2" fmla="*/ 1143340 h 6858340"/>
              <a:gd name="connsiteX3" fmla="*/ 4715807 w 6626276"/>
              <a:gd name="connsiteY3" fmla="*/ 1878125 h 6858340"/>
              <a:gd name="connsiteX4" fmla="*/ 6528279 w 6626276"/>
              <a:gd name="connsiteY4" fmla="*/ 2857839 h 6858340"/>
              <a:gd name="connsiteX5" fmla="*/ 652177 w 6626276"/>
              <a:gd name="connsiteY5" fmla="*/ 5523480 h 6858340"/>
              <a:gd name="connsiteX6" fmla="*/ 2119564 w 6626276"/>
              <a:gd name="connsiteY6" fmla="*/ 6858340 h 6858340"/>
              <a:gd name="connsiteX7" fmla="*/ 943907 w 6626276"/>
              <a:gd name="connsiteY7" fmla="*/ 6858340 h 6858340"/>
              <a:gd name="connsiteX8" fmla="*/ 30149 w 6626276"/>
              <a:gd name="connsiteY8" fmla="*/ 5708951 h 6858340"/>
              <a:gd name="connsiteX9" fmla="*/ 6087406 w 6626276"/>
              <a:gd name="connsiteY9" fmla="*/ 2841511 h 6858340"/>
              <a:gd name="connsiteX10" fmla="*/ 4209621 w 6626276"/>
              <a:gd name="connsiteY10" fmla="*/ 1976097 h 6858340"/>
              <a:gd name="connsiteX11" fmla="*/ 6267020 w 6626276"/>
              <a:gd name="connsiteY11" fmla="*/ 1094354 h 6858340"/>
              <a:gd name="connsiteX12" fmla="*/ 4111651 w 6626276"/>
              <a:gd name="connsiteY12" fmla="*/ 0 h 6858340"/>
              <a:gd name="connsiteX0" fmla="*/ 4101800 w 6616425"/>
              <a:gd name="connsiteY0" fmla="*/ 0 h 6858340"/>
              <a:gd name="connsiteX1" fmla="*/ 4220861 w 6616425"/>
              <a:gd name="connsiteY1" fmla="*/ 339 h 6858340"/>
              <a:gd name="connsiteX2" fmla="*/ 6616399 w 6616425"/>
              <a:gd name="connsiteY2" fmla="*/ 1143340 h 6858340"/>
              <a:gd name="connsiteX3" fmla="*/ 4705956 w 6616425"/>
              <a:gd name="connsiteY3" fmla="*/ 1878125 h 6858340"/>
              <a:gd name="connsiteX4" fmla="*/ 6518428 w 6616425"/>
              <a:gd name="connsiteY4" fmla="*/ 2857839 h 6858340"/>
              <a:gd name="connsiteX5" fmla="*/ 642326 w 6616425"/>
              <a:gd name="connsiteY5" fmla="*/ 5523480 h 6858340"/>
              <a:gd name="connsiteX6" fmla="*/ 2109713 w 6616425"/>
              <a:gd name="connsiteY6" fmla="*/ 6858340 h 6858340"/>
              <a:gd name="connsiteX7" fmla="*/ 934056 w 6616425"/>
              <a:gd name="connsiteY7" fmla="*/ 6858340 h 6858340"/>
              <a:gd name="connsiteX8" fmla="*/ 20298 w 6616425"/>
              <a:gd name="connsiteY8" fmla="*/ 5708951 h 6858340"/>
              <a:gd name="connsiteX9" fmla="*/ 6077555 w 6616425"/>
              <a:gd name="connsiteY9" fmla="*/ 2841511 h 6858340"/>
              <a:gd name="connsiteX10" fmla="*/ 4199770 w 6616425"/>
              <a:gd name="connsiteY10" fmla="*/ 1976097 h 6858340"/>
              <a:gd name="connsiteX11" fmla="*/ 6257169 w 6616425"/>
              <a:gd name="connsiteY11" fmla="*/ 1094354 h 6858340"/>
              <a:gd name="connsiteX12" fmla="*/ 4101800 w 6616425"/>
              <a:gd name="connsiteY12" fmla="*/ 0 h 6858340"/>
              <a:gd name="connsiteX0" fmla="*/ 4139855 w 6654480"/>
              <a:gd name="connsiteY0" fmla="*/ 0 h 6858340"/>
              <a:gd name="connsiteX1" fmla="*/ 4258916 w 6654480"/>
              <a:gd name="connsiteY1" fmla="*/ 339 h 6858340"/>
              <a:gd name="connsiteX2" fmla="*/ 6654454 w 6654480"/>
              <a:gd name="connsiteY2" fmla="*/ 1143340 h 6858340"/>
              <a:gd name="connsiteX3" fmla="*/ 4744011 w 6654480"/>
              <a:gd name="connsiteY3" fmla="*/ 1878125 h 6858340"/>
              <a:gd name="connsiteX4" fmla="*/ 6556483 w 6654480"/>
              <a:gd name="connsiteY4" fmla="*/ 2857839 h 6858340"/>
              <a:gd name="connsiteX5" fmla="*/ 680381 w 6654480"/>
              <a:gd name="connsiteY5" fmla="*/ 5523480 h 6858340"/>
              <a:gd name="connsiteX6" fmla="*/ 2147768 w 6654480"/>
              <a:gd name="connsiteY6" fmla="*/ 6858340 h 6858340"/>
              <a:gd name="connsiteX7" fmla="*/ 972111 w 6654480"/>
              <a:gd name="connsiteY7" fmla="*/ 6858340 h 6858340"/>
              <a:gd name="connsiteX8" fmla="*/ 58353 w 6654480"/>
              <a:gd name="connsiteY8" fmla="*/ 5708951 h 6858340"/>
              <a:gd name="connsiteX9" fmla="*/ 6115610 w 6654480"/>
              <a:gd name="connsiteY9" fmla="*/ 2841511 h 6858340"/>
              <a:gd name="connsiteX10" fmla="*/ 4237825 w 6654480"/>
              <a:gd name="connsiteY10" fmla="*/ 1976097 h 6858340"/>
              <a:gd name="connsiteX11" fmla="*/ 6295224 w 6654480"/>
              <a:gd name="connsiteY11" fmla="*/ 1094354 h 6858340"/>
              <a:gd name="connsiteX12" fmla="*/ 4139855 w 6654480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71606 w 6686231"/>
              <a:gd name="connsiteY0" fmla="*/ 0 h 6858340"/>
              <a:gd name="connsiteX1" fmla="*/ 4290667 w 6686231"/>
              <a:gd name="connsiteY1" fmla="*/ 339 h 6858340"/>
              <a:gd name="connsiteX2" fmla="*/ 6686205 w 6686231"/>
              <a:gd name="connsiteY2" fmla="*/ 1143340 h 6858340"/>
              <a:gd name="connsiteX3" fmla="*/ 4775762 w 6686231"/>
              <a:gd name="connsiteY3" fmla="*/ 1878125 h 6858340"/>
              <a:gd name="connsiteX4" fmla="*/ 6478403 w 6686231"/>
              <a:gd name="connsiteY4" fmla="*/ 2790603 h 6858340"/>
              <a:gd name="connsiteX5" fmla="*/ 712132 w 6686231"/>
              <a:gd name="connsiteY5" fmla="*/ 5523480 h 6858340"/>
              <a:gd name="connsiteX6" fmla="*/ 2179519 w 6686231"/>
              <a:gd name="connsiteY6" fmla="*/ 6858340 h 6858340"/>
              <a:gd name="connsiteX7" fmla="*/ 1003862 w 6686231"/>
              <a:gd name="connsiteY7" fmla="*/ 6858340 h 6858340"/>
              <a:gd name="connsiteX8" fmla="*/ 60150 w 6686231"/>
              <a:gd name="connsiteY8" fmla="*/ 5682057 h 6858340"/>
              <a:gd name="connsiteX9" fmla="*/ 6247208 w 6686231"/>
              <a:gd name="connsiteY9" fmla="*/ 2801170 h 6858340"/>
              <a:gd name="connsiteX10" fmla="*/ 4269576 w 6686231"/>
              <a:gd name="connsiteY10" fmla="*/ 1976097 h 6858340"/>
              <a:gd name="connsiteX11" fmla="*/ 6326975 w 6686231"/>
              <a:gd name="connsiteY11" fmla="*/ 1094354 h 6858340"/>
              <a:gd name="connsiteX12" fmla="*/ 4171606 w 6686231"/>
              <a:gd name="connsiteY12" fmla="*/ 0 h 6858340"/>
              <a:gd name="connsiteX0" fmla="*/ 4154145 w 6668770"/>
              <a:gd name="connsiteY0" fmla="*/ 0 h 6858340"/>
              <a:gd name="connsiteX1" fmla="*/ 4273206 w 6668770"/>
              <a:gd name="connsiteY1" fmla="*/ 339 h 6858340"/>
              <a:gd name="connsiteX2" fmla="*/ 6668744 w 6668770"/>
              <a:gd name="connsiteY2" fmla="*/ 1143340 h 6858340"/>
              <a:gd name="connsiteX3" fmla="*/ 4758301 w 6668770"/>
              <a:gd name="connsiteY3" fmla="*/ 1878125 h 6858340"/>
              <a:gd name="connsiteX4" fmla="*/ 6460942 w 6668770"/>
              <a:gd name="connsiteY4" fmla="*/ 2790603 h 6858340"/>
              <a:gd name="connsiteX5" fmla="*/ 694671 w 6668770"/>
              <a:gd name="connsiteY5" fmla="*/ 5523480 h 6858340"/>
              <a:gd name="connsiteX6" fmla="*/ 2162058 w 6668770"/>
              <a:gd name="connsiteY6" fmla="*/ 6858340 h 6858340"/>
              <a:gd name="connsiteX7" fmla="*/ 986401 w 6668770"/>
              <a:gd name="connsiteY7" fmla="*/ 6858340 h 6858340"/>
              <a:gd name="connsiteX8" fmla="*/ 42689 w 6668770"/>
              <a:gd name="connsiteY8" fmla="*/ 5682057 h 6858340"/>
              <a:gd name="connsiteX9" fmla="*/ 6229747 w 6668770"/>
              <a:gd name="connsiteY9" fmla="*/ 2801170 h 6858340"/>
              <a:gd name="connsiteX10" fmla="*/ 4252115 w 6668770"/>
              <a:gd name="connsiteY10" fmla="*/ 1976097 h 6858340"/>
              <a:gd name="connsiteX11" fmla="*/ 6309514 w 6668770"/>
              <a:gd name="connsiteY11" fmla="*/ 1094354 h 6858340"/>
              <a:gd name="connsiteX12" fmla="*/ 4154145 w 6668770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315856 w 6732511"/>
              <a:gd name="connsiteY10" fmla="*/ 1976097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72119 w 6732510"/>
              <a:gd name="connsiteY3" fmla="*/ 1878125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32181 w 6732510"/>
              <a:gd name="connsiteY3" fmla="*/ 1905019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24683"/>
              <a:gd name="connsiteY0" fmla="*/ 0 h 6858340"/>
              <a:gd name="connsiteX1" fmla="*/ 4336947 w 6524683"/>
              <a:gd name="connsiteY1" fmla="*/ 339 h 6858340"/>
              <a:gd name="connsiteX2" fmla="*/ 6512822 w 6524683"/>
              <a:gd name="connsiteY2" fmla="*/ 1102999 h 6858340"/>
              <a:gd name="connsiteX3" fmla="*/ 4732181 w 6524683"/>
              <a:gd name="connsiteY3" fmla="*/ 1905019 h 6858340"/>
              <a:gd name="connsiteX4" fmla="*/ 6524683 w 6524683"/>
              <a:gd name="connsiteY4" fmla="*/ 2790603 h 6858340"/>
              <a:gd name="connsiteX5" fmla="*/ 758412 w 6524683"/>
              <a:gd name="connsiteY5" fmla="*/ 5523480 h 6858340"/>
              <a:gd name="connsiteX6" fmla="*/ 2225799 w 6524683"/>
              <a:gd name="connsiteY6" fmla="*/ 6858340 h 6858340"/>
              <a:gd name="connsiteX7" fmla="*/ 1050142 w 6524683"/>
              <a:gd name="connsiteY7" fmla="*/ 6858340 h 6858340"/>
              <a:gd name="connsiteX8" fmla="*/ 76476 w 6524683"/>
              <a:gd name="connsiteY8" fmla="*/ 5682057 h 6858340"/>
              <a:gd name="connsiteX9" fmla="*/ 6293488 w 6524683"/>
              <a:gd name="connsiteY9" fmla="*/ 2801170 h 6858340"/>
              <a:gd name="connsiteX10" fmla="*/ 4575458 w 6524683"/>
              <a:gd name="connsiteY10" fmla="*/ 1935755 h 6858340"/>
              <a:gd name="connsiteX11" fmla="*/ 6413194 w 6524683"/>
              <a:gd name="connsiteY11" fmla="*/ 1094354 h 6858340"/>
              <a:gd name="connsiteX12" fmla="*/ 4217886 w 6524683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173979 w 6481949"/>
              <a:gd name="connsiteY0" fmla="*/ 0 h 6858340"/>
              <a:gd name="connsiteX1" fmla="*/ 4293040 w 6481949"/>
              <a:gd name="connsiteY1" fmla="*/ 339 h 6858340"/>
              <a:gd name="connsiteX2" fmla="*/ 6468915 w 6481949"/>
              <a:gd name="connsiteY2" fmla="*/ 1102999 h 6858340"/>
              <a:gd name="connsiteX3" fmla="*/ 4688274 w 6481949"/>
              <a:gd name="connsiteY3" fmla="*/ 1905019 h 6858340"/>
              <a:gd name="connsiteX4" fmla="*/ 6480776 w 6481949"/>
              <a:gd name="connsiteY4" fmla="*/ 2790603 h 6858340"/>
              <a:gd name="connsiteX5" fmla="*/ 714505 w 6481949"/>
              <a:gd name="connsiteY5" fmla="*/ 5523480 h 6858340"/>
              <a:gd name="connsiteX6" fmla="*/ 2181892 w 6481949"/>
              <a:gd name="connsiteY6" fmla="*/ 6858340 h 6858340"/>
              <a:gd name="connsiteX7" fmla="*/ 1006235 w 6481949"/>
              <a:gd name="connsiteY7" fmla="*/ 6858340 h 6858340"/>
              <a:gd name="connsiteX8" fmla="*/ 32569 w 6481949"/>
              <a:gd name="connsiteY8" fmla="*/ 5682057 h 6858340"/>
              <a:gd name="connsiteX9" fmla="*/ 6249581 w 6481949"/>
              <a:gd name="connsiteY9" fmla="*/ 2801170 h 6858340"/>
              <a:gd name="connsiteX10" fmla="*/ 4531551 w 6481949"/>
              <a:gd name="connsiteY10" fmla="*/ 1935755 h 6858340"/>
              <a:gd name="connsiteX11" fmla="*/ 6369287 w 6481949"/>
              <a:gd name="connsiteY11" fmla="*/ 1094354 h 6858340"/>
              <a:gd name="connsiteX12" fmla="*/ 4173979 w 6481949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688492 w 6482167"/>
              <a:gd name="connsiteY3" fmla="*/ 1905019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765646 w 6482167"/>
              <a:gd name="connsiteY3" fmla="*/ 1884237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052 w 6482022"/>
              <a:gd name="connsiteY0" fmla="*/ 0 h 6858340"/>
              <a:gd name="connsiteX1" fmla="*/ 4293113 w 6482022"/>
              <a:gd name="connsiteY1" fmla="*/ 339 h 6858340"/>
              <a:gd name="connsiteX2" fmla="*/ 6468988 w 6482022"/>
              <a:gd name="connsiteY2" fmla="*/ 1102999 h 6858340"/>
              <a:gd name="connsiteX3" fmla="*/ 4765501 w 6482022"/>
              <a:gd name="connsiteY3" fmla="*/ 1884237 h 6858340"/>
              <a:gd name="connsiteX4" fmla="*/ 6480849 w 6482022"/>
              <a:gd name="connsiteY4" fmla="*/ 2790603 h 6858340"/>
              <a:gd name="connsiteX5" fmla="*/ 714578 w 6482022"/>
              <a:gd name="connsiteY5" fmla="*/ 5523480 h 6858340"/>
              <a:gd name="connsiteX6" fmla="*/ 2181965 w 6482022"/>
              <a:gd name="connsiteY6" fmla="*/ 6858340 h 6858340"/>
              <a:gd name="connsiteX7" fmla="*/ 1006308 w 6482022"/>
              <a:gd name="connsiteY7" fmla="*/ 6858340 h 6858340"/>
              <a:gd name="connsiteX8" fmla="*/ 32642 w 6482022"/>
              <a:gd name="connsiteY8" fmla="*/ 5682057 h 6858340"/>
              <a:gd name="connsiteX9" fmla="*/ 6234224 w 6482022"/>
              <a:gd name="connsiteY9" fmla="*/ 2759607 h 6858340"/>
              <a:gd name="connsiteX10" fmla="*/ 4531624 w 6482022"/>
              <a:gd name="connsiteY10" fmla="*/ 1935755 h 6858340"/>
              <a:gd name="connsiteX11" fmla="*/ 6369360 w 6482022"/>
              <a:gd name="connsiteY11" fmla="*/ 1094354 h 6858340"/>
              <a:gd name="connsiteX12" fmla="*/ 4174052 w 6482022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65501 w 6484234"/>
              <a:gd name="connsiteY3" fmla="*/ 1884237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64823 w 6484234"/>
              <a:gd name="connsiteY1" fmla="*/ 9864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45375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84234" h="6858340">
                <a:moveTo>
                  <a:pt x="4174052" y="0"/>
                </a:moveTo>
                <a:lnTo>
                  <a:pt x="4245375" y="339"/>
                </a:lnTo>
                <a:cubicBezTo>
                  <a:pt x="5416178" y="528936"/>
                  <a:pt x="6350992" y="682938"/>
                  <a:pt x="6468988" y="1102999"/>
                </a:cubicBezTo>
                <a:cubicBezTo>
                  <a:pt x="6557029" y="1428930"/>
                  <a:pt x="4727971" y="1512762"/>
                  <a:pt x="4708921" y="1874712"/>
                </a:cubicBezTo>
                <a:cubicBezTo>
                  <a:pt x="4701937" y="2115638"/>
                  <a:pt x="6312010" y="1882285"/>
                  <a:pt x="6480849" y="2790603"/>
                </a:cubicBezTo>
                <a:cubicBezTo>
                  <a:pt x="6650520" y="3577335"/>
                  <a:pt x="385599" y="4141704"/>
                  <a:pt x="714578" y="5523480"/>
                </a:cubicBezTo>
                <a:cubicBezTo>
                  <a:pt x="794323" y="5878568"/>
                  <a:pt x="1791030" y="6638674"/>
                  <a:pt x="2181965" y="6858340"/>
                </a:cubicBezTo>
                <a:lnTo>
                  <a:pt x="1006308" y="6858340"/>
                </a:lnTo>
                <a:cubicBezTo>
                  <a:pt x="717405" y="6667367"/>
                  <a:pt x="222031" y="6109569"/>
                  <a:pt x="32642" y="5682057"/>
                </a:cubicBezTo>
                <a:cubicBezTo>
                  <a:pt x="-515243" y="3750636"/>
                  <a:pt x="6012382" y="3379244"/>
                  <a:pt x="6234224" y="2759607"/>
                </a:cubicBezTo>
                <a:cubicBezTo>
                  <a:pt x="6337180" y="2134960"/>
                  <a:pt x="4538501" y="2237673"/>
                  <a:pt x="4531624" y="1935755"/>
                </a:cubicBezTo>
                <a:cubicBezTo>
                  <a:pt x="4501670" y="1437575"/>
                  <a:pt x="6411795" y="1358332"/>
                  <a:pt x="6411795" y="1075304"/>
                </a:cubicBezTo>
                <a:cubicBezTo>
                  <a:pt x="6249153" y="697073"/>
                  <a:pt x="4905821" y="364785"/>
                  <a:pt x="4174052" y="0"/>
                </a:cubicBezTo>
                <a:close/>
              </a:path>
            </a:pathLst>
          </a:custGeom>
          <a:gradFill flip="none" rotWithShape="1">
            <a:gsLst>
              <a:gs pos="53000">
                <a:schemeClr val="accent1">
                  <a:lumMod val="50000"/>
                </a:schemeClr>
              </a:gs>
              <a:gs pos="0">
                <a:schemeClr val="bg2">
                  <a:lumMod val="90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D0B9A-9231-2742-902A-B14558D30E31}"/>
              </a:ext>
            </a:extLst>
          </p:cNvPr>
          <p:cNvGrpSpPr/>
          <p:nvPr/>
        </p:nvGrpSpPr>
        <p:grpSpPr>
          <a:xfrm>
            <a:off x="592522" y="3685104"/>
            <a:ext cx="1796537" cy="2377331"/>
            <a:chOff x="592522" y="3685104"/>
            <a:chExt cx="1796537" cy="23773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B03AFC-01B9-0D4B-B4C5-867AE8D1C5AD}"/>
                </a:ext>
              </a:extLst>
            </p:cNvPr>
            <p:cNvGrpSpPr/>
            <p:nvPr/>
          </p:nvGrpSpPr>
          <p:grpSpPr>
            <a:xfrm>
              <a:off x="837601" y="5033734"/>
              <a:ext cx="1551458" cy="1028701"/>
              <a:chOff x="837601" y="5033734"/>
              <a:chExt cx="1551458" cy="102870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FBAA84B-501B-4074-96CB-13531E6499C7}"/>
                  </a:ext>
                </a:extLst>
              </p:cNvPr>
              <p:cNvGrpSpPr/>
              <p:nvPr/>
            </p:nvGrpSpPr>
            <p:grpSpPr>
              <a:xfrm>
                <a:off x="837601" y="5033734"/>
                <a:ext cx="1551458" cy="1028701"/>
                <a:chOff x="2846368" y="2914649"/>
                <a:chExt cx="1551458" cy="1028701"/>
              </a:xfrm>
            </p:grpSpPr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DB0FA8A6-B51C-4B49-9B80-5CF42A4A5F15}"/>
                    </a:ext>
                  </a:extLst>
                </p:cNvPr>
                <p:cNvSpPr/>
                <p:nvPr/>
              </p:nvSpPr>
              <p:spPr>
                <a:xfrm rot="5400000">
                  <a:off x="3853479" y="3399002"/>
                  <a:ext cx="115208" cy="973487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tx1">
                        <a:alpha val="44000"/>
                      </a:schemeClr>
                    </a:gs>
                    <a:gs pos="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02F9719-7418-44B7-9701-5D27CAF8BE72}"/>
                    </a:ext>
                  </a:extLst>
                </p:cNvPr>
                <p:cNvGrpSpPr/>
                <p:nvPr/>
              </p:nvGrpSpPr>
              <p:grpSpPr>
                <a:xfrm>
                  <a:off x="2893292" y="3257549"/>
                  <a:ext cx="591952" cy="685800"/>
                  <a:chOff x="4110677" y="3252106"/>
                  <a:chExt cx="591952" cy="685800"/>
                </a:xfrm>
              </p:grpSpPr>
              <p:sp>
                <p:nvSpPr>
                  <p:cNvPr id="86" name="Isosceles Triangle 85">
                    <a:extLst>
                      <a:ext uri="{FF2B5EF4-FFF2-40B4-BE49-F238E27FC236}">
                        <a16:creationId xmlns:a16="http://schemas.microsoft.com/office/drawing/2014/main" id="{A253FC7A-1A65-4B94-975C-A9C49BEC9891}"/>
                      </a:ext>
                    </a:extLst>
                  </p:cNvPr>
                  <p:cNvSpPr/>
                  <p:nvPr/>
                </p:nvSpPr>
                <p:spPr>
                  <a:xfrm>
                    <a:off x="4406653" y="3252106"/>
                    <a:ext cx="295976" cy="6858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7" name="Isosceles Triangle 86">
                    <a:extLst>
                      <a:ext uri="{FF2B5EF4-FFF2-40B4-BE49-F238E27FC236}">
                        <a16:creationId xmlns:a16="http://schemas.microsoft.com/office/drawing/2014/main" id="{D8DA3374-3894-4EC9-9E22-3FC21008E942}"/>
                      </a:ext>
                    </a:extLst>
                  </p:cNvPr>
                  <p:cNvSpPr/>
                  <p:nvPr/>
                </p:nvSpPr>
                <p:spPr>
                  <a:xfrm flipH="1">
                    <a:off x="4110677" y="3252106"/>
                    <a:ext cx="295976" cy="6858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E5E3E98-176C-490D-9128-7471CBA267BA}"/>
                    </a:ext>
                  </a:extLst>
                </p:cNvPr>
                <p:cNvGrpSpPr/>
                <p:nvPr/>
              </p:nvGrpSpPr>
              <p:grpSpPr>
                <a:xfrm>
                  <a:off x="2846368" y="2914649"/>
                  <a:ext cx="685800" cy="685800"/>
                  <a:chOff x="2389059" y="3298371"/>
                  <a:chExt cx="685800" cy="685800"/>
                </a:xfrm>
              </p:grpSpPr>
              <p:sp>
                <p:nvSpPr>
                  <p:cNvPr id="80" name="Circle: Hollow 79">
                    <a:extLst>
                      <a:ext uri="{FF2B5EF4-FFF2-40B4-BE49-F238E27FC236}">
                        <a16:creationId xmlns:a16="http://schemas.microsoft.com/office/drawing/2014/main" id="{EF4C9E56-29BD-4090-961A-6F1B1E6D0D20}"/>
                      </a:ext>
                    </a:extLst>
                  </p:cNvPr>
                  <p:cNvSpPr/>
                  <p:nvPr/>
                </p:nvSpPr>
                <p:spPr>
                  <a:xfrm>
                    <a:off x="2389059" y="3298371"/>
                    <a:ext cx="685800" cy="685800"/>
                  </a:xfrm>
                  <a:prstGeom prst="donut">
                    <a:avLst>
                      <a:gd name="adj" fmla="val 5888"/>
                    </a:avLst>
                  </a:prstGeom>
                  <a:solidFill>
                    <a:srgbClr val="00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B37B4823-DF30-4F30-9681-38F25EA4ED88}"/>
                      </a:ext>
                    </a:extLst>
                  </p:cNvPr>
                  <p:cNvSpPr/>
                  <p:nvPr/>
                </p:nvSpPr>
                <p:spPr>
                  <a:xfrm>
                    <a:off x="2462538" y="3371850"/>
                    <a:ext cx="538842" cy="5388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77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pic>
            <p:nvPicPr>
              <p:cNvPr id="132" name="Graphic 131" descr="Lightbulb">
                <a:extLst>
                  <a:ext uri="{FF2B5EF4-FFF2-40B4-BE49-F238E27FC236}">
                    <a16:creationId xmlns:a16="http://schemas.microsoft.com/office/drawing/2014/main" id="{08B92661-8BA2-4662-9627-4FD3E577A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0501" y="51966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6957F8E-D003-42FA-B522-9D9E31C9A963}"/>
                </a:ext>
              </a:extLst>
            </p:cNvPr>
            <p:cNvGrpSpPr/>
            <p:nvPr/>
          </p:nvGrpSpPr>
          <p:grpSpPr>
            <a:xfrm>
              <a:off x="592522" y="3685104"/>
              <a:ext cx="1707673" cy="1467726"/>
              <a:chOff x="592522" y="3685104"/>
              <a:chExt cx="1707673" cy="1467726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D8E3F0C-7AD8-4C5B-92BF-B6ED4C65E6BD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20</a:t>
                </a:r>
                <a:r>
                  <a:rPr lang="en-US" altLang="zh-CN" sz="2400" b="1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20-3-4</a:t>
                </a:r>
                <a:endParaRPr lang="en-IN" sz="2400" b="1" dirty="0">
                  <a:solidFill>
                    <a:srgbClr val="0033CC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17FB429-36AE-4C2C-A6F1-089A0E78F67D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0033CC"/>
                    </a:solidFill>
                    <a:latin typeface="Agency FB" panose="020B0503020202020204" pitchFamily="34" charset="0"/>
                  </a:rPr>
                  <a:t>First milestone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70324A7-D7B8-4826-8263-0E6DC51397D3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latin typeface="Agency FB" panose="020B0503020202020204" pitchFamily="34" charset="0"/>
                  </a:rPr>
                  <a:t>Read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articles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about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related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work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make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decision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of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method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for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project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question.</a:t>
                </a:r>
              </a:p>
              <a:p>
                <a:pPr algn="just"/>
                <a:r>
                  <a:rPr lang="en-US" sz="1200" b="1" dirty="0">
                    <a:latin typeface="Agency FB" panose="020B0503020202020204" pitchFamily="34" charset="0"/>
                  </a:rPr>
                  <a:t>Xiaoyan Li</a:t>
                </a:r>
                <a:endParaRPr lang="en-IN" sz="1200" b="1" dirty="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633ADD-5C29-48C0-9703-48429E0B50B7}"/>
              </a:ext>
            </a:extLst>
          </p:cNvPr>
          <p:cNvGrpSpPr/>
          <p:nvPr/>
        </p:nvGrpSpPr>
        <p:grpSpPr>
          <a:xfrm>
            <a:off x="3518930" y="2168381"/>
            <a:ext cx="1707673" cy="2696626"/>
            <a:chOff x="3518930" y="2168381"/>
            <a:chExt cx="1707673" cy="26966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3B42CD4-A264-4326-9913-9747354CB225}"/>
                </a:ext>
              </a:extLst>
            </p:cNvPr>
            <p:cNvGrpSpPr/>
            <p:nvPr/>
          </p:nvGrpSpPr>
          <p:grpSpPr>
            <a:xfrm>
              <a:off x="3675144" y="3836306"/>
              <a:ext cx="1551458" cy="1028701"/>
              <a:chOff x="2846368" y="2914649"/>
              <a:chExt cx="1551458" cy="1028701"/>
            </a:xfrm>
          </p:grpSpPr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9694EEC7-A72F-479F-811E-CBD1C4B193DA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5BB4C1C-FA7D-4166-BE3D-CBF3424810C9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4588C378-C8F1-4E16-ABE2-388E76223E28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51B56A15-9D71-48A0-A355-2367D556FF28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072B053-EF43-4AF4-AE89-BA06B440375C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EA20425C-DAB8-4287-ADD8-BE5B88D31A31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5652C4D-2463-4C92-9D39-6BBB4CBFA9E2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30" name="Graphic 129" descr="Hourglass">
              <a:extLst>
                <a:ext uri="{FF2B5EF4-FFF2-40B4-BE49-F238E27FC236}">
                  <a16:creationId xmlns:a16="http://schemas.microsoft.com/office/drawing/2014/main" id="{1F5ECF37-030E-4ACF-B257-32C4AA12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8044" y="3999205"/>
              <a:ext cx="360000" cy="360000"/>
            </a:xfrm>
            <a:prstGeom prst="rect">
              <a:avLst/>
            </a:prstGeom>
          </p:spPr>
        </p:pic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C91DE82-5AF1-4814-81ED-EA59BC39519B}"/>
                </a:ext>
              </a:extLst>
            </p:cNvPr>
            <p:cNvGrpSpPr/>
            <p:nvPr/>
          </p:nvGrpSpPr>
          <p:grpSpPr>
            <a:xfrm>
              <a:off x="3518930" y="2168381"/>
              <a:ext cx="1707673" cy="1725548"/>
              <a:chOff x="592522" y="3685104"/>
              <a:chExt cx="1707673" cy="1725548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9FDED5E-31D1-4EFE-BFDC-0AE05A45564F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20</a:t>
                </a:r>
                <a:r>
                  <a:rPr lang="en-US" altLang="zh-CN" sz="2400" b="1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20-3-20</a:t>
                </a:r>
                <a:endParaRPr lang="en-IN" sz="2400" b="1" dirty="0">
                  <a:solidFill>
                    <a:srgbClr val="0080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723F93D-C1D9-4C51-BEEE-BC304B4F4F85}"/>
                  </a:ext>
                </a:extLst>
              </p:cNvPr>
              <p:cNvSpPr txBox="1"/>
              <p:nvPr/>
            </p:nvSpPr>
            <p:spPr>
              <a:xfrm>
                <a:off x="592522" y="4032405"/>
                <a:ext cx="1475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008000"/>
                    </a:solidFill>
                    <a:latin typeface="Agency FB" panose="020B0503020202020204" pitchFamily="34" charset="0"/>
                  </a:rPr>
                  <a:t>Second milestone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A306737-3467-4837-9CCE-CC386667217F}"/>
                  </a:ext>
                </a:extLst>
              </p:cNvPr>
              <p:cNvSpPr txBox="1"/>
              <p:nvPr/>
            </p:nvSpPr>
            <p:spPr>
              <a:xfrm>
                <a:off x="592522" y="4210323"/>
                <a:ext cx="17076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latin typeface="Agency FB" panose="020B0503020202020204" pitchFamily="34" charset="0"/>
                  </a:rPr>
                  <a:t>Implement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debug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method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simulate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on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random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graph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situations.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Think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of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improvement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possibilities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of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method. Chang Liu</a:t>
                </a:r>
                <a:endParaRPr lang="en-IN" sz="1200" b="1" dirty="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A43D5-A088-2E4B-AA31-FBC5968E2409}"/>
              </a:ext>
            </a:extLst>
          </p:cNvPr>
          <p:cNvGrpSpPr/>
          <p:nvPr/>
        </p:nvGrpSpPr>
        <p:grpSpPr>
          <a:xfrm>
            <a:off x="6540658" y="3460969"/>
            <a:ext cx="2505585" cy="3052862"/>
            <a:chOff x="6540658" y="3460969"/>
            <a:chExt cx="2505585" cy="305286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B339D6F-450E-4FEA-8EDD-5594006F8668}"/>
                </a:ext>
              </a:extLst>
            </p:cNvPr>
            <p:cNvGrpSpPr/>
            <p:nvPr/>
          </p:nvGrpSpPr>
          <p:grpSpPr>
            <a:xfrm>
              <a:off x="6540658" y="3460969"/>
              <a:ext cx="1551458" cy="1028701"/>
              <a:chOff x="2846368" y="2914649"/>
              <a:chExt cx="1551458" cy="1028701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2D79CCD2-0226-4D9C-B3EC-28FF1FAB8929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A2185B4-4666-4802-A423-D885B7117775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35D63672-51B1-4A0F-8EB6-B2E2B7AFD3A1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B57B7F37-AF4A-4864-BD74-41D5EDCB06A9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229C826-CA29-4BF0-9621-9CD0308CF590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03" name="Circle: Hollow 102">
                  <a:extLst>
                    <a:ext uri="{FF2B5EF4-FFF2-40B4-BE49-F238E27FC236}">
                      <a16:creationId xmlns:a16="http://schemas.microsoft.com/office/drawing/2014/main" id="{61A705E4-A4D4-453E-89CE-B382903AE954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C5EB5CA-F348-4FE4-8DEB-E8C2DD35CFBE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8" name="Graphic 127" descr="Monthly calendar">
              <a:extLst>
                <a:ext uri="{FF2B5EF4-FFF2-40B4-BE49-F238E27FC236}">
                  <a16:creationId xmlns:a16="http://schemas.microsoft.com/office/drawing/2014/main" id="{C23FC130-D17D-43CC-AB22-3D14F3A8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9216" y="3623868"/>
              <a:ext cx="360000" cy="360000"/>
            </a:xfrm>
            <a:prstGeom prst="rect">
              <a:avLst/>
            </a:prstGeom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6278AA6-6531-455F-898D-9F01BE161BF4}"/>
                </a:ext>
              </a:extLst>
            </p:cNvPr>
            <p:cNvGrpSpPr/>
            <p:nvPr/>
          </p:nvGrpSpPr>
          <p:grpSpPr>
            <a:xfrm>
              <a:off x="7338570" y="4676773"/>
              <a:ext cx="1707673" cy="1837058"/>
              <a:chOff x="592522" y="3685104"/>
              <a:chExt cx="1707673" cy="1837058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E904FF-A888-46AD-BFB8-130653B662CF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2020</a:t>
                </a:r>
                <a:r>
                  <a:rPr lang="en-US" altLang="zh-CN" sz="2400" b="1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-4-5</a:t>
                </a:r>
                <a:endParaRPr lang="en-IN" sz="2400" b="1" dirty="0">
                  <a:solidFill>
                    <a:srgbClr val="CC33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01EC604-1AA8-4894-ABA8-F9B9D066F96E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CC3300"/>
                    </a:solidFill>
                    <a:latin typeface="Agency FB" panose="020B0503020202020204" pitchFamily="34" charset="0"/>
                  </a:rPr>
                  <a:t>Third milestone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6307386-DC02-4529-8996-209E46D79DC7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latin typeface="Agency FB" panose="020B0503020202020204" pitchFamily="34" charset="0"/>
                  </a:rPr>
                  <a:t>Summarize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experiment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results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compare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results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with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existing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methods.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Analyze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reason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of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performance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difference. </a:t>
                </a:r>
                <a:r>
                  <a:rPr lang="en-US" altLang="zh-CN" sz="1200" b="1" dirty="0" err="1">
                    <a:latin typeface="Agency FB" panose="020B0503020202020204" pitchFamily="34" charset="0"/>
                  </a:rPr>
                  <a:t>ZhongZheng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 Chen</a:t>
                </a:r>
                <a:endParaRPr lang="en-IN" sz="1200" b="1" dirty="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66E36-E7F9-FE4B-A945-54181B4EFB9A}"/>
              </a:ext>
            </a:extLst>
          </p:cNvPr>
          <p:cNvGrpSpPr/>
          <p:nvPr/>
        </p:nvGrpSpPr>
        <p:grpSpPr>
          <a:xfrm>
            <a:off x="8517955" y="2611407"/>
            <a:ext cx="3087738" cy="1655066"/>
            <a:chOff x="8517955" y="2611407"/>
            <a:chExt cx="3087738" cy="165506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762C0CB-2279-42B0-8AC7-E96D13CEFEBA}"/>
                </a:ext>
              </a:extLst>
            </p:cNvPr>
            <p:cNvGrpSpPr/>
            <p:nvPr/>
          </p:nvGrpSpPr>
          <p:grpSpPr>
            <a:xfrm>
              <a:off x="8517955" y="2611407"/>
              <a:ext cx="1551458" cy="1028701"/>
              <a:chOff x="2846368" y="2914649"/>
              <a:chExt cx="1551458" cy="1028701"/>
            </a:xfrm>
          </p:grpSpPr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64EDD915-8D84-4636-A584-E4026278701A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6CFF2C1-0227-4C14-B2DF-5285FBB8989C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697C2922-82A2-45C2-A650-057722AD6400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5AB8C4D0-3DE9-4B9F-A0D4-9281C9D6B010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41359E0-2610-474B-A73C-2C7BCAD749BB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11" name="Circle: Hollow 110">
                  <a:extLst>
                    <a:ext uri="{FF2B5EF4-FFF2-40B4-BE49-F238E27FC236}">
                      <a16:creationId xmlns:a16="http://schemas.microsoft.com/office/drawing/2014/main" id="{132277AF-7BAC-4043-A8D9-CAD11292FCD2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27437B1-0C5A-4C53-BAAA-EB11E8864E97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6" name="Graphic 125" descr="Newspaper">
              <a:extLst>
                <a:ext uri="{FF2B5EF4-FFF2-40B4-BE49-F238E27FC236}">
                  <a16:creationId xmlns:a16="http://schemas.microsoft.com/office/drawing/2014/main" id="{38EF010A-34A2-4C9A-9472-05FD0B0E4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7033" y="2774306"/>
              <a:ext cx="360000" cy="360000"/>
            </a:xfrm>
            <a:prstGeom prst="rect">
              <a:avLst/>
            </a:prstGeom>
          </p:spPr>
        </p:pic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60F3472-34FE-4B55-8335-2E90C9A3449C}"/>
                </a:ext>
              </a:extLst>
            </p:cNvPr>
            <p:cNvGrpSpPr/>
            <p:nvPr/>
          </p:nvGrpSpPr>
          <p:grpSpPr>
            <a:xfrm>
              <a:off x="9898020" y="2614081"/>
              <a:ext cx="1707673" cy="1652392"/>
              <a:chOff x="592522" y="3685104"/>
              <a:chExt cx="1707673" cy="1652392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0ACB674-9B18-4809-8AF0-7D607A226BC3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202</a:t>
                </a:r>
                <a:r>
                  <a:rPr lang="en-US" altLang="zh-CN" sz="2400" b="1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0-4-20</a:t>
                </a:r>
                <a:endParaRPr lang="en-IN" sz="2400" b="1" dirty="0">
                  <a:solidFill>
                    <a:srgbClr val="CC0000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E7BCFC6-C2DD-4FD1-9D1D-6A21750B9DAB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CC0000"/>
                    </a:solidFill>
                    <a:latin typeface="Agency FB" panose="020B0503020202020204" pitchFamily="34" charset="0"/>
                  </a:rPr>
                  <a:t>Fourth milestone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968FEF4-6B16-4641-8DE5-6176BBE73038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latin typeface="Agency FB" panose="020B0503020202020204" pitchFamily="34" charset="0"/>
                  </a:rPr>
                  <a:t>Discuss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improvement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possibility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write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project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report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think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about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what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is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learned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in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this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project. Xiaoyan Li, Chang Liu</a:t>
                </a:r>
                <a:endParaRPr lang="en-IN" sz="1200" b="1" dirty="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F8A424-BA4B-FF43-8FBB-171C43A36141}"/>
              </a:ext>
            </a:extLst>
          </p:cNvPr>
          <p:cNvGrpSpPr/>
          <p:nvPr/>
        </p:nvGrpSpPr>
        <p:grpSpPr>
          <a:xfrm>
            <a:off x="7453240" y="878916"/>
            <a:ext cx="2931466" cy="1585328"/>
            <a:chOff x="7453240" y="878916"/>
            <a:chExt cx="2931466" cy="158532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E95B0D-D32E-4815-BCBF-F487D42AD653}"/>
                </a:ext>
              </a:extLst>
            </p:cNvPr>
            <p:cNvGrpSpPr/>
            <p:nvPr/>
          </p:nvGrpSpPr>
          <p:grpSpPr>
            <a:xfrm>
              <a:off x="7453240" y="1435543"/>
              <a:ext cx="1551458" cy="1028701"/>
              <a:chOff x="2846368" y="2914649"/>
              <a:chExt cx="1551458" cy="1028701"/>
            </a:xfrm>
          </p:grpSpPr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FA22ADD4-93CE-46F0-8E55-F363B8E8E73D}"/>
                  </a:ext>
                </a:extLst>
              </p:cNvPr>
              <p:cNvSpPr/>
              <p:nvPr/>
            </p:nvSpPr>
            <p:spPr>
              <a:xfrm rot="5400000">
                <a:off x="3853479" y="3399002"/>
                <a:ext cx="115208" cy="973487"/>
              </a:xfrm>
              <a:prstGeom prst="triangle">
                <a:avLst/>
              </a:prstGeom>
              <a:gradFill flip="none" rotWithShape="1">
                <a:gsLst>
                  <a:gs pos="100000">
                    <a:schemeClr val="tx1">
                      <a:alpha val="44000"/>
                    </a:schemeClr>
                  </a:gs>
                  <a:gs pos="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7A4E2A-E765-47B4-AC14-D2D902CFE220}"/>
                  </a:ext>
                </a:extLst>
              </p:cNvPr>
              <p:cNvGrpSpPr/>
              <p:nvPr/>
            </p:nvGrpSpPr>
            <p:grpSpPr>
              <a:xfrm>
                <a:off x="2893292" y="3257549"/>
                <a:ext cx="591952" cy="685800"/>
                <a:chOff x="4110677" y="3252106"/>
                <a:chExt cx="591952" cy="685800"/>
              </a:xfrm>
            </p:grpSpPr>
            <p:sp>
              <p:nvSpPr>
                <p:cNvPr id="121" name="Isosceles Triangle 120">
                  <a:extLst>
                    <a:ext uri="{FF2B5EF4-FFF2-40B4-BE49-F238E27FC236}">
                      <a16:creationId xmlns:a16="http://schemas.microsoft.com/office/drawing/2014/main" id="{5A66B926-ECAF-496B-A764-FB3397B460BB}"/>
                    </a:ext>
                  </a:extLst>
                </p:cNvPr>
                <p:cNvSpPr/>
                <p:nvPr/>
              </p:nvSpPr>
              <p:spPr>
                <a:xfrm>
                  <a:off x="4406653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37606100-80BF-4FC0-B1FE-2563F38A4191}"/>
                    </a:ext>
                  </a:extLst>
                </p:cNvPr>
                <p:cNvSpPr/>
                <p:nvPr/>
              </p:nvSpPr>
              <p:spPr>
                <a:xfrm flipH="1">
                  <a:off x="4110677" y="3252106"/>
                  <a:ext cx="295976" cy="685800"/>
                </a:xfrm>
                <a:prstGeom prst="triangle">
                  <a:avLst>
                    <a:gd name="adj" fmla="val 0"/>
                  </a:avLst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E39FA55-E424-47AC-BAFE-1A69F271CBBE}"/>
                  </a:ext>
                </a:extLst>
              </p:cNvPr>
              <p:cNvGrpSpPr/>
              <p:nvPr/>
            </p:nvGrpSpPr>
            <p:grpSpPr>
              <a:xfrm>
                <a:off x="2846368" y="2914649"/>
                <a:ext cx="685800" cy="685800"/>
                <a:chOff x="2389059" y="3298371"/>
                <a:chExt cx="685800" cy="685800"/>
              </a:xfrm>
            </p:grpSpPr>
            <p:sp>
              <p:nvSpPr>
                <p:cNvPr id="119" name="Circle: Hollow 118">
                  <a:extLst>
                    <a:ext uri="{FF2B5EF4-FFF2-40B4-BE49-F238E27FC236}">
                      <a16:creationId xmlns:a16="http://schemas.microsoft.com/office/drawing/2014/main" id="{776898CD-7CB9-46D1-93B2-0E5942AF0EB7}"/>
                    </a:ext>
                  </a:extLst>
                </p:cNvPr>
                <p:cNvSpPr/>
                <p:nvPr/>
              </p:nvSpPr>
              <p:spPr>
                <a:xfrm>
                  <a:off x="2389059" y="3298371"/>
                  <a:ext cx="685800" cy="685800"/>
                </a:xfrm>
                <a:prstGeom prst="donut">
                  <a:avLst>
                    <a:gd name="adj" fmla="val 5888"/>
                  </a:avLst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3CEDD98-8954-4818-B42A-317D10D03614}"/>
                    </a:ext>
                  </a:extLst>
                </p:cNvPr>
                <p:cNvSpPr/>
                <p:nvPr/>
              </p:nvSpPr>
              <p:spPr>
                <a:xfrm>
                  <a:off x="2462538" y="3371850"/>
                  <a:ext cx="538842" cy="538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124" name="Graphic 123" descr="Link">
              <a:extLst>
                <a:ext uri="{FF2B5EF4-FFF2-40B4-BE49-F238E27FC236}">
                  <a16:creationId xmlns:a16="http://schemas.microsoft.com/office/drawing/2014/main" id="{1CEA2ECA-0DC9-4F5F-9802-8BF96997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14428" y="1595395"/>
              <a:ext cx="360000" cy="360000"/>
            </a:xfrm>
            <a:prstGeom prst="rect">
              <a:avLst/>
            </a:prstGeom>
          </p:spPr>
        </p:pic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66E8E3F-595A-4011-AFEF-564AA44B457A}"/>
                </a:ext>
              </a:extLst>
            </p:cNvPr>
            <p:cNvGrpSpPr/>
            <p:nvPr/>
          </p:nvGrpSpPr>
          <p:grpSpPr>
            <a:xfrm>
              <a:off x="8677033" y="878916"/>
              <a:ext cx="1707673" cy="1467726"/>
              <a:chOff x="592522" y="3685104"/>
              <a:chExt cx="1707673" cy="1467726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504A9AC-C123-4BBB-AEB2-09062C17A495}"/>
                  </a:ext>
                </a:extLst>
              </p:cNvPr>
              <p:cNvSpPr txBox="1"/>
              <p:nvPr/>
            </p:nvSpPr>
            <p:spPr>
              <a:xfrm>
                <a:off x="592522" y="3685104"/>
                <a:ext cx="1475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202</a:t>
                </a:r>
                <a:r>
                  <a:rPr lang="en-US" altLang="zh-CN" sz="2400" b="1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0-4-30</a:t>
                </a:r>
                <a:endParaRPr lang="en-IN" sz="2400" b="1" dirty="0">
                  <a:solidFill>
                    <a:srgbClr val="660066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33C2815-9023-4861-B0BB-DD6412A3C4F3}"/>
                  </a:ext>
                </a:extLst>
              </p:cNvPr>
              <p:cNvSpPr txBox="1"/>
              <p:nvPr/>
            </p:nvSpPr>
            <p:spPr>
              <a:xfrm>
                <a:off x="592522" y="4155066"/>
                <a:ext cx="1475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660066"/>
                    </a:solidFill>
                    <a:latin typeface="Agency FB" panose="020B0503020202020204" pitchFamily="34" charset="0"/>
                  </a:rPr>
                  <a:t>Final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E4936B4-AFF5-41C3-B435-0786E2361B3D}"/>
                  </a:ext>
                </a:extLst>
              </p:cNvPr>
              <p:cNvSpPr txBox="1"/>
              <p:nvPr/>
            </p:nvSpPr>
            <p:spPr>
              <a:xfrm>
                <a:off x="592522" y="4321833"/>
                <a:ext cx="17076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latin typeface="Agency FB" panose="020B0503020202020204" pitchFamily="34" charset="0"/>
                  </a:rPr>
                  <a:t>Prepare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for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final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presentation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and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submit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the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report.</a:t>
                </a:r>
                <a:r>
                  <a:rPr lang="zh-CN" altLang="en-US" sz="1200" b="1" dirty="0">
                    <a:latin typeface="Agency FB" panose="020B0503020202020204" pitchFamily="34" charset="0"/>
                  </a:rPr>
                  <a:t> 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Celebrate! </a:t>
                </a:r>
              </a:p>
              <a:p>
                <a:pPr algn="just"/>
                <a:r>
                  <a:rPr lang="en-US" altLang="zh-CN" sz="1200" b="1" dirty="0" err="1">
                    <a:latin typeface="Agency FB" panose="020B0503020202020204" pitchFamily="34" charset="0"/>
                  </a:rPr>
                  <a:t>ZhongZhen</a:t>
                </a:r>
                <a:r>
                  <a:rPr lang="en-US" altLang="zh-CN" sz="1200" b="1" dirty="0">
                    <a:latin typeface="Agency FB" panose="020B0503020202020204" pitchFamily="34" charset="0"/>
                  </a:rPr>
                  <a:t> Chen</a:t>
                </a:r>
                <a:endParaRPr lang="en-IN" sz="1200" b="1" dirty="0"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90031D1-42B9-453A-A9DF-9872FDD3A8E2}"/>
              </a:ext>
            </a:extLst>
          </p:cNvPr>
          <p:cNvSpPr txBox="1"/>
          <p:nvPr/>
        </p:nvSpPr>
        <p:spPr>
          <a:xfrm>
            <a:off x="478971" y="261257"/>
            <a:ext cx="474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PROJECT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TIMELINE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990599-3C42-45ED-B0C6-FD09F3D76100}"/>
              </a:ext>
            </a:extLst>
          </p:cNvPr>
          <p:cNvSpPr txBox="1"/>
          <p:nvPr/>
        </p:nvSpPr>
        <p:spPr>
          <a:xfrm>
            <a:off x="509236" y="830625"/>
            <a:ext cx="474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Mesh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Networks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Channel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Assignment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Group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BAD242-F9F0-484E-8149-A46ABA23E6DA}"/>
              </a:ext>
            </a:extLst>
          </p:cNvPr>
          <p:cNvSpPr txBox="1"/>
          <p:nvPr/>
        </p:nvSpPr>
        <p:spPr>
          <a:xfrm>
            <a:off x="509236" y="1252860"/>
            <a:ext cx="3688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6" name="Frame 155">
            <a:extLst>
              <a:ext uri="{FF2B5EF4-FFF2-40B4-BE49-F238E27FC236}">
                <a16:creationId xmlns:a16="http://schemas.microsoft.com/office/drawing/2014/main" id="{E0A9FBD6-2007-4680-B9EF-3336FECA31B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frame">
            <a:avLst>
              <a:gd name="adj1" fmla="val 1272"/>
            </a:avLst>
          </a:prstGeom>
          <a:gradFill flip="none" rotWithShape="1">
            <a:gsLst>
              <a:gs pos="86000">
                <a:schemeClr val="bg1">
                  <a:lumMod val="75000"/>
                </a:schemeClr>
              </a:gs>
              <a:gs pos="70000">
                <a:schemeClr val="bg1"/>
              </a:gs>
              <a:gs pos="35000">
                <a:schemeClr val="bg1">
                  <a:lumMod val="95000"/>
                </a:schemeClr>
              </a:gs>
              <a:gs pos="168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44CD4-3D38-A841-9A30-C3887FE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5BB7-E162-D544-8E2A-718B2E94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59959"/>
            <a:ext cx="9833548" cy="43853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Bahl</a:t>
            </a:r>
            <a:r>
              <a:rPr lang="en-US" sz="1600" dirty="0"/>
              <a:t>, Paramvir, Ranveer Chandra, and John Dunagan. 2004. “SSCH.” </a:t>
            </a:r>
            <a:r>
              <a:rPr lang="en-US" sz="1600" i="1" dirty="0"/>
              <a:t>Proceedings of the 10th Annual International Conference on Mobile Computing and Networking - MobiCom ’04</a:t>
            </a:r>
            <a:r>
              <a:rPr lang="en-US" sz="1600" dirty="0"/>
              <a:t>. https://doi.org/10.1145/1023720.1023742.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Beheshtifard, Ziaeddin, and Mohammad Reza Meybodi. 2018. “An Adaptive Channel Assignment in Wireless Mesh Network: The Learning Automata Approach.” </a:t>
            </a:r>
            <a:r>
              <a:rPr lang="en-US" sz="1600" i="1" dirty="0"/>
              <a:t>Computers &amp; Electrical Engineering</a:t>
            </a:r>
            <a:r>
              <a:rPr lang="en-US" sz="1600" dirty="0"/>
              <a:t> 72 (November): 79–91.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Bongsu, Raja Hasyifah Raja, Abdullah Mohammed, and Mohamad Afendee Mohamed. n.d. “Recent Trends in Channel Assignment Algorithms for Multi-Radio Multi-Channel in Wireless Mesh Network.” https://pdfs.semanticscholar.org/b6a6/810ecda50bcdbb9386d1f7f9a64006da3090.pdf.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Cheng, Hongju, Naixue Xiong, Athanasios V. Vasilakos, Laurence Tianruo Yang, Guolong Chen, and Xiaofang Zhuang. 2012. “Nodes Organization for Channel Assignment with Topology Preservation in Multi-Radio Wireless Mesh Networks.” </a:t>
            </a:r>
            <a:r>
              <a:rPr lang="en-US" sz="1600" i="1" dirty="0"/>
              <a:t>Ad Hoc Networks</a:t>
            </a:r>
            <a:r>
              <a:rPr lang="en-US" sz="1600" dirty="0"/>
              <a:t>. https://doi.org/10.1016/j.adhoc.2011.02.004.</a:t>
            </a:r>
          </a:p>
          <a:p>
            <a:r>
              <a:rPr lang="en-US" sz="1600" dirty="0"/>
              <a:t>Ding, Yong, Yi Huang, </a:t>
            </a:r>
            <a:r>
              <a:rPr lang="en-US" sz="1600" dirty="0" err="1"/>
              <a:t>Guokai</a:t>
            </a:r>
            <a:r>
              <a:rPr lang="en-US" sz="1600" dirty="0"/>
              <a:t> Zeng, and Li Xiao. 2008. “Channel Assignment with Partially Overlapping Channels in Wireless Mesh Networks.” In </a:t>
            </a:r>
            <a:r>
              <a:rPr lang="en-US" sz="1600" i="1" dirty="0"/>
              <a:t>Proceedings of the 4th Annual International Conference on Wireless Internet</a:t>
            </a:r>
            <a:r>
              <a:rPr lang="en-US" sz="1600" dirty="0"/>
              <a:t>, 38. ICST (Institute for Computer Sciences, Social-Informatics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sz="1600" dirty="0"/>
              <a:t>Telecommunications Engineering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7149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44CD4-3D38-A841-9A30-C3887FE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5BB7-E162-D544-8E2A-718B2E94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452724"/>
            <a:ext cx="9833548" cy="38666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Duarte, P. B. F., Z. M. Fadlullah, A. V. Vasilakos, and N. Kato. 2012. “On the Partially Overlapped Channel Assignment on Wireless Mesh Network Backbone: A Game Theoretic Approach.” </a:t>
            </a:r>
            <a:r>
              <a:rPr lang="en-US" sz="1600" i="1" dirty="0"/>
              <a:t>IEEE Journal on Selected Areas in Communications</a:t>
            </a:r>
            <a:r>
              <a:rPr lang="en-US" sz="1600" dirty="0"/>
              <a:t> 30 (1): 119–27.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Du, P., W. Jia, L. Huang, and W. Lu. 2007. “Centralized Scheduling and Channel Assignment in Multi-Channel Single-Transceiver WiMax Mesh Network.” In </a:t>
            </a:r>
            <a:r>
              <a:rPr lang="en-US" sz="1600" i="1" dirty="0"/>
              <a:t>2007 IEEE Wireless Communications and Networking Conference</a:t>
            </a:r>
            <a:r>
              <a:rPr lang="en-US" sz="1600" dirty="0"/>
              <a:t>, 1734–39.</a:t>
            </a:r>
          </a:p>
          <a:p>
            <a:r>
              <a:rPr lang="en-US" sz="1600" dirty="0"/>
              <a:t>Ko, B., V. Misra, J. Padhye, and D. Rubenstein. 2007. “Distributed Channel Assignment in Multi-Radio 802.11 Mesh Networks.” In 2007 IEEE Wireless Communications and Networking Conference, 3978–83.</a:t>
            </a:r>
            <a:br>
              <a:rPr lang="en-US" sz="1600" dirty="0"/>
            </a:br>
            <a:r>
              <a:rPr lang="en-US" sz="1600" dirty="0"/>
              <a:t>Liu, Y., R. Venkatesan, and C. Li. 2009. “Channel Assignment Exploiting Partially Overlapping Channels for Wireless Mesh Networks.” In GLOBECOM 2009 - 2009 IEEE Global Telecommunications Conference, 1–5.</a:t>
            </a:r>
          </a:p>
          <a:p>
            <a:r>
              <a:rPr lang="en-US" sz="1600" dirty="0"/>
              <a:t>Meng, X., K. Tan, and Q. Zhang. 2006. “Joint Routing and Channel Assignment in Multi-Radio Wireless Mesh Networks.” In 2006 IEEE International Conference on Communications, 8:3596–3601.</a:t>
            </a:r>
          </a:p>
          <a:p>
            <a:r>
              <a:rPr lang="en-US" sz="1600" dirty="0"/>
              <a:t>Mogaibel, Hassen A., Mohamed Othman, </a:t>
            </a:r>
            <a:r>
              <a:rPr lang="en-US" sz="1600" dirty="0" err="1"/>
              <a:t>Shamala</a:t>
            </a:r>
            <a:r>
              <a:rPr lang="en-US" sz="1600" dirty="0"/>
              <a:t> Subramaniam, and Nor </a:t>
            </a:r>
            <a:r>
              <a:rPr lang="en-US" sz="1600" dirty="0" err="1"/>
              <a:t>Asilah</a:t>
            </a:r>
            <a:r>
              <a:rPr lang="en-US" sz="1600" dirty="0"/>
              <a:t> </a:t>
            </a:r>
            <a:r>
              <a:rPr lang="en-US" sz="1600" dirty="0" err="1"/>
              <a:t>Wati</a:t>
            </a:r>
            <a:r>
              <a:rPr lang="en-US" sz="1600" dirty="0"/>
              <a:t> Abdul Hamid. 2016. “Review of Channel Assignment Approaches in Multi-Radio Multi-Channel Wireless Mesh Network.” Journal of Network and Computer Applications 72 (September): 113–39.</a:t>
            </a:r>
          </a:p>
          <a:p>
            <a:pPr>
              <a:lnSpc>
                <a:spcPct val="10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6138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91409"/>
            <a:ext cx="9833548" cy="4366591"/>
          </a:xfrm>
        </p:spPr>
        <p:txBody>
          <a:bodyPr>
            <a:noAutofit/>
          </a:bodyPr>
          <a:lstStyle/>
          <a:p>
            <a:r>
              <a:rPr lang="en-US" sz="1600" dirty="0"/>
              <a:t>Raniwala, Ashish, Kartik Gopalan, and </a:t>
            </a:r>
            <a:r>
              <a:rPr lang="en-US" sz="1600" dirty="0" err="1"/>
              <a:t>Tzi-Cker</a:t>
            </a:r>
            <a:r>
              <a:rPr lang="en-US" sz="1600" dirty="0"/>
              <a:t> Chiueh. 2004. “Centralized Channel Assignment and Routing Algorithms for Multi-Channel Wireless Mesh Networks.” ACM SIGMOBILE Mobile Computing and Communications Review. https://</a:t>
            </a:r>
            <a:r>
              <a:rPr lang="en-US" sz="1600" dirty="0" err="1"/>
              <a:t>doi.org</a:t>
            </a:r>
            <a:r>
              <a:rPr lang="en-US" sz="1600" dirty="0"/>
              <a:t>/10.1145/997122.997130.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Raniwala, A., and </a:t>
            </a:r>
            <a:r>
              <a:rPr lang="en-US" sz="1600" dirty="0" err="1">
                <a:solidFill>
                  <a:srgbClr val="000000"/>
                </a:solidFill>
              </a:rPr>
              <a:t>Tzi-cker</a:t>
            </a:r>
            <a:r>
              <a:rPr lang="en-US" sz="1600" dirty="0">
                <a:solidFill>
                  <a:srgbClr val="000000"/>
                </a:solidFill>
              </a:rPr>
              <a:t> Chiueh. 2005. “Architecture and Algorithms for an IEEE 802.11-Based Multi-Channel Wireless Mesh Network.” In </a:t>
            </a:r>
            <a:r>
              <a:rPr lang="en-US" sz="1600" i="1" dirty="0">
                <a:solidFill>
                  <a:srgbClr val="000000"/>
                </a:solidFill>
              </a:rPr>
              <a:t>Proceedings IEEE 24th Annual Joint Conference of the IEEE Computer and Communications Societies.</a:t>
            </a:r>
            <a:r>
              <a:rPr lang="en-US" sz="1600" dirty="0">
                <a:solidFill>
                  <a:srgbClr val="000000"/>
                </a:solidFill>
              </a:rPr>
              <a:t>, 3:2223–34 vol. 3.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Skalli, H., S. K. Das, L. </a:t>
            </a:r>
            <a:r>
              <a:rPr lang="en-US" sz="1600" dirty="0" err="1">
                <a:solidFill>
                  <a:srgbClr val="000000"/>
                </a:solidFill>
              </a:rPr>
              <a:t>Lenzini</a:t>
            </a:r>
            <a:r>
              <a:rPr lang="en-US" sz="1600" dirty="0">
                <a:solidFill>
                  <a:srgbClr val="000000"/>
                </a:solidFill>
              </a:rPr>
              <a:t>, and M. Conti. 2006. “Traffic and Interference Aware Channel Assignment for Multi-Radio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Proc. of ACM Int. Conf. on Mobile </a:t>
            </a:r>
            <a:r>
              <a:rPr lang="en-US" sz="1600" i="1" dirty="0" err="1">
                <a:solidFill>
                  <a:srgbClr val="000000"/>
                </a:solidFill>
              </a:rPr>
              <a:t>Comput</a:t>
            </a:r>
            <a:r>
              <a:rPr lang="en-US" sz="1600" i="1" dirty="0">
                <a:solidFill>
                  <a:srgbClr val="000000"/>
                </a:solidFill>
              </a:rPr>
              <a:t>. and </a:t>
            </a:r>
            <a:r>
              <a:rPr lang="en-US" sz="1600" i="1" dirty="0" err="1">
                <a:solidFill>
                  <a:srgbClr val="000000"/>
                </a:solidFill>
              </a:rPr>
              <a:t>Netw</a:t>
            </a:r>
            <a:r>
              <a:rPr lang="en-US" sz="1600" i="1" dirty="0">
                <a:solidFill>
                  <a:srgbClr val="000000"/>
                </a:solidFill>
              </a:rPr>
              <a:t> (MOBICOM) Pp</a:t>
            </a:r>
            <a:r>
              <a:rPr lang="en-US" sz="1600" dirty="0">
                <a:solidFill>
                  <a:srgbClr val="000000"/>
                </a:solidFill>
              </a:rPr>
              <a:t>, 15–26.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Skalli, H., S. Ghosh, S. K. Das, L. </a:t>
            </a:r>
            <a:r>
              <a:rPr lang="en-US" sz="1600" dirty="0" err="1">
                <a:solidFill>
                  <a:srgbClr val="000000"/>
                </a:solidFill>
              </a:rPr>
              <a:t>Lenzini</a:t>
            </a:r>
            <a:r>
              <a:rPr lang="en-US" sz="1600" dirty="0">
                <a:solidFill>
                  <a:srgbClr val="000000"/>
                </a:solidFill>
              </a:rPr>
              <a:t>, and M. Conti. 2007. “Channel Assignment Strategies for </a:t>
            </a:r>
            <a:r>
              <a:rPr lang="en-US" sz="1600" dirty="0" err="1">
                <a:solidFill>
                  <a:srgbClr val="000000"/>
                </a:solidFill>
              </a:rPr>
              <a:t>Multiradio</a:t>
            </a:r>
            <a:r>
              <a:rPr lang="en-US" sz="1600" dirty="0">
                <a:solidFill>
                  <a:srgbClr val="000000"/>
                </a:solidFill>
              </a:rPr>
              <a:t> Wireless Mesh Networks: Issues and Solutions.” </a:t>
            </a:r>
            <a:r>
              <a:rPr lang="en-US" sz="1600" i="1" dirty="0">
                <a:solidFill>
                  <a:srgbClr val="000000"/>
                </a:solidFill>
              </a:rPr>
              <a:t>IEEE Communications Magazine</a:t>
            </a:r>
            <a:r>
              <a:rPr lang="en-US" sz="1600" dirty="0">
                <a:solidFill>
                  <a:srgbClr val="000000"/>
                </a:solidFill>
              </a:rPr>
              <a:t> 45 (11): 86–95.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Subramanian, A. P., H. Gupta, S. R. Das, and J. Cao. 2008. “Minimum Interference Channel Assignment in </a:t>
            </a:r>
            <a:r>
              <a:rPr lang="en-US" sz="1600" dirty="0" err="1">
                <a:solidFill>
                  <a:srgbClr val="000000"/>
                </a:solidFill>
              </a:rPr>
              <a:t>Multiradio</a:t>
            </a:r>
            <a:r>
              <a:rPr lang="en-US" sz="1600" dirty="0">
                <a:solidFill>
                  <a:srgbClr val="000000"/>
                </a:solidFill>
              </a:rPr>
              <a:t> Wireless Mesh Networks.” </a:t>
            </a:r>
            <a:r>
              <a:rPr lang="en-US" sz="1600" i="1" dirty="0">
                <a:solidFill>
                  <a:srgbClr val="000000"/>
                </a:solidFill>
              </a:rPr>
              <a:t>IEEE Transactions on Mobile Computing</a:t>
            </a:r>
            <a:r>
              <a:rPr lang="en-US" sz="1600" dirty="0">
                <a:solidFill>
                  <a:srgbClr val="000000"/>
                </a:solidFill>
              </a:rPr>
              <a:t> 7 (12): 1459–73.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Wang, J., B. Xie, K. Cai, and D. P. Agrawal. 2007. “Efficient Mesh Router Placement in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2007 IEEE International Conference on Mobile </a:t>
            </a:r>
            <a:r>
              <a:rPr lang="en-US" sz="1600" i="1" dirty="0" err="1">
                <a:solidFill>
                  <a:srgbClr val="000000"/>
                </a:solidFill>
              </a:rPr>
              <a:t>Adhoc</a:t>
            </a:r>
            <a:r>
              <a:rPr lang="en-US" sz="1600" i="1" dirty="0">
                <a:solidFill>
                  <a:srgbClr val="000000"/>
                </a:solidFill>
              </a:rPr>
              <a:t> and Sensor Systems</a:t>
            </a:r>
            <a:r>
              <a:rPr lang="en-US" sz="1600" dirty="0">
                <a:solidFill>
                  <a:srgbClr val="000000"/>
                </a:solidFill>
              </a:rPr>
              <a:t>, 1–9.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70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7639"/>
            <a:ext cx="9833548" cy="436659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Yin, Z., Z. Li, and M. Chen. 2007. “A Novel Channel Assignment Algorithm for Multicast in Multi-Radio Wireless Mesh Networks.” In </a:t>
            </a:r>
            <a:r>
              <a:rPr lang="en-US" sz="1600" i="1" dirty="0">
                <a:solidFill>
                  <a:srgbClr val="000000"/>
                </a:solidFill>
              </a:rPr>
              <a:t>2007 12th IEEE Symposium on Computers and Communications</a:t>
            </a:r>
            <a:r>
              <a:rPr lang="en-US" sz="1600" dirty="0">
                <a:solidFill>
                  <a:srgbClr val="000000"/>
                </a:solidFill>
              </a:rPr>
              <a:t>, 283–88.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Zhao, </a:t>
            </a:r>
            <a:r>
              <a:rPr lang="en-US" sz="1600" dirty="0" err="1">
                <a:solidFill>
                  <a:srgbClr val="000000"/>
                </a:solidFill>
              </a:rPr>
              <a:t>Xiongwen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Siyuan</a:t>
            </a:r>
            <a:r>
              <a:rPr lang="en-US" sz="1600" dirty="0">
                <a:solidFill>
                  <a:srgbClr val="000000"/>
                </a:solidFill>
              </a:rPr>
              <a:t> Zhang, Liang Li, </a:t>
            </a:r>
            <a:r>
              <a:rPr lang="en-US" sz="1600" dirty="0" err="1">
                <a:solidFill>
                  <a:srgbClr val="000000"/>
                </a:solidFill>
              </a:rPr>
              <a:t>Zhaoyan</a:t>
            </a:r>
            <a:r>
              <a:rPr lang="en-US" sz="1600" dirty="0">
                <a:solidFill>
                  <a:srgbClr val="000000"/>
                </a:solidFill>
              </a:rPr>
              <a:t> Qu, Yu Zhang, Yi Ding, and </a:t>
            </a:r>
            <a:r>
              <a:rPr lang="en-US" sz="1600" dirty="0" err="1">
                <a:solidFill>
                  <a:srgbClr val="000000"/>
                </a:solidFill>
              </a:rPr>
              <a:t>Junyu</a:t>
            </a:r>
            <a:r>
              <a:rPr lang="en-US" sz="1600" dirty="0">
                <a:solidFill>
                  <a:srgbClr val="000000"/>
                </a:solidFill>
              </a:rPr>
              <a:t> Liu. 2018. “A Multi-Radio Multi-Channel Assignment Algorithm Based on Topology Control and Link Interference Weight for a Power Distribution Wireless Mesh Network.” </a:t>
            </a:r>
            <a:r>
              <a:rPr lang="en-US" sz="1600" i="1" dirty="0">
                <a:solidFill>
                  <a:srgbClr val="000000"/>
                </a:solidFill>
              </a:rPr>
              <a:t>Wireless Personal Communications</a:t>
            </a:r>
            <a:r>
              <a:rPr lang="en-US" sz="1600" dirty="0">
                <a:solidFill>
                  <a:srgbClr val="000000"/>
                </a:solidFill>
              </a:rPr>
              <a:t> 99 (1): 555–66.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Kim, S.-H., Kim, D.-W., Suh, Y.-J., 2011. A cooperative channel assignment protocol for multi-channel multi-rate wireless mesh networks. Ad Hoc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9, 893–910.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Chiu, H.S., Yeung, K., Lui, K.-S., 2009. J-car: an efficient joint channel assignment and routing protocol for IEEE 802.11-based multi-channel multi-interface mobile ad hoc networks. IEEE Trans. </a:t>
            </a:r>
            <a:r>
              <a:rPr lang="en-US" sz="1600" dirty="0" err="1">
                <a:solidFill>
                  <a:srgbClr val="000000"/>
                </a:solidFill>
              </a:rPr>
              <a:t>Wirel</a:t>
            </a:r>
            <a:r>
              <a:rPr lang="en-US" sz="1600" dirty="0">
                <a:solidFill>
                  <a:srgbClr val="000000"/>
                </a:solidFill>
              </a:rPr>
              <a:t>. Commun. 8, 1706–1715.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Mogaibel, H.A., Othman, M., Subramaniam, S., Hamid, N.A.W.A., 2012. On-demand channel reservation scheme for common traffic in wireless mesh networks. J.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Comput</a:t>
            </a:r>
            <a:r>
              <a:rPr lang="en-US" sz="1600" dirty="0">
                <a:solidFill>
                  <a:srgbClr val="000000"/>
                </a:solidFill>
              </a:rPr>
              <a:t>. Appl. 35, 132–151.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Chaudhry, A., Ahmad, N., Hafez, R., 2012. Improving throughput and fairness by improved channel assignment using topology control based on power control for multi-radio multi-channel wireless mesh networks. EURASIP J. </a:t>
            </a:r>
            <a:r>
              <a:rPr lang="en-US" sz="1600" dirty="0" err="1">
                <a:solidFill>
                  <a:srgbClr val="000000"/>
                </a:solidFill>
              </a:rPr>
              <a:t>Wirel</a:t>
            </a:r>
            <a:r>
              <a:rPr lang="en-US" sz="1600" dirty="0">
                <a:solidFill>
                  <a:srgbClr val="000000"/>
                </a:solidFill>
              </a:rPr>
              <a:t>. Commun. </a:t>
            </a:r>
            <a:r>
              <a:rPr lang="en-US" sz="1600" dirty="0" err="1">
                <a:solidFill>
                  <a:srgbClr val="000000"/>
                </a:solidFill>
              </a:rPr>
              <a:t>Netw</a:t>
            </a:r>
            <a:r>
              <a:rPr lang="en-US" sz="1600" dirty="0">
                <a:solidFill>
                  <a:srgbClr val="000000"/>
                </a:solidFill>
              </a:rPr>
              <a:t>. 2012, 1–25. 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Draves</a:t>
            </a:r>
            <a:r>
              <a:rPr lang="en-US" sz="1600" dirty="0">
                <a:solidFill>
                  <a:srgbClr val="000000"/>
                </a:solidFill>
              </a:rPr>
              <a:t>, R., </a:t>
            </a:r>
            <a:r>
              <a:rPr lang="en-US" sz="1600" dirty="0" err="1">
                <a:solidFill>
                  <a:srgbClr val="000000"/>
                </a:solidFill>
              </a:rPr>
              <a:t>Padhye</a:t>
            </a:r>
            <a:r>
              <a:rPr lang="en-US" sz="1600" dirty="0">
                <a:solidFill>
                  <a:srgbClr val="000000"/>
                </a:solidFill>
              </a:rPr>
              <a:t>, J., </a:t>
            </a:r>
            <a:r>
              <a:rPr lang="en-US" sz="1600" dirty="0" err="1">
                <a:solidFill>
                  <a:srgbClr val="000000"/>
                </a:solidFill>
              </a:rPr>
              <a:t>Zill</a:t>
            </a:r>
            <a:r>
              <a:rPr lang="en-US" sz="1600" dirty="0">
                <a:solidFill>
                  <a:srgbClr val="000000"/>
                </a:solidFill>
              </a:rPr>
              <a:t>, B., 2004. Routing in multi-radio, multi-hop wireless mesh networks. In: Proceedings of the 10th Annual International Conference on Mobile Computing and Networking (</a:t>
            </a:r>
            <a:r>
              <a:rPr lang="en-US" sz="1600" dirty="0" err="1">
                <a:solidFill>
                  <a:srgbClr val="000000"/>
                </a:solidFill>
              </a:rPr>
              <a:t>MobiCom</a:t>
            </a:r>
            <a:r>
              <a:rPr lang="en-US" sz="1600" dirty="0">
                <a:solidFill>
                  <a:srgbClr val="000000"/>
                </a:solidFill>
              </a:rPr>
              <a:t> 04), ACM, New York, NY, USA, pp. 114–128. 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13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7639"/>
            <a:ext cx="9833548" cy="4366591"/>
          </a:xfrm>
        </p:spPr>
        <p:txBody>
          <a:bodyPr>
            <a:no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9F9FC-E3BF-4B36-AD49-C1BA4E5B72D6}"/>
              </a:ext>
            </a:extLst>
          </p:cNvPr>
          <p:cNvSpPr/>
          <p:nvPr/>
        </p:nvSpPr>
        <p:spPr>
          <a:xfrm>
            <a:off x="1009650" y="2608108"/>
            <a:ext cx="10172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M.K. Marina and S.R. Das and A.P. Subramanian, A topology control approach for utilizing multiple channels in multi-radio wireless mesh networks, Computer Networks, Elsevier, vol. 54, no. 2, pp. 241-256, 2010.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K. N. Ramachandran, E. M. Belding, K. 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Almeroth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M. M.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Buddhikot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Interference-Aware Channel Assignment in Multi-Radio Wireless Mesh Networks, Proceedings of 25th IEEE International Conference on Computer Communications, INFOCOM, pp. 1-12, 2006.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U. Chaudhry, R. H.M. Hafez, and J. W.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Chinneck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Improving throughput and fairness by improved channel assignment using topology control based on power control for multi-radio multi-channel wireless mesh networks, EURASIP Journal on Wireless Communications and Networking, no. 1, pp. 1-25, 2012, Springer.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K. Xing, X. Cheng, L. Ma, and Q. Liang, Superimposed code based channel assignment in multi-radio multi-channel wireless mesh networks, Proceedings of the 13th annual ACM international conference on Mobile computing and networking, pp. 15-26, 2007.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Gummeson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D. Ganesan, M. D. Corner, and P. Shenoy, An Adaptive Link Layer for Range Diversity in Multi-radio Mobile Sensor Networks, In Proceedings IEEE INFOCOM, Conference on Computer Communications, pp. 154-162, 2009.</a:t>
            </a:r>
          </a:p>
        </p:txBody>
      </p:sp>
    </p:spTree>
    <p:extLst>
      <p:ext uri="{BB962C8B-B14F-4D97-AF65-F5344CB8AC3E}">
        <p14:creationId xmlns:p14="http://schemas.microsoft.com/office/powerpoint/2010/main" val="4271743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681CB-D00D-8941-B07E-F92B0D6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ADB-8D4C-E240-81B1-62F1C738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7639"/>
            <a:ext cx="9833548" cy="4366591"/>
          </a:xfrm>
        </p:spPr>
        <p:txBody>
          <a:bodyPr>
            <a:no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9F9FC-E3BF-4B36-AD49-C1BA4E5B72D6}"/>
              </a:ext>
            </a:extLst>
          </p:cNvPr>
          <p:cNvSpPr/>
          <p:nvPr/>
        </p:nvSpPr>
        <p:spPr>
          <a:xfrm>
            <a:off x="1009650" y="2883969"/>
            <a:ext cx="10172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J. Wang, Z. Wang, Y. Xia, and H. Wang, A practical approach for channel assignment in multi-channel multi-radio wireless mesh networks, Fourth International Conference on Broadband Communications, Networks and Systems,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BroadNets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pp. 317-319, September 2007.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Kyasanur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N.H. Vaidya, Routing and Link-layer Protocols for Multi-Channel Multi-Interface Ad Hoc Wireless Networks, SIGMOBILE Mobile Computing and Communications Review, vol. 10, no. 1, pp.311743, January 2006.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Y. Ding, K.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Pongaliur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L. Xiao, Channel allocation and routing in hybrid multichannel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multiradio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wireless mesh networks, IEEE Transactions on Mobile Computing, vol. 12, no. 2, pp. 206-218, 2013, IEEE.</a:t>
            </a:r>
          </a:p>
          <a:p>
            <a:pPr marL="228600" indent="-2286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K. Liu, N. Li and Y. Liu, "Min-interference and connectivity-oriented partially overlapped channel assignment for multi-radio multi-channel wireless mesh networks," 2017 3rd IEEE International Conference on Computer and Communications (ICCC), Chengdu, 2017, pp. 84-88.</a:t>
            </a:r>
          </a:p>
        </p:txBody>
      </p:sp>
    </p:spTree>
    <p:extLst>
      <p:ext uri="{BB962C8B-B14F-4D97-AF65-F5344CB8AC3E}">
        <p14:creationId xmlns:p14="http://schemas.microsoft.com/office/powerpoint/2010/main" val="1154618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44CD4-3D38-A841-9A30-C3887FE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Reference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E9B17-BD93-478A-A72C-9C2335F1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903"/>
            <a:ext cx="10515600" cy="34810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/>
              <a:t>Ali, </a:t>
            </a:r>
            <a:r>
              <a:rPr lang="en-US" sz="1200" dirty="0" err="1"/>
              <a:t>Husnain</a:t>
            </a:r>
            <a:r>
              <a:rPr lang="en-US" sz="1200" dirty="0"/>
              <a:t> Mansoor &amp; </a:t>
            </a:r>
            <a:r>
              <a:rPr lang="en-US" sz="1200" dirty="0" err="1"/>
              <a:t>Busson</a:t>
            </a:r>
            <a:r>
              <a:rPr lang="en-US" sz="1200" dirty="0"/>
              <a:t>, Anthony &amp; </a:t>
            </a:r>
            <a:r>
              <a:rPr lang="en-US" sz="1200" dirty="0" err="1"/>
              <a:t>Vèque</a:t>
            </a:r>
            <a:r>
              <a:rPr lang="en-US" sz="1200" dirty="0"/>
              <a:t>, </a:t>
            </a:r>
            <a:r>
              <a:rPr lang="en-US" sz="1200" dirty="0" err="1"/>
              <a:t>Véronique</a:t>
            </a:r>
            <a:r>
              <a:rPr lang="en-US" sz="1200" dirty="0"/>
              <a:t>. (2009). Channel Assignment Algorithms: A Comparison of Graph Based Heuristics. 10.1145/1641913.1641931.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A. P. Subramanian, H. Gupta and S. R. Das, "Minimum Interference Channel Assignment in Multi-Radio Wireless Mesh Networks," </a:t>
            </a:r>
            <a:r>
              <a:rPr lang="en-US" sz="1200" i="1" dirty="0"/>
              <a:t>2007 4th Annual IEEE Communications Society Conference on Sensor, Mesh and Ad Hoc Communications and Networks</a:t>
            </a:r>
            <a:r>
              <a:rPr lang="en-US" sz="1200" dirty="0"/>
              <a:t>, San Diego, CA, 2007, pp. 481-490.</a:t>
            </a:r>
            <a:br>
              <a:rPr lang="en-US" sz="1200" dirty="0"/>
            </a:br>
            <a:r>
              <a:rPr lang="en-US" sz="1200" dirty="0" err="1"/>
              <a:t>doi</a:t>
            </a:r>
            <a:r>
              <a:rPr lang="en-US" sz="1200" dirty="0"/>
              <a:t>: 10.1109/SAHCN.2007.4292860</a:t>
            </a:r>
          </a:p>
        </p:txBody>
      </p:sp>
    </p:spTree>
    <p:extLst>
      <p:ext uri="{BB962C8B-B14F-4D97-AF65-F5344CB8AC3E}">
        <p14:creationId xmlns:p14="http://schemas.microsoft.com/office/powerpoint/2010/main" val="59161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EC606-B928-6A46-8800-D049749E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Link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optimization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methods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61192DE5-03E6-F248-A0E0-41729CA139AF}"/>
              </a:ext>
            </a:extLst>
          </p:cNvPr>
          <p:cNvSpPr/>
          <p:nvPr/>
        </p:nvSpPr>
        <p:spPr>
          <a:xfrm>
            <a:off x="0" y="-103411"/>
            <a:ext cx="7152690" cy="7041011"/>
          </a:xfrm>
          <a:prstGeom prst="blockArc">
            <a:avLst>
              <a:gd name="adj1" fmla="val 18900000"/>
              <a:gd name="adj2" fmla="val 2700000"/>
              <a:gd name="adj3" fmla="val 307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377F623-6533-8948-8C9E-6DFFCFAF242C}"/>
              </a:ext>
            </a:extLst>
          </p:cNvPr>
          <p:cNvSpPr/>
          <p:nvPr/>
        </p:nvSpPr>
        <p:spPr>
          <a:xfrm>
            <a:off x="6508423" y="1128509"/>
            <a:ext cx="4814624" cy="654060"/>
          </a:xfrm>
          <a:custGeom>
            <a:avLst/>
            <a:gdLst>
              <a:gd name="connsiteX0" fmla="*/ 0 w 4739451"/>
              <a:gd name="connsiteY0" fmla="*/ 0 h 654060"/>
              <a:gd name="connsiteX1" fmla="*/ 4739451 w 4739451"/>
              <a:gd name="connsiteY1" fmla="*/ 0 h 654060"/>
              <a:gd name="connsiteX2" fmla="*/ 4739451 w 4739451"/>
              <a:gd name="connsiteY2" fmla="*/ 654060 h 654060"/>
              <a:gd name="connsiteX3" fmla="*/ 0 w 4739451"/>
              <a:gd name="connsiteY3" fmla="*/ 654060 h 654060"/>
              <a:gd name="connsiteX4" fmla="*/ 0 w 4739451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9451" h="654060">
                <a:moveTo>
                  <a:pt x="0" y="0"/>
                </a:moveTo>
                <a:lnTo>
                  <a:pt x="4739451" y="0"/>
                </a:lnTo>
                <a:lnTo>
                  <a:pt x="4739451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71ECF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Spanning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tree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4993E3-C2D2-CC41-A477-2C09398E9345}"/>
              </a:ext>
            </a:extLst>
          </p:cNvPr>
          <p:cNvSpPr/>
          <p:nvPr/>
        </p:nvSpPr>
        <p:spPr>
          <a:xfrm>
            <a:off x="6093151" y="1046751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E48711-549A-144E-8BD5-151396205F96}"/>
              </a:ext>
            </a:extLst>
          </p:cNvPr>
          <p:cNvSpPr/>
          <p:nvPr/>
        </p:nvSpPr>
        <p:spPr>
          <a:xfrm>
            <a:off x="6984537" y="2109286"/>
            <a:ext cx="4338510" cy="654060"/>
          </a:xfrm>
          <a:custGeom>
            <a:avLst/>
            <a:gdLst>
              <a:gd name="connsiteX0" fmla="*/ 0 w 4270770"/>
              <a:gd name="connsiteY0" fmla="*/ 0 h 654060"/>
              <a:gd name="connsiteX1" fmla="*/ 4270770 w 4270770"/>
              <a:gd name="connsiteY1" fmla="*/ 0 h 654060"/>
              <a:gd name="connsiteX2" fmla="*/ 4270770 w 4270770"/>
              <a:gd name="connsiteY2" fmla="*/ 654060 h 654060"/>
              <a:gd name="connsiteX3" fmla="*/ 0 w 4270770"/>
              <a:gd name="connsiteY3" fmla="*/ 654060 h 654060"/>
              <a:gd name="connsiteX4" fmla="*/ 0 w 4270770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770" h="654060">
                <a:moveTo>
                  <a:pt x="0" y="0"/>
                </a:moveTo>
                <a:lnTo>
                  <a:pt x="4270770" y="0"/>
                </a:lnTo>
                <a:lnTo>
                  <a:pt x="4270770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CF4B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Traffic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profile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79EC0A-2749-694B-BC15-FC72CC65B410}"/>
              </a:ext>
            </a:extLst>
          </p:cNvPr>
          <p:cNvSpPr/>
          <p:nvPr/>
        </p:nvSpPr>
        <p:spPr>
          <a:xfrm>
            <a:off x="6569266" y="2027528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98C3C4A-D1B7-A447-8F2C-70B2D7A16598}"/>
              </a:ext>
            </a:extLst>
          </p:cNvPr>
          <p:cNvSpPr/>
          <p:nvPr/>
        </p:nvSpPr>
        <p:spPr>
          <a:xfrm>
            <a:off x="7130666" y="3090063"/>
            <a:ext cx="4192381" cy="654060"/>
          </a:xfrm>
          <a:custGeom>
            <a:avLst/>
            <a:gdLst>
              <a:gd name="connsiteX0" fmla="*/ 0 w 4126923"/>
              <a:gd name="connsiteY0" fmla="*/ 0 h 654060"/>
              <a:gd name="connsiteX1" fmla="*/ 4126923 w 4126923"/>
              <a:gd name="connsiteY1" fmla="*/ 0 h 654060"/>
              <a:gd name="connsiteX2" fmla="*/ 4126923 w 4126923"/>
              <a:gd name="connsiteY2" fmla="*/ 654060 h 654060"/>
              <a:gd name="connsiteX3" fmla="*/ 0 w 4126923"/>
              <a:gd name="connsiteY3" fmla="*/ 654060 h 654060"/>
              <a:gd name="connsiteX4" fmla="*/ 0 w 4126923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923" h="654060">
                <a:moveTo>
                  <a:pt x="0" y="0"/>
                </a:moveTo>
                <a:lnTo>
                  <a:pt x="4126923" y="0"/>
                </a:lnTo>
                <a:lnTo>
                  <a:pt x="4126923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EE3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Flow-based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221618-E2B7-E24E-8060-BE6D4C9AA434}"/>
              </a:ext>
            </a:extLst>
          </p:cNvPr>
          <p:cNvSpPr/>
          <p:nvPr/>
        </p:nvSpPr>
        <p:spPr>
          <a:xfrm>
            <a:off x="6715394" y="3008306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1A8E1E-3FEA-3B43-896C-AE10735A0065}"/>
              </a:ext>
            </a:extLst>
          </p:cNvPr>
          <p:cNvSpPr/>
          <p:nvPr/>
        </p:nvSpPr>
        <p:spPr>
          <a:xfrm>
            <a:off x="6984537" y="4070840"/>
            <a:ext cx="4338510" cy="654060"/>
          </a:xfrm>
          <a:custGeom>
            <a:avLst/>
            <a:gdLst>
              <a:gd name="connsiteX0" fmla="*/ 0 w 4270770"/>
              <a:gd name="connsiteY0" fmla="*/ 0 h 654060"/>
              <a:gd name="connsiteX1" fmla="*/ 4270770 w 4270770"/>
              <a:gd name="connsiteY1" fmla="*/ 0 h 654060"/>
              <a:gd name="connsiteX2" fmla="*/ 4270770 w 4270770"/>
              <a:gd name="connsiteY2" fmla="*/ 654060 h 654060"/>
              <a:gd name="connsiteX3" fmla="*/ 0 w 4270770"/>
              <a:gd name="connsiteY3" fmla="*/ 654060 h 654060"/>
              <a:gd name="connsiteX4" fmla="*/ 0 w 4270770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770" h="654060">
                <a:moveTo>
                  <a:pt x="0" y="0"/>
                </a:moveTo>
                <a:lnTo>
                  <a:pt x="4270770" y="0"/>
                </a:lnTo>
                <a:lnTo>
                  <a:pt x="4270770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65DE3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Power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control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E94BA5-D828-D04E-973A-094DF2C12F25}"/>
              </a:ext>
            </a:extLst>
          </p:cNvPr>
          <p:cNvSpPr/>
          <p:nvPr/>
        </p:nvSpPr>
        <p:spPr>
          <a:xfrm>
            <a:off x="6569266" y="3989083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2052641-F5E2-2446-B7FE-DB2820F45E89}"/>
              </a:ext>
            </a:extLst>
          </p:cNvPr>
          <p:cNvSpPr/>
          <p:nvPr/>
        </p:nvSpPr>
        <p:spPr>
          <a:xfrm>
            <a:off x="6508423" y="5051618"/>
            <a:ext cx="4814624" cy="654060"/>
          </a:xfrm>
          <a:custGeom>
            <a:avLst/>
            <a:gdLst>
              <a:gd name="connsiteX0" fmla="*/ 0 w 4739451"/>
              <a:gd name="connsiteY0" fmla="*/ 0 h 654060"/>
              <a:gd name="connsiteX1" fmla="*/ 4739451 w 4739451"/>
              <a:gd name="connsiteY1" fmla="*/ 0 h 654060"/>
              <a:gd name="connsiteX2" fmla="*/ 4739451 w 4739451"/>
              <a:gd name="connsiteY2" fmla="*/ 654060 h 654060"/>
              <a:gd name="connsiteX3" fmla="*/ 0 w 4739451"/>
              <a:gd name="connsiteY3" fmla="*/ 654060 h 654060"/>
              <a:gd name="connsiteX4" fmla="*/ 0 w 4739451"/>
              <a:gd name="connsiteY4" fmla="*/ 0 h 65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9451" h="654060">
                <a:moveTo>
                  <a:pt x="0" y="0"/>
                </a:moveTo>
                <a:lnTo>
                  <a:pt x="4739451" y="0"/>
                </a:lnTo>
                <a:lnTo>
                  <a:pt x="4739451" y="654060"/>
                </a:lnTo>
                <a:lnTo>
                  <a:pt x="0" y="654060"/>
                </a:lnTo>
                <a:lnTo>
                  <a:pt x="0" y="0"/>
                </a:lnTo>
                <a:close/>
              </a:path>
            </a:pathLst>
          </a:custGeom>
          <a:solidFill>
            <a:srgbClr val="4CE01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9161" tIns="55880" rIns="55880" bIns="558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>
                <a:solidFill>
                  <a:schemeClr val="tx1"/>
                </a:solidFill>
              </a:rPr>
              <a:t>High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quality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metric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link</a:t>
            </a:r>
            <a:r>
              <a:rPr lang="zh-CN" altLang="en-US" sz="2200" kern="1200" dirty="0">
                <a:solidFill>
                  <a:schemeClr val="tx1"/>
                </a:solidFill>
              </a:rPr>
              <a:t> </a:t>
            </a:r>
            <a:r>
              <a:rPr lang="en-US" altLang="zh-CN" sz="2200" kern="1200" dirty="0">
                <a:solidFill>
                  <a:schemeClr val="tx1"/>
                </a:solidFill>
              </a:rPr>
              <a:t>optimization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AEE537-F65B-5848-85D0-C833C7564CA0}"/>
              </a:ext>
            </a:extLst>
          </p:cNvPr>
          <p:cNvSpPr/>
          <p:nvPr/>
        </p:nvSpPr>
        <p:spPr>
          <a:xfrm>
            <a:off x="6093151" y="4969860"/>
            <a:ext cx="830543" cy="817575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4E7A1-B7B7-3943-A976-EE06FA096D8E}"/>
              </a:ext>
            </a:extLst>
          </p:cNvPr>
          <p:cNvSpPr txBox="1"/>
          <p:nvPr/>
        </p:nvSpPr>
        <p:spPr>
          <a:xfrm>
            <a:off x="7107720" y="1623011"/>
            <a:ext cx="506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Raniwala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Chiueh,</a:t>
            </a:r>
            <a:r>
              <a:rPr lang="zh-CN" altLang="en-US" sz="2000" dirty="0"/>
              <a:t> </a:t>
            </a:r>
            <a:r>
              <a:rPr lang="en-US" altLang="zh-CN" sz="2000" dirty="0"/>
              <a:t>2005;</a:t>
            </a:r>
            <a:r>
              <a:rPr lang="zh-CN" altLang="en-US" sz="2000" dirty="0"/>
              <a:t> </a:t>
            </a:r>
            <a:r>
              <a:rPr lang="en-US" altLang="zh-CN" sz="2000" dirty="0"/>
              <a:t>Kim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Suh,</a:t>
            </a:r>
            <a:r>
              <a:rPr lang="zh-CN" altLang="en-US" sz="2000" dirty="0"/>
              <a:t> </a:t>
            </a:r>
            <a:r>
              <a:rPr lang="en-US" altLang="zh-CN" sz="2000" dirty="0"/>
              <a:t>2010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232DA-F273-B54B-926D-0526499D3A0D}"/>
              </a:ext>
            </a:extLst>
          </p:cNvPr>
          <p:cNvSpPr txBox="1"/>
          <p:nvPr/>
        </p:nvSpPr>
        <p:spPr>
          <a:xfrm>
            <a:off x="7442512" y="2598006"/>
            <a:ext cx="46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Skalli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2007;</a:t>
            </a:r>
            <a:r>
              <a:rPr lang="zh-CN" altLang="en-US" sz="2000" dirty="0"/>
              <a:t> </a:t>
            </a:r>
            <a:r>
              <a:rPr lang="en-US" altLang="zh-CN" sz="2000" dirty="0"/>
              <a:t>Subramanian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2008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9E828-BEE5-124D-B068-46734935CFA6}"/>
              </a:ext>
            </a:extLst>
          </p:cNvPr>
          <p:cNvSpPr txBox="1"/>
          <p:nvPr/>
        </p:nvSpPr>
        <p:spPr>
          <a:xfrm>
            <a:off x="7639845" y="3583868"/>
            <a:ext cx="418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Chiu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2009;</a:t>
            </a:r>
            <a:r>
              <a:rPr lang="zh-CN" altLang="en-US" sz="2000" dirty="0"/>
              <a:t> </a:t>
            </a:r>
            <a:r>
              <a:rPr lang="en-US" altLang="zh-CN" sz="2000" dirty="0"/>
              <a:t>Mogaibel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2012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3CF868-3B60-8248-8219-1F4493925F38}"/>
              </a:ext>
            </a:extLst>
          </p:cNvPr>
          <p:cNvSpPr txBox="1"/>
          <p:nvPr/>
        </p:nvSpPr>
        <p:spPr>
          <a:xfrm>
            <a:off x="7743898" y="4534576"/>
            <a:ext cx="2406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Chaudhry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al.,</a:t>
            </a:r>
            <a:r>
              <a:rPr lang="zh-CN" altLang="en-US" sz="2000" dirty="0"/>
              <a:t> </a:t>
            </a:r>
            <a:r>
              <a:rPr lang="en-US" altLang="zh-CN" sz="2000" dirty="0"/>
              <a:t>2012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86280-39A9-084E-BEC7-C2755CF7CB38}"/>
              </a:ext>
            </a:extLst>
          </p:cNvPr>
          <p:cNvSpPr txBox="1"/>
          <p:nvPr/>
        </p:nvSpPr>
        <p:spPr>
          <a:xfrm>
            <a:off x="7363323" y="5622555"/>
            <a:ext cx="204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Draves</a:t>
            </a:r>
            <a:r>
              <a:rPr lang="zh-CN" altLang="en-US" sz="2000" dirty="0"/>
              <a:t> </a:t>
            </a:r>
            <a:r>
              <a:rPr lang="en-US" altLang="zh-CN" sz="2000" dirty="0"/>
              <a:t>et</a:t>
            </a:r>
            <a:r>
              <a:rPr lang="zh-CN" altLang="en-US" sz="2000" dirty="0"/>
              <a:t> </a:t>
            </a:r>
            <a:r>
              <a:rPr lang="en-US" altLang="zh-CN" sz="2000" dirty="0"/>
              <a:t>al.</a:t>
            </a:r>
            <a:r>
              <a:rPr lang="zh-CN" altLang="en-US" sz="2000" dirty="0"/>
              <a:t> </a:t>
            </a:r>
            <a:r>
              <a:rPr lang="en-US" altLang="zh-CN" sz="2000" dirty="0"/>
              <a:t>2004</a:t>
            </a:r>
            <a:endParaRPr lang="en-US" sz="2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697826A-5F33-E64E-BB4F-D543279BAA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7149754"/>
                  </p:ext>
                </p:extLst>
              </p:nvPr>
            </p:nvGraphicFramePr>
            <p:xfrm>
              <a:off x="18150" y="292070"/>
              <a:ext cx="5378331" cy="6311930"/>
            </p:xfrm>
            <a:graphic>
              <a:graphicData uri="http://schemas.microsoft.com/office/powerpoint/2016/slidezoom">
                <pslz:sldZm>
                  <pslz:sldZmObj sldId="266" cId="3132731003">
                    <pslz:zmPr id="{862DC25B-0591-7147-8839-D6A799D6DD7C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78331" cy="6311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97826A-5F33-E64E-BB4F-D543279BA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0" y="292070"/>
                <a:ext cx="5378331" cy="6311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  <p:bldP spid="4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C8A2B-EA9C-E041-BA2D-B3A10991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Interference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9EC40-992E-E849-9218-910867651371}"/>
              </a:ext>
            </a:extLst>
          </p:cNvPr>
          <p:cNvGrpSpPr/>
          <p:nvPr/>
        </p:nvGrpSpPr>
        <p:grpSpPr>
          <a:xfrm>
            <a:off x="5073711" y="231665"/>
            <a:ext cx="3287082" cy="971115"/>
            <a:chOff x="3011047" y="2223804"/>
            <a:chExt cx="5256082" cy="16227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88B15F-EBD4-374E-A9E6-84AF5C89C095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C1846-0750-DF43-973F-205B3C631EBE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FE173-04A2-2748-B4DB-07C26497DA52}"/>
                </a:ext>
              </a:extLst>
            </p:cNvPr>
            <p:cNvSpPr txBox="1"/>
            <p:nvPr/>
          </p:nvSpPr>
          <p:spPr>
            <a:xfrm>
              <a:off x="3011047" y="3167755"/>
              <a:ext cx="1525628" cy="668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854D23-3190-B642-B8EC-6F005D9F2C17}"/>
                </a:ext>
              </a:extLst>
            </p:cNvPr>
            <p:cNvSpPr txBox="1"/>
            <p:nvPr/>
          </p:nvSpPr>
          <p:spPr>
            <a:xfrm>
              <a:off x="4886528" y="3167754"/>
              <a:ext cx="1510249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40461C-02F2-0A44-9771-929D3FDB5E8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4F499E-E192-3940-A07F-3A9D83CBF71F}"/>
                </a:ext>
              </a:extLst>
            </p:cNvPr>
            <p:cNvSpPr/>
            <p:nvPr/>
          </p:nvSpPr>
          <p:spPr>
            <a:xfrm>
              <a:off x="6847340" y="2467666"/>
              <a:ext cx="700087" cy="7000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ED204C-550D-6941-88AA-BBAA6AF76AA0}"/>
                </a:ext>
              </a:extLst>
            </p:cNvPr>
            <p:cNvSpPr txBox="1"/>
            <p:nvPr/>
          </p:nvSpPr>
          <p:spPr>
            <a:xfrm>
              <a:off x="6762007" y="3177969"/>
              <a:ext cx="1505122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838268-78FA-A64A-8CE2-AD5FEF9E6E59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675955" y="2817710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DBD72-E907-DD4A-AEC8-6FF6CA9BCCDB}"/>
                </a:ext>
              </a:extLst>
            </p:cNvPr>
            <p:cNvSpPr txBox="1"/>
            <p:nvPr/>
          </p:nvSpPr>
          <p:spPr>
            <a:xfrm>
              <a:off x="3465189" y="2223804"/>
              <a:ext cx="1956250" cy="66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3563B8-02B2-C449-8C6F-8723C5A7C936}"/>
                </a:ext>
              </a:extLst>
            </p:cNvPr>
            <p:cNvSpPr txBox="1"/>
            <p:nvPr/>
          </p:nvSpPr>
          <p:spPr>
            <a:xfrm>
              <a:off x="5401966" y="2236126"/>
              <a:ext cx="1989620" cy="66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807510-A803-6948-9B4C-FC977C139B5B}"/>
              </a:ext>
            </a:extLst>
          </p:cNvPr>
          <p:cNvGrpSpPr/>
          <p:nvPr/>
        </p:nvGrpSpPr>
        <p:grpSpPr>
          <a:xfrm>
            <a:off x="9967929" y="682840"/>
            <a:ext cx="2235179" cy="1815173"/>
            <a:chOff x="3011047" y="994383"/>
            <a:chExt cx="3292890" cy="27878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0762FE-494B-8044-9C5D-FBD583147F12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1DBBE2-0492-474E-8682-0F1BA323B1AE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0E3FD7-1D67-0D46-A7E1-991E7C0ADCA3}"/>
                </a:ext>
              </a:extLst>
            </p:cNvPr>
            <p:cNvSpPr txBox="1"/>
            <p:nvPr/>
          </p:nvSpPr>
          <p:spPr>
            <a:xfrm>
              <a:off x="3011047" y="3167754"/>
              <a:ext cx="1386708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5FEAF4-36C5-8249-9C65-3359744CCE64}"/>
                </a:ext>
              </a:extLst>
            </p:cNvPr>
            <p:cNvSpPr txBox="1"/>
            <p:nvPr/>
          </p:nvSpPr>
          <p:spPr>
            <a:xfrm>
              <a:off x="4886527" y="3167754"/>
              <a:ext cx="1417410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</a:t>
              </a:r>
              <a:endParaRPr lang="en-US" sz="2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92695E-C1BC-F74B-81BF-06795104EA7E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EBD84F-3C8E-F44C-9AD5-5330243BDCC0}"/>
                </a:ext>
              </a:extLst>
            </p:cNvPr>
            <p:cNvSpPr txBox="1"/>
            <p:nvPr/>
          </p:nvSpPr>
          <p:spPr>
            <a:xfrm>
              <a:off x="3550945" y="2315652"/>
              <a:ext cx="1802344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9EC050-7A2F-F94D-B519-ED7022E0300E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4000B4-5767-E347-BA55-E7C31B587F3B}"/>
                </a:ext>
              </a:extLst>
            </p:cNvPr>
            <p:cNvSpPr txBox="1"/>
            <p:nvPr/>
          </p:nvSpPr>
          <p:spPr>
            <a:xfrm>
              <a:off x="3011047" y="1880426"/>
              <a:ext cx="1405601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1EC06FC-172B-6840-821D-C69031282782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D7BB56-D7D4-0F43-8BC2-A11E1EE43F44}"/>
                </a:ext>
              </a:extLst>
            </p:cNvPr>
            <p:cNvSpPr txBox="1"/>
            <p:nvPr/>
          </p:nvSpPr>
          <p:spPr>
            <a:xfrm>
              <a:off x="4886527" y="1890643"/>
              <a:ext cx="1391431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18DBDC-F4F5-3742-891B-BF255B98EF1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BCECED-3D9D-AA47-BDDD-A6721CDA82BD}"/>
                </a:ext>
              </a:extLst>
            </p:cNvPr>
            <p:cNvSpPr txBox="1"/>
            <p:nvPr/>
          </p:nvSpPr>
          <p:spPr>
            <a:xfrm>
              <a:off x="3550945" y="994383"/>
              <a:ext cx="1802344" cy="614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2D9FCC-B2B1-2448-B774-E53DF6BF768C}"/>
              </a:ext>
            </a:extLst>
          </p:cNvPr>
          <p:cNvGrpSpPr/>
          <p:nvPr/>
        </p:nvGrpSpPr>
        <p:grpSpPr>
          <a:xfrm>
            <a:off x="2567130" y="1034225"/>
            <a:ext cx="3747191" cy="2760099"/>
            <a:chOff x="3011047" y="553331"/>
            <a:chExt cx="6248220" cy="45044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7F84C6-DDED-E941-9706-EFD42543D093}"/>
                </a:ext>
              </a:extLst>
            </p:cNvPr>
            <p:cNvSpPr/>
            <p:nvPr/>
          </p:nvSpPr>
          <p:spPr>
            <a:xfrm>
              <a:off x="4714508" y="553331"/>
              <a:ext cx="4544759" cy="45044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5DB10C-F567-844C-8FA8-89A093FA6BDF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B90618-185A-8348-B0C0-E2DE9B9BBA19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04405-0F55-0C4A-8D65-37B58B93D5D3}"/>
                </a:ext>
              </a:extLst>
            </p:cNvPr>
            <p:cNvSpPr txBox="1"/>
            <p:nvPr/>
          </p:nvSpPr>
          <p:spPr>
            <a:xfrm>
              <a:off x="3011047" y="3167754"/>
              <a:ext cx="1721891" cy="703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A</a:t>
              </a:r>
              <a:endParaRPr lang="en-US" sz="2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B6C9C7-6CF0-244B-9B44-9309F443CAD4}"/>
                </a:ext>
              </a:extLst>
            </p:cNvPr>
            <p:cNvSpPr txBox="1"/>
            <p:nvPr/>
          </p:nvSpPr>
          <p:spPr>
            <a:xfrm>
              <a:off x="4886526" y="3167754"/>
              <a:ext cx="1705854" cy="703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/>
                <a:t>Node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B</a:t>
              </a:r>
              <a:endParaRPr lang="en-US" sz="2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CB6766-9B38-5749-B033-BE3C02ACA2B6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472180-89A0-9946-9D45-3D0A79136B3B}"/>
                </a:ext>
              </a:extLst>
            </p:cNvPr>
            <p:cNvSpPr txBox="1"/>
            <p:nvPr/>
          </p:nvSpPr>
          <p:spPr>
            <a:xfrm>
              <a:off x="3338888" y="2100741"/>
              <a:ext cx="2361578" cy="70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Channel</a:t>
              </a:r>
              <a:r>
                <a:rPr lang="zh-CN" altLang="en-US" sz="2200" dirty="0"/>
                <a:t> </a:t>
              </a:r>
              <a:r>
                <a:rPr lang="en-US" altLang="zh-CN" sz="2200" dirty="0"/>
                <a:t>1</a:t>
              </a:r>
              <a:endParaRPr lang="en-US" sz="2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8C21BC0-23A2-0C41-995A-58357F7DE16F}"/>
                </a:ext>
              </a:extLst>
            </p:cNvPr>
            <p:cNvGrpSpPr/>
            <p:nvPr/>
          </p:nvGrpSpPr>
          <p:grpSpPr>
            <a:xfrm>
              <a:off x="6231126" y="1707487"/>
              <a:ext cx="2829882" cy="2805899"/>
              <a:chOff x="7679041" y="1582912"/>
              <a:chExt cx="2829882" cy="280589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FDD33DA-1EE1-BF4B-A126-96D7E57DED8A}"/>
                  </a:ext>
                </a:extLst>
              </p:cNvPr>
              <p:cNvSpPr/>
              <p:nvPr/>
            </p:nvSpPr>
            <p:spPr>
              <a:xfrm rot="16200000">
                <a:off x="8108325" y="3078956"/>
                <a:ext cx="700087" cy="7000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99E920C-A734-FC44-82B0-0E0EBC3CE3CA}"/>
                  </a:ext>
                </a:extLst>
              </p:cNvPr>
              <p:cNvSpPr/>
              <p:nvPr/>
            </p:nvSpPr>
            <p:spPr>
              <a:xfrm rot="16200000">
                <a:off x="8112606" y="1582912"/>
                <a:ext cx="700087" cy="70008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1F4ED7-4D38-7049-A0DB-5AD28F2A3DB4}"/>
                  </a:ext>
                </a:extLst>
              </p:cNvPr>
              <p:cNvSpPr txBox="1"/>
              <p:nvPr/>
            </p:nvSpPr>
            <p:spPr>
              <a:xfrm>
                <a:off x="8808415" y="1692299"/>
                <a:ext cx="1700508" cy="703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Node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</a:t>
                </a:r>
                <a:endParaRPr lang="en-US" sz="22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A06A09-6994-5E44-B5E2-1349256B3CC4}"/>
                  </a:ext>
                </a:extLst>
              </p:cNvPr>
              <p:cNvCxnSpPr>
                <a:cxnSpLocks/>
                <a:stCxn id="43" idx="6"/>
                <a:endCxn id="44" idx="2"/>
              </p:cNvCxnSpPr>
              <p:nvPr/>
            </p:nvCxnSpPr>
            <p:spPr>
              <a:xfrm flipV="1">
                <a:off x="8458369" y="2283000"/>
                <a:ext cx="4281" cy="7959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D3520F-9E12-C34A-8C2D-EC1D8D7C48EB}"/>
                  </a:ext>
                </a:extLst>
              </p:cNvPr>
              <p:cNvSpPr txBox="1"/>
              <p:nvPr/>
            </p:nvSpPr>
            <p:spPr>
              <a:xfrm>
                <a:off x="7679041" y="2312402"/>
                <a:ext cx="2370082" cy="703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/>
                  <a:t>Channel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1</a:t>
                </a:r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9A87B8-37F9-B446-A758-28D01084C5A4}"/>
                  </a:ext>
                </a:extLst>
              </p:cNvPr>
              <p:cNvSpPr txBox="1"/>
              <p:nvPr/>
            </p:nvSpPr>
            <p:spPr>
              <a:xfrm>
                <a:off x="8044913" y="3685609"/>
                <a:ext cx="1737928" cy="703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/>
                  <a:t>Node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</a:t>
                </a:r>
                <a:endParaRPr lang="en-US" sz="2200" dirty="0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026C3E4F-C42B-7C4E-A785-FEB8FACF7F91}"/>
              </a:ext>
            </a:extLst>
          </p:cNvPr>
          <p:cNvSpPr/>
          <p:nvPr/>
        </p:nvSpPr>
        <p:spPr>
          <a:xfrm>
            <a:off x="7682866" y="1092563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Intra-flow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interference</a:t>
            </a:r>
            <a:endParaRPr lang="en-US" sz="20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53E142-0A11-9B40-95C0-121D1F70C685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59161" y="157463"/>
                </a:moveTo>
                <a:arcTo wR="1984457" hR="1984457" stAng="17578710" swAng="196099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CA6D680-70C8-C847-93B3-42C8808EC501}"/>
              </a:ext>
            </a:extLst>
          </p:cNvPr>
          <p:cNvSpPr/>
          <p:nvPr/>
        </p:nvSpPr>
        <p:spPr>
          <a:xfrm>
            <a:off x="9570197" y="2463789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Inter-flow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1343B57-A53D-7942-88D7-CD30A2C86F4F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966197" y="1880645"/>
                </a:moveTo>
                <a:arcTo wR="1984457" hR="1984457" stAng="21420080" swAng="219588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6F917D69-E76D-3D40-B673-32416F2AFC85}"/>
              </a:ext>
            </a:extLst>
          </p:cNvPr>
          <p:cNvSpPr/>
          <p:nvPr/>
        </p:nvSpPr>
        <p:spPr>
          <a:xfrm>
            <a:off x="8849301" y="4682480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Rate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881C27C9-EABB-5D44-B46A-54B1BEC0B1EA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78802" y="3929338"/>
                </a:moveTo>
                <a:arcTo wR="1984457" hR="1984457" stAng="4712284" swAng="1375431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69AE59B-B09C-A94C-9CFB-4DED898B8440}"/>
              </a:ext>
            </a:extLst>
          </p:cNvPr>
          <p:cNvSpPr/>
          <p:nvPr/>
        </p:nvSpPr>
        <p:spPr>
          <a:xfrm>
            <a:off x="6516431" y="4682480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External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source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A7171271-9DA0-8242-B9BA-C127EBF68E8E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1550" y="3082623"/>
                </a:moveTo>
                <a:arcTo wR="1984457" hR="1984457" stAng="8784033" swAng="219588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44BDE984-E1FC-5A41-B02E-80984A8B69AD}"/>
              </a:ext>
            </a:extLst>
          </p:cNvPr>
          <p:cNvSpPr/>
          <p:nvPr/>
        </p:nvSpPr>
        <p:spPr>
          <a:xfrm>
            <a:off x="5795535" y="2463789"/>
            <a:ext cx="1528418" cy="993471"/>
          </a:xfrm>
          <a:custGeom>
            <a:avLst/>
            <a:gdLst>
              <a:gd name="connsiteX0" fmla="*/ 0 w 1528418"/>
              <a:gd name="connsiteY0" fmla="*/ 165582 h 993471"/>
              <a:gd name="connsiteX1" fmla="*/ 165582 w 1528418"/>
              <a:gd name="connsiteY1" fmla="*/ 0 h 993471"/>
              <a:gd name="connsiteX2" fmla="*/ 1362836 w 1528418"/>
              <a:gd name="connsiteY2" fmla="*/ 0 h 993471"/>
              <a:gd name="connsiteX3" fmla="*/ 1528418 w 1528418"/>
              <a:gd name="connsiteY3" fmla="*/ 165582 h 993471"/>
              <a:gd name="connsiteX4" fmla="*/ 1528418 w 1528418"/>
              <a:gd name="connsiteY4" fmla="*/ 827889 h 993471"/>
              <a:gd name="connsiteX5" fmla="*/ 1362836 w 1528418"/>
              <a:gd name="connsiteY5" fmla="*/ 993471 h 993471"/>
              <a:gd name="connsiteX6" fmla="*/ 165582 w 1528418"/>
              <a:gd name="connsiteY6" fmla="*/ 993471 h 993471"/>
              <a:gd name="connsiteX7" fmla="*/ 0 w 1528418"/>
              <a:gd name="connsiteY7" fmla="*/ 827889 h 993471"/>
              <a:gd name="connsiteX8" fmla="*/ 0 w 1528418"/>
              <a:gd name="connsiteY8" fmla="*/ 165582 h 99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8418" h="993471">
                <a:moveTo>
                  <a:pt x="0" y="165582"/>
                </a:moveTo>
                <a:cubicBezTo>
                  <a:pt x="0" y="74134"/>
                  <a:pt x="74134" y="0"/>
                  <a:pt x="165582" y="0"/>
                </a:cubicBezTo>
                <a:lnTo>
                  <a:pt x="1362836" y="0"/>
                </a:lnTo>
                <a:cubicBezTo>
                  <a:pt x="1454284" y="0"/>
                  <a:pt x="1528418" y="74134"/>
                  <a:pt x="1528418" y="165582"/>
                </a:cubicBezTo>
                <a:lnTo>
                  <a:pt x="1528418" y="827889"/>
                </a:lnTo>
                <a:cubicBezTo>
                  <a:pt x="1528418" y="919337"/>
                  <a:pt x="1454284" y="993471"/>
                  <a:pt x="1362836" y="993471"/>
                </a:cubicBezTo>
                <a:lnTo>
                  <a:pt x="165582" y="993471"/>
                </a:lnTo>
                <a:cubicBezTo>
                  <a:pt x="74134" y="993471"/>
                  <a:pt x="0" y="919337"/>
                  <a:pt x="0" y="827889"/>
                </a:cubicBezTo>
                <a:lnTo>
                  <a:pt x="0" y="1655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077" tIns="117077" rIns="117077" bIns="11707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Hidden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node</a:t>
            </a:r>
            <a:r>
              <a:rPr lang="zh-CN" altLang="en-US" sz="2000" kern="1200" dirty="0"/>
              <a:t> </a:t>
            </a:r>
            <a:r>
              <a:rPr lang="en-US" altLang="zh-CN" sz="2000" kern="1200" dirty="0"/>
              <a:t>inference</a:t>
            </a:r>
            <a:endParaRPr lang="en-US" sz="2000" kern="1200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3089C7B0-AE48-3E45-A0AA-24985D7AEDCE}"/>
              </a:ext>
            </a:extLst>
          </p:cNvPr>
          <p:cNvSpPr/>
          <p:nvPr/>
        </p:nvSpPr>
        <p:spPr>
          <a:xfrm>
            <a:off x="6462617" y="1589299"/>
            <a:ext cx="3968915" cy="39689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5846" y="865070"/>
                </a:moveTo>
                <a:arcTo wR="1984457" hR="1984457" stAng="12860293" swAng="196099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837429-A5D4-6B42-9DC3-DFC1EFACEB4B}"/>
              </a:ext>
            </a:extLst>
          </p:cNvPr>
          <p:cNvGrpSpPr/>
          <p:nvPr/>
        </p:nvGrpSpPr>
        <p:grpSpPr>
          <a:xfrm>
            <a:off x="3279535" y="3909171"/>
            <a:ext cx="3706693" cy="2862550"/>
            <a:chOff x="2134369" y="246354"/>
            <a:chExt cx="4633145" cy="3722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D92343-18AF-AF43-BB1D-A78D76F36916}"/>
                </a:ext>
              </a:extLst>
            </p:cNvPr>
            <p:cNvSpPr/>
            <p:nvPr/>
          </p:nvSpPr>
          <p:spPr>
            <a:xfrm>
              <a:off x="3257268" y="1449980"/>
              <a:ext cx="1400400" cy="1400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7D2F50-53F3-8A44-A048-8FD7763CC3AA}"/>
                </a:ext>
              </a:extLst>
            </p:cNvPr>
            <p:cNvSpPr/>
            <p:nvPr/>
          </p:nvSpPr>
          <p:spPr>
            <a:xfrm>
              <a:off x="2626831" y="825633"/>
              <a:ext cx="2613600" cy="261335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EE5F0A1-DAAF-D945-9A41-5198FF13F6D3}"/>
                </a:ext>
              </a:extLst>
            </p:cNvPr>
            <p:cNvSpPr/>
            <p:nvPr/>
          </p:nvSpPr>
          <p:spPr>
            <a:xfrm>
              <a:off x="2134369" y="246354"/>
              <a:ext cx="3723507" cy="3722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820277-AE8D-B24D-A9FC-795388E313F0}"/>
                </a:ext>
              </a:extLst>
            </p:cNvPr>
            <p:cNvSpPr/>
            <p:nvPr/>
          </p:nvSpPr>
          <p:spPr>
            <a:xfrm>
              <a:off x="3744848" y="1928724"/>
              <a:ext cx="442800" cy="44291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EE0221-B0EA-7043-A13F-E8B4CAB3EF15}"/>
                </a:ext>
              </a:extLst>
            </p:cNvPr>
            <p:cNvGrpSpPr/>
            <p:nvPr/>
          </p:nvGrpSpPr>
          <p:grpSpPr>
            <a:xfrm>
              <a:off x="3732302" y="2377850"/>
              <a:ext cx="3035212" cy="1309394"/>
              <a:chOff x="4211199" y="3121604"/>
              <a:chExt cx="3035212" cy="130939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E02C63-95BC-C24D-A8B0-FDC687B9797F}"/>
                  </a:ext>
                </a:extLst>
              </p:cNvPr>
              <p:cNvSpPr/>
              <p:nvPr/>
            </p:nvSpPr>
            <p:spPr>
              <a:xfrm>
                <a:off x="4300540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515741-AF98-484A-A2B2-3FAE944E1191}"/>
                  </a:ext>
                </a:extLst>
              </p:cNvPr>
              <p:cNvSpPr/>
              <p:nvPr/>
            </p:nvSpPr>
            <p:spPr>
              <a:xfrm>
                <a:off x="6129148" y="3200400"/>
                <a:ext cx="700087" cy="7000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17882F4-AF09-CC42-85BE-215162E9C8F3}"/>
                  </a:ext>
                </a:extLst>
              </p:cNvPr>
              <p:cNvSpPr txBox="1"/>
              <p:nvPr/>
            </p:nvSpPr>
            <p:spPr>
              <a:xfrm>
                <a:off x="4211199" y="3910703"/>
                <a:ext cx="1176547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Node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</a:t>
                </a:r>
                <a:endParaRPr lang="en-US" sz="2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BFB812-1B2E-414D-93EC-1E0A9CB53785}"/>
                  </a:ext>
                </a:extLst>
              </p:cNvPr>
              <p:cNvSpPr txBox="1"/>
              <p:nvPr/>
            </p:nvSpPr>
            <p:spPr>
              <a:xfrm>
                <a:off x="6043815" y="3910703"/>
                <a:ext cx="1202596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Node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</a:t>
                </a:r>
                <a:endParaRPr lang="en-US" sz="20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A6E8EE7-69C6-034D-994B-4456E9E5FDD1}"/>
                  </a:ext>
                </a:extLst>
              </p:cNvPr>
              <p:cNvCxnSpPr>
                <a:cxnSpLocks/>
                <a:stCxn id="57" idx="6"/>
              </p:cNvCxnSpPr>
              <p:nvPr/>
            </p:nvCxnSpPr>
            <p:spPr>
              <a:xfrm>
                <a:off x="5000627" y="3550444"/>
                <a:ext cx="11713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89412C-F989-CC43-B304-FB35DDE6DD53}"/>
                  </a:ext>
                </a:extLst>
              </p:cNvPr>
              <p:cNvSpPr txBox="1"/>
              <p:nvPr/>
            </p:nvSpPr>
            <p:spPr>
              <a:xfrm>
                <a:off x="4852737" y="3121604"/>
                <a:ext cx="1529192" cy="52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Channel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endParaRPr lang="en-US" sz="20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5A4F0B-DDB8-FB48-AB91-0501BA9A3DA8}"/>
                </a:ext>
              </a:extLst>
            </p:cNvPr>
            <p:cNvSpPr txBox="1"/>
            <p:nvPr/>
          </p:nvSpPr>
          <p:spPr>
            <a:xfrm>
              <a:off x="4705191" y="1777619"/>
              <a:ext cx="1529192" cy="52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E16330-2682-9E44-95E8-1B5B018CFE7C}"/>
                </a:ext>
              </a:extLst>
            </p:cNvPr>
            <p:cNvSpPr txBox="1"/>
            <p:nvPr/>
          </p:nvSpPr>
          <p:spPr>
            <a:xfrm>
              <a:off x="3819949" y="1359498"/>
              <a:ext cx="2239288" cy="52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External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source</a:t>
              </a:r>
              <a:endParaRPr lang="en-US" sz="20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A62C7F-3E69-674F-B77D-8C02CD2A9D60}"/>
              </a:ext>
            </a:extLst>
          </p:cNvPr>
          <p:cNvGrpSpPr/>
          <p:nvPr/>
        </p:nvGrpSpPr>
        <p:grpSpPr>
          <a:xfrm>
            <a:off x="10027999" y="4899747"/>
            <a:ext cx="2400937" cy="2042690"/>
            <a:chOff x="3084785" y="736386"/>
            <a:chExt cx="3503712" cy="302361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6CC455F-D5EC-E643-9644-FAFCE4D5769D}"/>
                </a:ext>
              </a:extLst>
            </p:cNvPr>
            <p:cNvSpPr/>
            <p:nvPr/>
          </p:nvSpPr>
          <p:spPr>
            <a:xfrm>
              <a:off x="3100388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07D2CA-352D-0E4A-B294-AF2735FF3380}"/>
                </a:ext>
              </a:extLst>
            </p:cNvPr>
            <p:cNvSpPr/>
            <p:nvPr/>
          </p:nvSpPr>
          <p:spPr>
            <a:xfrm>
              <a:off x="4971860" y="2457450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94280E-1539-BB49-B606-D8F4BB3F058C}"/>
                </a:ext>
              </a:extLst>
            </p:cNvPr>
            <p:cNvSpPr txBox="1"/>
            <p:nvPr/>
          </p:nvSpPr>
          <p:spPr>
            <a:xfrm>
              <a:off x="3096381" y="3167755"/>
              <a:ext cx="1373624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</a:t>
              </a:r>
              <a:endParaRPr lang="en-US" sz="2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B7A962F-5652-1C4D-B9BD-24ED3A13CA03}"/>
                </a:ext>
              </a:extLst>
            </p:cNvPr>
            <p:cNvSpPr txBox="1"/>
            <p:nvPr/>
          </p:nvSpPr>
          <p:spPr>
            <a:xfrm>
              <a:off x="4971860" y="3167753"/>
              <a:ext cx="1404036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</a:t>
              </a:r>
              <a:endParaRPr lang="en-US" sz="2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B0800D-F486-2547-8D79-6ED63B688AAD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3800475" y="2807494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3BDE49-B173-A543-B608-05347FC0B23F}"/>
                </a:ext>
              </a:extLst>
            </p:cNvPr>
            <p:cNvSpPr txBox="1"/>
            <p:nvPr/>
          </p:nvSpPr>
          <p:spPr>
            <a:xfrm>
              <a:off x="3105412" y="2186403"/>
              <a:ext cx="3181606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rate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9F903D5-3EBC-2D47-87C4-31327BE3A149}"/>
                </a:ext>
              </a:extLst>
            </p:cNvPr>
            <p:cNvSpPr/>
            <p:nvPr/>
          </p:nvSpPr>
          <p:spPr>
            <a:xfrm>
              <a:off x="3096380" y="1170122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4430A7A-EC1C-7B41-9042-D3A698A11A43}"/>
                </a:ext>
              </a:extLst>
            </p:cNvPr>
            <p:cNvSpPr txBox="1"/>
            <p:nvPr/>
          </p:nvSpPr>
          <p:spPr>
            <a:xfrm>
              <a:off x="3084785" y="1880427"/>
              <a:ext cx="1392338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</a:t>
              </a:r>
              <a:endParaRPr lang="en-US" sz="20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1EBA0D-E1E5-C74C-AE90-61DCB08E9003}"/>
                </a:ext>
              </a:extLst>
            </p:cNvPr>
            <p:cNvSpPr/>
            <p:nvPr/>
          </p:nvSpPr>
          <p:spPr>
            <a:xfrm>
              <a:off x="4971860" y="1180338"/>
              <a:ext cx="700087" cy="700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5C6E07-A84C-114C-8E66-393DE16F377F}"/>
                </a:ext>
              </a:extLst>
            </p:cNvPr>
            <p:cNvSpPr txBox="1"/>
            <p:nvPr/>
          </p:nvSpPr>
          <p:spPr>
            <a:xfrm>
              <a:off x="4953000" y="1874546"/>
              <a:ext cx="1378303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Node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</a:t>
              </a:r>
              <a:endParaRPr lang="en-US" sz="2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FA21EAD-1F49-F149-9AB7-ADAEE9629853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3800475" y="1530382"/>
              <a:ext cx="11713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76AEB8-EC8B-DF4E-971C-C7016E54B29F}"/>
                </a:ext>
              </a:extLst>
            </p:cNvPr>
            <p:cNvSpPr txBox="1"/>
            <p:nvPr/>
          </p:nvSpPr>
          <p:spPr>
            <a:xfrm>
              <a:off x="3332875" y="736386"/>
              <a:ext cx="3255622" cy="592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High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rate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Channel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5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A56CA-D4D6-7446-9165-306CF03D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Load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topology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4C17ED-3ACC-3849-B122-ADAE197459E4}"/>
              </a:ext>
            </a:extLst>
          </p:cNvPr>
          <p:cNvSpPr/>
          <p:nvPr/>
        </p:nvSpPr>
        <p:spPr>
          <a:xfrm>
            <a:off x="6382855" y="863453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Logic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topology</a:t>
            </a:r>
            <a:endParaRPr lang="en-US" sz="24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AE38AA-175D-9440-80D1-4F7D5DE3BE6A}"/>
              </a:ext>
            </a:extLst>
          </p:cNvPr>
          <p:cNvSpPr/>
          <p:nvPr/>
        </p:nvSpPr>
        <p:spPr>
          <a:xfrm rot="2716175">
            <a:off x="7777691" y="2244495"/>
            <a:ext cx="1103761" cy="349243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0" y="158897"/>
                </a:moveTo>
                <a:lnTo>
                  <a:pt x="158897" y="0"/>
                </a:lnTo>
                <a:lnTo>
                  <a:pt x="158897" y="63559"/>
                </a:lnTo>
                <a:lnTo>
                  <a:pt x="781624" y="63559"/>
                </a:lnTo>
                <a:lnTo>
                  <a:pt x="781624" y="0"/>
                </a:lnTo>
                <a:lnTo>
                  <a:pt x="940521" y="158897"/>
                </a:lnTo>
                <a:lnTo>
                  <a:pt x="781624" y="317794"/>
                </a:lnTo>
                <a:lnTo>
                  <a:pt x="781624" y="254235"/>
                </a:lnTo>
                <a:lnTo>
                  <a:pt x="158897" y="254235"/>
                </a:lnTo>
                <a:lnTo>
                  <a:pt x="158897" y="317794"/>
                </a:lnTo>
                <a:lnTo>
                  <a:pt x="0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8" rIns="95338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85BD8-CE84-DF43-A584-69CA4D2A5809}"/>
              </a:ext>
            </a:extLst>
          </p:cNvPr>
          <p:cNvSpPr/>
          <p:nvPr/>
        </p:nvSpPr>
        <p:spPr>
          <a:xfrm>
            <a:off x="8280614" y="2896211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Traffic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topology</a:t>
            </a:r>
            <a:endParaRPr lang="en-US" sz="24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9B5558E-9AE6-584D-B16B-04C87F24AD22}"/>
              </a:ext>
            </a:extLst>
          </p:cNvPr>
          <p:cNvSpPr/>
          <p:nvPr/>
        </p:nvSpPr>
        <p:spPr>
          <a:xfrm rot="18900000">
            <a:off x="7803799" y="4278398"/>
            <a:ext cx="1033595" cy="372953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940521" y="158897"/>
                </a:moveTo>
                <a:lnTo>
                  <a:pt x="781624" y="317793"/>
                </a:lnTo>
                <a:lnTo>
                  <a:pt x="781624" y="254234"/>
                </a:lnTo>
                <a:lnTo>
                  <a:pt x="158897" y="254234"/>
                </a:lnTo>
                <a:lnTo>
                  <a:pt x="158897" y="317793"/>
                </a:lnTo>
                <a:lnTo>
                  <a:pt x="0" y="158897"/>
                </a:lnTo>
                <a:lnTo>
                  <a:pt x="158897" y="1"/>
                </a:lnTo>
                <a:lnTo>
                  <a:pt x="158897" y="63560"/>
                </a:lnTo>
                <a:lnTo>
                  <a:pt x="781624" y="63560"/>
                </a:lnTo>
                <a:lnTo>
                  <a:pt x="781624" y="1"/>
                </a:lnTo>
                <a:lnTo>
                  <a:pt x="940521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9" rIns="95339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78E184-1B53-3644-89CD-2F9C00DD7411}"/>
              </a:ext>
            </a:extLst>
          </p:cNvPr>
          <p:cNvSpPr/>
          <p:nvPr/>
        </p:nvSpPr>
        <p:spPr>
          <a:xfrm>
            <a:off x="6364904" y="4954966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Routing</a:t>
            </a:r>
            <a:r>
              <a:rPr lang="zh-CN" altLang="en-US" sz="2400" kern="1200" dirty="0"/>
              <a:t> </a:t>
            </a:r>
            <a:r>
              <a:rPr lang="en-US" altLang="zh-CN" sz="2400" kern="1200" dirty="0"/>
              <a:t>strategy</a:t>
            </a:r>
            <a:endParaRPr lang="en-US" sz="2400" kern="12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4C244D0-5E8B-2948-A475-8EF0981E11D2}"/>
              </a:ext>
            </a:extLst>
          </p:cNvPr>
          <p:cNvSpPr/>
          <p:nvPr/>
        </p:nvSpPr>
        <p:spPr>
          <a:xfrm rot="2700000">
            <a:off x="5853006" y="4290252"/>
            <a:ext cx="1103761" cy="349244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940521" y="158897"/>
                </a:moveTo>
                <a:lnTo>
                  <a:pt x="781624" y="317793"/>
                </a:lnTo>
                <a:lnTo>
                  <a:pt x="781624" y="254234"/>
                </a:lnTo>
                <a:lnTo>
                  <a:pt x="158897" y="254234"/>
                </a:lnTo>
                <a:lnTo>
                  <a:pt x="158897" y="317793"/>
                </a:lnTo>
                <a:lnTo>
                  <a:pt x="0" y="158897"/>
                </a:lnTo>
                <a:lnTo>
                  <a:pt x="158897" y="1"/>
                </a:lnTo>
                <a:lnTo>
                  <a:pt x="158897" y="63560"/>
                </a:lnTo>
                <a:lnTo>
                  <a:pt x="781624" y="63560"/>
                </a:lnTo>
                <a:lnTo>
                  <a:pt x="781624" y="1"/>
                </a:lnTo>
                <a:lnTo>
                  <a:pt x="940521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8" tIns="63559" rIns="95337" bIns="6355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4ACD8E2-B5B2-854F-90B2-274D28AED884}"/>
              </a:ext>
            </a:extLst>
          </p:cNvPr>
          <p:cNvSpPr/>
          <p:nvPr/>
        </p:nvSpPr>
        <p:spPr>
          <a:xfrm>
            <a:off x="4449193" y="2909205"/>
            <a:ext cx="1995675" cy="1065577"/>
          </a:xfrm>
          <a:custGeom>
            <a:avLst/>
            <a:gdLst>
              <a:gd name="connsiteX0" fmla="*/ 0 w 1815968"/>
              <a:gd name="connsiteY0" fmla="*/ 90798 h 907984"/>
              <a:gd name="connsiteX1" fmla="*/ 90798 w 1815968"/>
              <a:gd name="connsiteY1" fmla="*/ 0 h 907984"/>
              <a:gd name="connsiteX2" fmla="*/ 1725170 w 1815968"/>
              <a:gd name="connsiteY2" fmla="*/ 0 h 907984"/>
              <a:gd name="connsiteX3" fmla="*/ 1815968 w 1815968"/>
              <a:gd name="connsiteY3" fmla="*/ 90798 h 907984"/>
              <a:gd name="connsiteX4" fmla="*/ 1815968 w 1815968"/>
              <a:gd name="connsiteY4" fmla="*/ 817186 h 907984"/>
              <a:gd name="connsiteX5" fmla="*/ 1725170 w 1815968"/>
              <a:gd name="connsiteY5" fmla="*/ 907984 h 907984"/>
              <a:gd name="connsiteX6" fmla="*/ 90798 w 1815968"/>
              <a:gd name="connsiteY6" fmla="*/ 907984 h 907984"/>
              <a:gd name="connsiteX7" fmla="*/ 0 w 1815968"/>
              <a:gd name="connsiteY7" fmla="*/ 817186 h 907984"/>
              <a:gd name="connsiteX8" fmla="*/ 0 w 1815968"/>
              <a:gd name="connsiteY8" fmla="*/ 90798 h 90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8" h="907984">
                <a:moveTo>
                  <a:pt x="0" y="90798"/>
                </a:moveTo>
                <a:cubicBezTo>
                  <a:pt x="0" y="40652"/>
                  <a:pt x="40652" y="0"/>
                  <a:pt x="90798" y="0"/>
                </a:cubicBezTo>
                <a:lnTo>
                  <a:pt x="1725170" y="0"/>
                </a:lnTo>
                <a:cubicBezTo>
                  <a:pt x="1775316" y="0"/>
                  <a:pt x="1815968" y="40652"/>
                  <a:pt x="1815968" y="90798"/>
                </a:cubicBezTo>
                <a:lnTo>
                  <a:pt x="1815968" y="817186"/>
                </a:lnTo>
                <a:cubicBezTo>
                  <a:pt x="1815968" y="867332"/>
                  <a:pt x="1775316" y="907984"/>
                  <a:pt x="1725170" y="907984"/>
                </a:cubicBezTo>
                <a:lnTo>
                  <a:pt x="90798" y="907984"/>
                </a:lnTo>
                <a:cubicBezTo>
                  <a:pt x="40652" y="907984"/>
                  <a:pt x="0" y="867332"/>
                  <a:pt x="0" y="817186"/>
                </a:cubicBezTo>
                <a:lnTo>
                  <a:pt x="0" y="9079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034" tIns="118034" rIns="118034" bIns="11803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Interference</a:t>
            </a:r>
            <a:endParaRPr lang="en-US" sz="2400" kern="12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02B521B-2952-B14C-9D91-8C85E14E1E78}"/>
              </a:ext>
            </a:extLst>
          </p:cNvPr>
          <p:cNvSpPr/>
          <p:nvPr/>
        </p:nvSpPr>
        <p:spPr>
          <a:xfrm rot="18916037">
            <a:off x="5897064" y="2232641"/>
            <a:ext cx="1033594" cy="372951"/>
          </a:xfrm>
          <a:custGeom>
            <a:avLst/>
            <a:gdLst>
              <a:gd name="connsiteX0" fmla="*/ 0 w 940521"/>
              <a:gd name="connsiteY0" fmla="*/ 158897 h 317794"/>
              <a:gd name="connsiteX1" fmla="*/ 158897 w 940521"/>
              <a:gd name="connsiteY1" fmla="*/ 0 h 317794"/>
              <a:gd name="connsiteX2" fmla="*/ 158897 w 940521"/>
              <a:gd name="connsiteY2" fmla="*/ 63559 h 317794"/>
              <a:gd name="connsiteX3" fmla="*/ 781624 w 940521"/>
              <a:gd name="connsiteY3" fmla="*/ 63559 h 317794"/>
              <a:gd name="connsiteX4" fmla="*/ 781624 w 940521"/>
              <a:gd name="connsiteY4" fmla="*/ 0 h 317794"/>
              <a:gd name="connsiteX5" fmla="*/ 940521 w 940521"/>
              <a:gd name="connsiteY5" fmla="*/ 158897 h 317794"/>
              <a:gd name="connsiteX6" fmla="*/ 781624 w 940521"/>
              <a:gd name="connsiteY6" fmla="*/ 317794 h 317794"/>
              <a:gd name="connsiteX7" fmla="*/ 781624 w 940521"/>
              <a:gd name="connsiteY7" fmla="*/ 254235 h 317794"/>
              <a:gd name="connsiteX8" fmla="*/ 158897 w 940521"/>
              <a:gd name="connsiteY8" fmla="*/ 254235 h 317794"/>
              <a:gd name="connsiteX9" fmla="*/ 158897 w 940521"/>
              <a:gd name="connsiteY9" fmla="*/ 317794 h 317794"/>
              <a:gd name="connsiteX10" fmla="*/ 0 w 940521"/>
              <a:gd name="connsiteY10" fmla="*/ 158897 h 31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521" h="317794">
                <a:moveTo>
                  <a:pt x="0" y="158897"/>
                </a:moveTo>
                <a:lnTo>
                  <a:pt x="158897" y="0"/>
                </a:lnTo>
                <a:lnTo>
                  <a:pt x="158897" y="63559"/>
                </a:lnTo>
                <a:lnTo>
                  <a:pt x="781624" y="63559"/>
                </a:lnTo>
                <a:lnTo>
                  <a:pt x="781624" y="0"/>
                </a:lnTo>
                <a:lnTo>
                  <a:pt x="940521" y="158897"/>
                </a:lnTo>
                <a:lnTo>
                  <a:pt x="781624" y="317794"/>
                </a:lnTo>
                <a:lnTo>
                  <a:pt x="781624" y="254235"/>
                </a:lnTo>
                <a:lnTo>
                  <a:pt x="158897" y="254235"/>
                </a:lnTo>
                <a:lnTo>
                  <a:pt x="158897" y="317794"/>
                </a:lnTo>
                <a:lnTo>
                  <a:pt x="0" y="1588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37" tIns="63559" rIns="95338" bIns="63558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9B11B92-1418-3F46-AAFC-38CE68694A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95018"/>
                  </p:ext>
                </p:extLst>
              </p:nvPr>
            </p:nvGraphicFramePr>
            <p:xfrm>
              <a:off x="9024518" y="4978589"/>
              <a:ext cx="3048000" cy="1714500"/>
            </p:xfrm>
            <a:graphic>
              <a:graphicData uri="http://schemas.microsoft.com/office/powerpoint/2016/slidezoom">
                <pslz:sldZm>
                  <pslz:sldZmObj sldId="281" cId="3394645380">
                    <pslz:zmPr id="{0E11ECFE-B3DB-6248-8DAC-C7F8EFCBEAF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B11B92-1418-3F46-AAFC-38CE68694A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4518" y="49785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0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9D9BDF-317E-3246-9E5D-B37695BB11CA}"/>
              </a:ext>
            </a:extLst>
          </p:cNvPr>
          <p:cNvGrpSpPr/>
          <p:nvPr/>
        </p:nvGrpSpPr>
        <p:grpSpPr>
          <a:xfrm>
            <a:off x="4053161" y="1585738"/>
            <a:ext cx="3982830" cy="3686522"/>
            <a:chOff x="6643733" y="1024057"/>
            <a:chExt cx="3982831" cy="368652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5BF1E30-1DBD-054C-BDE3-EE6444854A30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E70E3A8-4E04-AB4F-B960-C89E65315791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FE3A4E1-EBFC-964A-9DAA-778F4CCB7620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6DA013-89ED-EA4E-80A9-1FF11926CA4F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9F71FE5-630C-5F46-B1E9-7126B96034C9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CBC575-4E34-3B40-A382-E987C1B3706D}"/>
                </a:ext>
              </a:extLst>
            </p:cNvPr>
            <p:cNvCxnSpPr>
              <a:cxnSpLocks/>
              <a:stCxn id="92" idx="0"/>
              <a:endCxn id="94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C106119-550B-7947-AB83-03D704F77425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63468FE-4039-044E-84EE-356DB88FE072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A400A2B-BB23-8C48-BF34-19D0993AA6D6}"/>
                </a:ext>
              </a:extLst>
            </p:cNvPr>
            <p:cNvCxnSpPr>
              <a:cxnSpLocks/>
              <a:stCxn id="96" idx="4"/>
              <a:endCxn id="102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11232B6-FCC4-AE48-8D38-0C155D371FAB}"/>
                </a:ext>
              </a:extLst>
            </p:cNvPr>
            <p:cNvCxnSpPr>
              <a:cxnSpLocks/>
              <a:stCxn id="99" idx="0"/>
              <a:endCxn id="93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A5FBF61-CFA1-3446-BA6E-62C988F03F3D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2866ADC-6FF7-2E43-9E85-2B41B9591A32}"/>
                </a:ext>
              </a:extLst>
            </p:cNvPr>
            <p:cNvCxnSpPr>
              <a:cxnSpLocks/>
              <a:stCxn id="98" idx="0"/>
              <a:endCxn id="92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3CA6847-B2EE-C045-9E6C-452155AEC93C}"/>
                </a:ext>
              </a:extLst>
            </p:cNvPr>
            <p:cNvCxnSpPr>
              <a:cxnSpLocks/>
              <a:stCxn id="92" idx="6"/>
              <a:endCxn id="93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3707E6D-9ABD-E340-8DE7-02F4C32C2727}"/>
                </a:ext>
              </a:extLst>
            </p:cNvPr>
            <p:cNvCxnSpPr>
              <a:cxnSpLocks/>
              <a:stCxn id="96" idx="2"/>
              <a:endCxn id="93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C574A54-8C7A-5C49-9159-82D0FF16C86E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923B15-68CB-8E4C-93B9-F68C6FF54363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A7E2FC-3105-BC43-AD4A-C12AF802CDEC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48535DD-4FA4-104A-A1FC-F15944B627CE}"/>
                </a:ext>
              </a:extLst>
            </p:cNvPr>
            <p:cNvCxnSpPr>
              <a:cxnSpLocks/>
              <a:stCxn id="110" idx="6"/>
              <a:endCxn id="112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92EEB97-9D52-D647-A5AB-93B73951B782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ACA7B8-E428-6E47-AB78-50126993FBBE}"/>
                </a:ext>
              </a:extLst>
            </p:cNvPr>
            <p:cNvCxnSpPr>
              <a:cxnSpLocks/>
              <a:stCxn id="110" idx="4"/>
              <a:endCxn id="108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B58FD2F-27EB-7446-B3BD-FF982A3B3758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0DF42-1811-0D4F-B57A-210EED9645C4}"/>
                </a:ext>
              </a:extLst>
            </p:cNvPr>
            <p:cNvCxnSpPr>
              <a:cxnSpLocks/>
              <a:stCxn id="107" idx="0"/>
              <a:endCxn id="110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FD3622-DB48-5E46-8E67-02D0602FC7A7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33BE105-0AEF-D348-A612-94ADFC53E292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D7A7428-A975-8B40-9E59-D74A2A827579}"/>
                </a:ext>
              </a:extLst>
            </p:cNvPr>
            <p:cNvCxnSpPr>
              <a:cxnSpLocks/>
              <a:stCxn id="112" idx="6"/>
              <a:endCxn id="118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285D462-04B0-1844-A67B-78BEAB27389C}"/>
                </a:ext>
              </a:extLst>
            </p:cNvPr>
            <p:cNvCxnSpPr>
              <a:cxnSpLocks/>
              <a:stCxn id="115" idx="0"/>
              <a:endCxn id="108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D0E91AF-70EC-C047-8559-13F67653AAB0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09A5B60-C553-A745-80AC-DE106728AC94}"/>
                </a:ext>
              </a:extLst>
            </p:cNvPr>
            <p:cNvCxnSpPr>
              <a:cxnSpLocks/>
              <a:stCxn id="114" idx="0"/>
              <a:endCxn id="107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00FE4B-8A85-F049-A3FD-53DF328E699C}"/>
                </a:ext>
              </a:extLst>
            </p:cNvPr>
            <p:cNvCxnSpPr>
              <a:cxnSpLocks/>
              <a:stCxn id="110" idx="0"/>
              <a:endCxn id="106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6D35CA1-95F3-8E42-9306-5F63E53A4CFE}"/>
                </a:ext>
              </a:extLst>
            </p:cNvPr>
            <p:cNvCxnSpPr>
              <a:cxnSpLocks/>
              <a:stCxn id="115" idx="3"/>
              <a:endCxn id="102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FA4D0E-9FAE-B54D-9A3D-5018E6980193}"/>
                </a:ext>
              </a:extLst>
            </p:cNvPr>
            <p:cNvCxnSpPr>
              <a:cxnSpLocks/>
              <a:stCxn id="94" idx="1"/>
              <a:endCxn id="114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570631-EB3D-6247-BD68-254967EB8125}"/>
                </a:ext>
              </a:extLst>
            </p:cNvPr>
            <p:cNvCxnSpPr>
              <a:cxnSpLocks/>
              <a:stCxn id="115" idx="1"/>
              <a:endCxn id="107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C5DFBD2-8E96-9E40-8938-3A377C7E789F}"/>
                </a:ext>
              </a:extLst>
            </p:cNvPr>
            <p:cNvCxnSpPr>
              <a:cxnSpLocks/>
              <a:stCxn id="99" idx="6"/>
              <a:endCxn id="102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1905EFC-6FFC-1040-B69B-B6E6496C52D8}"/>
              </a:ext>
            </a:extLst>
          </p:cNvPr>
          <p:cNvGrpSpPr/>
          <p:nvPr/>
        </p:nvGrpSpPr>
        <p:grpSpPr>
          <a:xfrm>
            <a:off x="4053600" y="1584000"/>
            <a:ext cx="3982831" cy="3686523"/>
            <a:chOff x="6643733" y="1024057"/>
            <a:chExt cx="3982831" cy="368652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9A106CF-AEF9-FF4D-AD9E-DD22F66BA1C7}"/>
                </a:ext>
              </a:extLst>
            </p:cNvPr>
            <p:cNvSpPr/>
            <p:nvPr/>
          </p:nvSpPr>
          <p:spPr>
            <a:xfrm>
              <a:off x="7067792" y="343302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0E3C2EB-2388-1040-B3BE-8D3AD6B2A101}"/>
                </a:ext>
              </a:extLst>
            </p:cNvPr>
            <p:cNvSpPr/>
            <p:nvPr/>
          </p:nvSpPr>
          <p:spPr>
            <a:xfrm>
              <a:off x="7692722" y="3708413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F56CBF8-9C85-2745-9459-990F60DF39A9}"/>
                </a:ext>
              </a:extLst>
            </p:cNvPr>
            <p:cNvCxnSpPr>
              <a:cxnSpLocks/>
              <a:stCxn id="197" idx="6"/>
              <a:endCxn id="200" idx="0"/>
            </p:cNvCxnSpPr>
            <p:nvPr/>
          </p:nvCxnSpPr>
          <p:spPr>
            <a:xfrm>
              <a:off x="8017056" y="3352971"/>
              <a:ext cx="357846" cy="3554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0414D5D-BF36-084F-9479-08E23276D2DD}"/>
                </a:ext>
              </a:extLst>
            </p:cNvPr>
            <p:cNvSpPr/>
            <p:nvPr/>
          </p:nvSpPr>
          <p:spPr>
            <a:xfrm rot="531751">
              <a:off x="7692477" y="3167502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C41823-2163-2848-8315-63BC5C7861CB}"/>
                </a:ext>
              </a:extLst>
            </p:cNvPr>
            <p:cNvSpPr txBox="1"/>
            <p:nvPr/>
          </p:nvSpPr>
          <p:spPr>
            <a:xfrm>
              <a:off x="9325685" y="1024057"/>
              <a:ext cx="362883" cy="14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Internet</a:t>
              </a:r>
              <a:endParaRPr lang="en-US" sz="1400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3C96C490-5C23-9847-BF71-DB14CCC65B76}"/>
                </a:ext>
              </a:extLst>
            </p:cNvPr>
            <p:cNvCxnSpPr>
              <a:cxnSpLocks/>
              <a:stCxn id="197" idx="4"/>
              <a:endCxn id="195" idx="0"/>
            </p:cNvCxnSpPr>
            <p:nvPr/>
          </p:nvCxnSpPr>
          <p:spPr>
            <a:xfrm>
              <a:off x="7831042" y="3486219"/>
              <a:ext cx="24944" cy="2221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9C82439-385F-8C43-8D1E-703247D4752E}"/>
                </a:ext>
              </a:extLst>
            </p:cNvPr>
            <p:cNvSpPr/>
            <p:nvPr/>
          </p:nvSpPr>
          <p:spPr>
            <a:xfrm>
              <a:off x="8211638" y="3708417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2F2FA51-A08E-9D49-AA18-FDF6CC027900}"/>
                </a:ext>
              </a:extLst>
            </p:cNvPr>
            <p:cNvCxnSpPr>
              <a:cxnSpLocks/>
              <a:stCxn id="194" idx="0"/>
              <a:endCxn id="197" idx="2"/>
            </p:cNvCxnSpPr>
            <p:nvPr/>
          </p:nvCxnSpPr>
          <p:spPr>
            <a:xfrm flipV="1">
              <a:off x="7231056" y="3302665"/>
              <a:ext cx="463370" cy="130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5C507D2-FE4F-9B46-B170-FFD8AA01CB51}"/>
                </a:ext>
              </a:extLst>
            </p:cNvPr>
            <p:cNvSpPr/>
            <p:nvPr/>
          </p:nvSpPr>
          <p:spPr>
            <a:xfrm rot="1617422">
              <a:off x="6643733" y="409864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EF2F8B6-DA0C-7848-9C7F-6FCA2A786D11}"/>
                </a:ext>
              </a:extLst>
            </p:cNvPr>
            <p:cNvSpPr/>
            <p:nvPr/>
          </p:nvSpPr>
          <p:spPr>
            <a:xfrm>
              <a:off x="7516825" y="4389949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34D4235-3764-3E4B-8551-ECD8B226FD26}"/>
                </a:ext>
              </a:extLst>
            </p:cNvPr>
            <p:cNvCxnSpPr>
              <a:cxnSpLocks/>
              <a:stCxn id="200" idx="4"/>
              <a:endCxn id="206" idx="2"/>
            </p:cNvCxnSpPr>
            <p:nvPr/>
          </p:nvCxnSpPr>
          <p:spPr>
            <a:xfrm>
              <a:off x="8374902" y="4029048"/>
              <a:ext cx="433599" cy="172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E09B553-66E8-804D-8C47-58360C57E77B}"/>
                </a:ext>
              </a:extLst>
            </p:cNvPr>
            <p:cNvCxnSpPr>
              <a:cxnSpLocks/>
              <a:stCxn id="203" idx="0"/>
              <a:endCxn id="195" idx="4"/>
            </p:cNvCxnSpPr>
            <p:nvPr/>
          </p:nvCxnSpPr>
          <p:spPr>
            <a:xfrm flipV="1">
              <a:off x="7680089" y="4029044"/>
              <a:ext cx="175897" cy="3609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F0C9DF2-C172-E840-912C-5940773891A1}"/>
                </a:ext>
              </a:extLst>
            </p:cNvPr>
            <p:cNvSpPr/>
            <p:nvPr/>
          </p:nvSpPr>
          <p:spPr>
            <a:xfrm rot="1542657">
              <a:off x="8792337" y="4111736"/>
              <a:ext cx="326528" cy="3206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A2D53F8-7365-2E42-A097-FB604A2AB424}"/>
                </a:ext>
              </a:extLst>
            </p:cNvPr>
            <p:cNvCxnSpPr>
              <a:cxnSpLocks/>
              <a:stCxn id="202" idx="0"/>
              <a:endCxn id="194" idx="3"/>
            </p:cNvCxnSpPr>
            <p:nvPr/>
          </p:nvCxnSpPr>
          <p:spPr>
            <a:xfrm flipV="1">
              <a:off x="6879672" y="3706699"/>
              <a:ext cx="235939" cy="4093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C4AEBD0-1182-5143-B868-18B4874C9BAA}"/>
                </a:ext>
              </a:extLst>
            </p:cNvPr>
            <p:cNvCxnSpPr>
              <a:cxnSpLocks/>
              <a:stCxn id="194" idx="6"/>
              <a:endCxn id="195" idx="2"/>
            </p:cNvCxnSpPr>
            <p:nvPr/>
          </p:nvCxnSpPr>
          <p:spPr>
            <a:xfrm>
              <a:off x="7394321" y="3593338"/>
              <a:ext cx="298401" cy="275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B66DFE8-C2B5-824A-95FB-BBF3FF511BDE}"/>
                </a:ext>
              </a:extLst>
            </p:cNvPr>
            <p:cNvCxnSpPr>
              <a:cxnSpLocks/>
              <a:stCxn id="200" idx="2"/>
              <a:endCxn id="195" idx="6"/>
            </p:cNvCxnSpPr>
            <p:nvPr/>
          </p:nvCxnSpPr>
          <p:spPr>
            <a:xfrm flipH="1" flipV="1">
              <a:off x="8019250" y="3868729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D8928E7-A8C7-624F-BD63-6EFED21AE7BE}"/>
                </a:ext>
              </a:extLst>
            </p:cNvPr>
            <p:cNvSpPr/>
            <p:nvPr/>
          </p:nvSpPr>
          <p:spPr>
            <a:xfrm>
              <a:off x="8878315" y="1165015"/>
              <a:ext cx="326528" cy="3206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746DFEC-C0D2-CC44-BAE5-55B1C27D7CC5}"/>
                </a:ext>
              </a:extLst>
            </p:cNvPr>
            <p:cNvSpPr/>
            <p:nvPr/>
          </p:nvSpPr>
          <p:spPr>
            <a:xfrm>
              <a:off x="8130698" y="241676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CD52DF4-B542-9B4C-8881-EF7A3B686D91}"/>
                </a:ext>
              </a:extLst>
            </p:cNvPr>
            <p:cNvSpPr/>
            <p:nvPr/>
          </p:nvSpPr>
          <p:spPr>
            <a:xfrm>
              <a:off x="9092369" y="2356449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7BC7037-CB30-754E-A034-484A13CD3C64}"/>
                </a:ext>
              </a:extLst>
            </p:cNvPr>
            <p:cNvCxnSpPr>
              <a:cxnSpLocks/>
              <a:stCxn id="214" idx="6"/>
              <a:endCxn id="216" idx="0"/>
            </p:cNvCxnSpPr>
            <p:nvPr/>
          </p:nvCxnSpPr>
          <p:spPr>
            <a:xfrm>
              <a:off x="9418652" y="1975853"/>
              <a:ext cx="355898" cy="380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96B3C47-4358-4540-BBB6-5EE356BDDDD0}"/>
                </a:ext>
              </a:extLst>
            </p:cNvPr>
            <p:cNvSpPr/>
            <p:nvPr/>
          </p:nvSpPr>
          <p:spPr>
            <a:xfrm>
              <a:off x="9092125" y="181553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49388868-EE84-1D4F-B372-6F07BE5A4320}"/>
                </a:ext>
              </a:extLst>
            </p:cNvPr>
            <p:cNvCxnSpPr>
              <a:cxnSpLocks/>
              <a:stCxn id="214" idx="4"/>
              <a:endCxn id="212" idx="0"/>
            </p:cNvCxnSpPr>
            <p:nvPr/>
          </p:nvCxnSpPr>
          <p:spPr>
            <a:xfrm>
              <a:off x="9255389" y="2136169"/>
              <a:ext cx="245" cy="2202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2CF2D21-D2BB-E344-A6CA-FBAAA054B005}"/>
                </a:ext>
              </a:extLst>
            </p:cNvPr>
            <p:cNvSpPr/>
            <p:nvPr/>
          </p:nvSpPr>
          <p:spPr>
            <a:xfrm>
              <a:off x="9611286" y="2356454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DDE3CF2-63C4-8149-98BD-768656107F60}"/>
                </a:ext>
              </a:extLst>
            </p:cNvPr>
            <p:cNvCxnSpPr>
              <a:cxnSpLocks/>
              <a:stCxn id="211" idx="0"/>
              <a:endCxn id="214" idx="2"/>
            </p:cNvCxnSpPr>
            <p:nvPr/>
          </p:nvCxnSpPr>
          <p:spPr>
            <a:xfrm flipV="1">
              <a:off x="8293963" y="1975854"/>
              <a:ext cx="798162" cy="4409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DCED6F3-21D5-8847-9645-63ED3E7A5C92}"/>
                </a:ext>
              </a:extLst>
            </p:cNvPr>
            <p:cNvSpPr/>
            <p:nvPr/>
          </p:nvSpPr>
          <p:spPr>
            <a:xfrm rot="5934316">
              <a:off x="7285968" y="235771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2E36CFB-DCB8-1F44-A7FB-55F0F0655BA1}"/>
                </a:ext>
              </a:extLst>
            </p:cNvPr>
            <p:cNvSpPr/>
            <p:nvPr/>
          </p:nvSpPr>
          <p:spPr>
            <a:xfrm rot="19838000">
              <a:off x="9410558" y="2982268"/>
              <a:ext cx="326528" cy="3206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4DB8B91-609E-F542-9DE6-960018E92CBA}"/>
                </a:ext>
              </a:extLst>
            </p:cNvPr>
            <p:cNvCxnSpPr>
              <a:cxnSpLocks/>
              <a:stCxn id="216" idx="6"/>
              <a:endCxn id="222" idx="0"/>
            </p:cNvCxnSpPr>
            <p:nvPr/>
          </p:nvCxnSpPr>
          <p:spPr>
            <a:xfrm>
              <a:off x="9937814" y="2516769"/>
              <a:ext cx="354101" cy="10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FBA8953-430D-1248-87C2-85033362D4D1}"/>
                </a:ext>
              </a:extLst>
            </p:cNvPr>
            <p:cNvCxnSpPr>
              <a:cxnSpLocks/>
              <a:stCxn id="219" idx="0"/>
              <a:endCxn id="212" idx="4"/>
            </p:cNvCxnSpPr>
            <p:nvPr/>
          </p:nvCxnSpPr>
          <p:spPr>
            <a:xfrm flipH="1" flipV="1">
              <a:off x="9255634" y="2677080"/>
              <a:ext cx="234902" cy="32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7768575-62EF-C54A-A25A-68624A5F5A05}"/>
                </a:ext>
              </a:extLst>
            </p:cNvPr>
            <p:cNvSpPr/>
            <p:nvPr/>
          </p:nvSpPr>
          <p:spPr>
            <a:xfrm rot="17037690">
              <a:off x="10302617" y="2396395"/>
              <a:ext cx="308228" cy="339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E62917C-878F-B448-9A80-83B618BD48E3}"/>
                </a:ext>
              </a:extLst>
            </p:cNvPr>
            <p:cNvCxnSpPr>
              <a:cxnSpLocks/>
              <a:stCxn id="218" idx="0"/>
              <a:endCxn id="211" idx="2"/>
            </p:cNvCxnSpPr>
            <p:nvPr/>
          </p:nvCxnSpPr>
          <p:spPr>
            <a:xfrm>
              <a:off x="7607869" y="2552366"/>
              <a:ext cx="522830" cy="24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777A184-181F-8843-891C-3C2A9A29B4C5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8457227" y="2516765"/>
              <a:ext cx="635143" cy="603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6F32E82-D987-6748-94B3-F5B8D3EBCCCC}"/>
                </a:ext>
              </a:extLst>
            </p:cNvPr>
            <p:cNvCxnSpPr>
              <a:cxnSpLocks/>
              <a:stCxn id="216" idx="2"/>
              <a:endCxn id="212" idx="6"/>
            </p:cNvCxnSpPr>
            <p:nvPr/>
          </p:nvCxnSpPr>
          <p:spPr>
            <a:xfrm flipH="1" flipV="1">
              <a:off x="9418898" y="2516765"/>
              <a:ext cx="192388" cy="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FB3DDB9-425C-304E-9861-C5B0D6AEDDC4}"/>
                </a:ext>
              </a:extLst>
            </p:cNvPr>
            <p:cNvCxnSpPr>
              <a:cxnSpLocks/>
              <a:stCxn id="214" idx="0"/>
              <a:endCxn id="210" idx="4"/>
            </p:cNvCxnSpPr>
            <p:nvPr/>
          </p:nvCxnSpPr>
          <p:spPr>
            <a:xfrm flipH="1" flipV="1">
              <a:off x="9041580" y="1485646"/>
              <a:ext cx="213809" cy="329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31EED976-D40F-804C-B4F7-AB532368AFE1}"/>
                </a:ext>
              </a:extLst>
            </p:cNvPr>
            <p:cNvCxnSpPr>
              <a:cxnSpLocks/>
              <a:stCxn id="211" idx="3"/>
              <a:endCxn id="197" idx="0"/>
            </p:cNvCxnSpPr>
            <p:nvPr/>
          </p:nvCxnSpPr>
          <p:spPr>
            <a:xfrm flipH="1">
              <a:off x="7880440" y="2690440"/>
              <a:ext cx="298077" cy="478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A1BD4122-1C3C-944D-A657-9480F1647775}"/>
                </a:ext>
              </a:extLst>
            </p:cNvPr>
            <p:cNvCxnSpPr>
              <a:cxnSpLocks/>
              <a:stCxn id="219" idx="3"/>
              <a:endCxn id="206" idx="0"/>
            </p:cNvCxnSpPr>
            <p:nvPr/>
          </p:nvCxnSpPr>
          <p:spPr>
            <a:xfrm flipH="1">
              <a:off x="9025151" y="3297991"/>
              <a:ext cx="503652" cy="829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F3E1559-83BF-514F-B58C-56391AC53771}"/>
                </a:ext>
              </a:extLst>
            </p:cNvPr>
            <p:cNvCxnSpPr>
              <a:cxnSpLocks/>
              <a:stCxn id="197" idx="1"/>
              <a:endCxn id="218" idx="6"/>
            </p:cNvCxnSpPr>
            <p:nvPr/>
          </p:nvCxnSpPr>
          <p:spPr>
            <a:xfrm flipH="1" flipV="1">
              <a:off x="7416224" y="2679805"/>
              <a:ext cx="342915" cy="5182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9FF984-CE6B-824C-A8D5-EDB18DD181E0}"/>
                </a:ext>
              </a:extLst>
            </p:cNvPr>
            <p:cNvCxnSpPr>
              <a:cxnSpLocks/>
              <a:stCxn id="219" idx="1"/>
              <a:endCxn id="211" idx="5"/>
            </p:cNvCxnSpPr>
            <p:nvPr/>
          </p:nvCxnSpPr>
          <p:spPr>
            <a:xfrm flipH="1" flipV="1">
              <a:off x="8409407" y="2690440"/>
              <a:ext cx="1008213" cy="4099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7A7059C-14E4-5742-AEC5-3C1BD62B1AEF}"/>
                </a:ext>
              </a:extLst>
            </p:cNvPr>
            <p:cNvCxnSpPr>
              <a:cxnSpLocks/>
              <a:stCxn id="200" idx="7"/>
              <a:endCxn id="212" idx="3"/>
            </p:cNvCxnSpPr>
            <p:nvPr/>
          </p:nvCxnSpPr>
          <p:spPr>
            <a:xfrm flipV="1">
              <a:off x="8490347" y="2630125"/>
              <a:ext cx="649841" cy="1125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EA5234C-6C19-4F46-B58E-BA80CE5290A0}"/>
                </a:ext>
              </a:extLst>
            </p:cNvPr>
            <p:cNvCxnSpPr>
              <a:cxnSpLocks/>
              <a:stCxn id="206" idx="1"/>
              <a:endCxn id="211" idx="4"/>
            </p:cNvCxnSpPr>
            <p:nvPr/>
          </p:nvCxnSpPr>
          <p:spPr>
            <a:xfrm flipH="1" flipV="1">
              <a:off x="8293962" y="2737395"/>
              <a:ext cx="606803" cy="13824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CC9DAD1-CCBA-5E47-9CBB-037C78B0E032}"/>
                </a:ext>
              </a:extLst>
            </p:cNvPr>
            <p:cNvCxnSpPr>
              <a:cxnSpLocks/>
              <a:stCxn id="203" idx="6"/>
              <a:endCxn id="206" idx="3"/>
            </p:cNvCxnSpPr>
            <p:nvPr/>
          </p:nvCxnSpPr>
          <p:spPr>
            <a:xfrm flipV="1">
              <a:off x="7843353" y="4324105"/>
              <a:ext cx="959053" cy="226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189A3E7-1423-F747-8E30-E3E93651E40A}"/>
                </a:ext>
              </a:extLst>
            </p:cNvPr>
            <p:cNvCxnSpPr>
              <a:cxnSpLocks/>
              <a:stCxn id="197" idx="7"/>
              <a:endCxn id="219" idx="2"/>
            </p:cNvCxnSpPr>
            <p:nvPr/>
          </p:nvCxnSpPr>
          <p:spPr>
            <a:xfrm flipV="1">
              <a:off x="7987272" y="3222648"/>
              <a:ext cx="1444266" cy="10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13E00A-2CFB-6D4C-A7F5-D2EC25FBDBEB}"/>
              </a:ext>
            </a:extLst>
          </p:cNvPr>
          <p:cNvSpPr txBox="1"/>
          <p:nvPr/>
        </p:nvSpPr>
        <p:spPr>
          <a:xfrm>
            <a:off x="10121334" y="13993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949E7E-3B58-CC4A-9091-402C23EE6080}"/>
              </a:ext>
            </a:extLst>
          </p:cNvPr>
          <p:cNvSpPr txBox="1"/>
          <p:nvPr/>
        </p:nvSpPr>
        <p:spPr>
          <a:xfrm>
            <a:off x="9816602" y="139933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A51B410-8E7E-AB44-AF3F-423D3C3A27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251344"/>
                  </p:ext>
                </p:extLst>
              </p:nvPr>
            </p:nvGraphicFramePr>
            <p:xfrm>
              <a:off x="0" y="189780"/>
              <a:ext cx="4969114" cy="6536557"/>
            </p:xfrm>
            <a:graphic>
              <a:graphicData uri="http://schemas.microsoft.com/office/powerpoint/2016/slidezoom">
                <pslz:sldZm>
                  <pslz:sldZmObj sldId="266" cId="3132731003">
                    <pslz:zmPr id="{01BAD5DC-B0E4-5649-9714-59BF40B1A81B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69114" cy="65365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A51B410-8E7E-AB44-AF3F-423D3C3A2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89780"/>
                <a:ext cx="4969114" cy="65365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4036</Words>
  <Application>Microsoft Office PowerPoint</Application>
  <PresentationFormat>Widescreen</PresentationFormat>
  <Paragraphs>607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等线</vt:lpstr>
      <vt:lpstr>等线 Light</vt:lpstr>
      <vt:lpstr>Agency FB</vt:lpstr>
      <vt:lpstr>Arial</vt:lpstr>
      <vt:lpstr>Calibri</vt:lpstr>
      <vt:lpstr>Calibri Light</vt:lpstr>
      <vt:lpstr>Cambria Math</vt:lpstr>
      <vt:lpstr>Wingdings</vt:lpstr>
      <vt:lpstr>Office Theme</vt:lpstr>
      <vt:lpstr>Project for Wireless Mesh network channel assignment</vt:lpstr>
      <vt:lpstr>Wireless Mesh network-multi-channel-unicast</vt:lpstr>
      <vt:lpstr>Mesh network problems</vt:lpstr>
      <vt:lpstr>Mesh Network optimization </vt:lpstr>
      <vt:lpstr>Is minimizing inference the same as maximizing traffic?</vt:lpstr>
      <vt:lpstr>Link optimization methods</vt:lpstr>
      <vt:lpstr>Interference</vt:lpstr>
      <vt:lpstr>Load topology</vt:lpstr>
      <vt:lpstr>PowerPoint Presentation</vt:lpstr>
      <vt:lpstr>Static or Dynamic</vt:lpstr>
      <vt:lpstr>Static or Dynamic</vt:lpstr>
      <vt:lpstr>What is the good measure?</vt:lpstr>
      <vt:lpstr>Disagreement</vt:lpstr>
      <vt:lpstr>Comparison of channel assignment approaches</vt:lpstr>
      <vt:lpstr>Channel inference index and connectivity approach</vt:lpstr>
      <vt:lpstr>Joint Routing and channel assignment approaches</vt:lpstr>
      <vt:lpstr>Joint Routing and channel assignment approaches</vt:lpstr>
      <vt:lpstr>Joint Routing and channel assignment approaches</vt:lpstr>
      <vt:lpstr>Not tested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Outline</vt:lpstr>
      <vt:lpstr>Graph Based</vt:lpstr>
      <vt:lpstr>Graph Based</vt:lpstr>
      <vt:lpstr>Network Simulator</vt:lpstr>
      <vt:lpstr>Performance Metrics</vt:lpstr>
      <vt:lpstr>Fractional Network Interference</vt:lpstr>
      <vt:lpstr>Fractional Network Interference</vt:lpstr>
      <vt:lpstr>Network Throughput</vt:lpstr>
      <vt:lpstr>PowerPoint Presentation</vt:lpstr>
      <vt:lpstr>References</vt:lpstr>
      <vt:lpstr>References</vt:lpstr>
      <vt:lpstr>References</vt:lpstr>
      <vt:lpstr>References</vt:lpstr>
      <vt:lpstr>References</vt:lpstr>
      <vt:lpstr>References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Wireless Mesh network channel assignment</dc:title>
  <dc:creator>Xiaoyan Li</dc:creator>
  <cp:lastModifiedBy>Xiaoyan Li</cp:lastModifiedBy>
  <cp:revision>21</cp:revision>
  <dcterms:created xsi:type="dcterms:W3CDTF">2020-02-25T02:07:45Z</dcterms:created>
  <dcterms:modified xsi:type="dcterms:W3CDTF">2020-02-25T18:16:54Z</dcterms:modified>
</cp:coreProperties>
</file>