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3"/>
  </p:notesMasterIdLst>
  <p:sldIdLst>
    <p:sldId id="501" r:id="rId2"/>
    <p:sldId id="502" r:id="rId3"/>
    <p:sldId id="497" r:id="rId4"/>
    <p:sldId id="503" r:id="rId5"/>
    <p:sldId id="504" r:id="rId6"/>
    <p:sldId id="505" r:id="rId7"/>
    <p:sldId id="506" r:id="rId8"/>
    <p:sldId id="507" r:id="rId9"/>
    <p:sldId id="508" r:id="rId10"/>
    <p:sldId id="521" r:id="rId11"/>
    <p:sldId id="509" r:id="rId12"/>
    <p:sldId id="510" r:id="rId13"/>
    <p:sldId id="522" r:id="rId14"/>
    <p:sldId id="511" r:id="rId15"/>
    <p:sldId id="523" r:id="rId16"/>
    <p:sldId id="524" r:id="rId17"/>
    <p:sldId id="512" r:id="rId18"/>
    <p:sldId id="513" r:id="rId19"/>
    <p:sldId id="525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6" r:id="rId28"/>
    <p:sldId id="527" r:id="rId29"/>
    <p:sldId id="528" r:id="rId30"/>
    <p:sldId id="529" r:id="rId31"/>
    <p:sldId id="530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0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Array and Pointers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value of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&amp;array[1];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-=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 &amp;array[0];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</p:spTree>
    <p:extLst>
      <p:ext uri="{BB962C8B-B14F-4D97-AF65-F5344CB8AC3E}">
        <p14:creationId xmlns:p14="http://schemas.microsoft.com/office/powerpoint/2010/main" val="160925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3000" dirty="0"/>
              <a:t>Can compare pointers using:</a:t>
            </a:r>
          </a:p>
          <a:p>
            <a:pPr lvl="1"/>
            <a:r>
              <a:rPr lang="en-US" dirty="0"/>
              <a:t>Relational operators: &lt;, &lt;=, &gt;, &gt;= </a:t>
            </a:r>
          </a:p>
          <a:p>
            <a:pPr lvl="1"/>
            <a:r>
              <a:rPr lang="en-US" dirty="0"/>
              <a:t>Equality operators: !=, ==</a:t>
            </a:r>
          </a:p>
          <a:p>
            <a:r>
              <a:rPr lang="en-US" sz="3000" dirty="0"/>
              <a:t>With relational operators:</a:t>
            </a:r>
          </a:p>
          <a:p>
            <a:pPr lvl="1"/>
            <a:r>
              <a:rPr lang="en-US" sz="2600" dirty="0"/>
              <a:t>the result is meaningful if both pointer point to elements of the same array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p &lt; q</a:t>
            </a:r>
            <a:r>
              <a:rPr lang="en-US" dirty="0"/>
              <a:t>: the element that p points to comes before the element that q points to in the array</a:t>
            </a:r>
          </a:p>
          <a:p>
            <a:r>
              <a:rPr lang="en-US" sz="3000" dirty="0"/>
              <a:t>Equality Operators: 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p == q</a:t>
            </a:r>
            <a:r>
              <a:rPr lang="en-US" dirty="0"/>
              <a:t>: p and q point to the same variable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p != q </a:t>
            </a:r>
            <a:r>
              <a:rPr lang="en-US" dirty="0"/>
              <a:t>: p and q point to different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 pointer to visit elements of an array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7353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0, a[10];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	  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//initialize array content</a:t>
            </a:r>
            <a:endParaRPr lang="en-US" sz="3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*p=&amp;a[0]; p&lt;&amp;a[10]; p++){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878390" y="4820588"/>
            <a:ext cx="4038600" cy="1965325"/>
          </a:xfrm>
          <a:prstGeom prst="wedgeRectCallout">
            <a:avLst>
              <a:gd name="adj1" fmla="val -9490"/>
              <a:gd name="adj2" fmla="val -7138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A[10] does not exist.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last element is a[9].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But this is safe, since the loop is not trying to read the content of a[10]</a:t>
            </a:r>
          </a:p>
        </p:txBody>
      </p:sp>
    </p:spTree>
    <p:extLst>
      <p:ext uri="{BB962C8B-B14F-4D97-AF65-F5344CB8AC3E}">
        <p14:creationId xmlns:p14="http://schemas.microsoft.com/office/powerpoint/2010/main" val="10010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value of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&amp;array[1];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&amp;array[0];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</p:spTree>
    <p:extLst>
      <p:ext uri="{BB962C8B-B14F-4D97-AF65-F5344CB8AC3E}">
        <p14:creationId xmlns:p14="http://schemas.microsoft.com/office/powerpoint/2010/main" val="128089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* and 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the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++] = j;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//Assign j to a[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], increments the index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/>
              <a:t>The equivalent  statement using a pointer: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*p = &amp;a[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*(p++) = j</a:t>
            </a:r>
          </a:p>
          <a:p>
            <a:pPr marL="0" indent="0">
              <a:buNone/>
            </a:pPr>
            <a:r>
              <a:rPr lang="en-US" sz="2400" dirty="0"/>
              <a:t>Different from: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(*p)++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981" y="5432326"/>
            <a:ext cx="647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//Increments the value that p points 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//to p remains unchanged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4016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state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&amp;array[1];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= 99;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1, 3, 99, 7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1, 99, 5, 7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</p:spTree>
    <p:extLst>
      <p:ext uri="{BB962C8B-B14F-4D97-AF65-F5344CB8AC3E}">
        <p14:creationId xmlns:p14="http://schemas.microsoft.com/office/powerpoint/2010/main" val="182333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state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&amp;array[1];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1, 3, 5, 7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1, 4, 5, 7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</p:spTree>
    <p:extLst>
      <p:ext uri="{BB962C8B-B14F-4D97-AF65-F5344CB8AC3E}">
        <p14:creationId xmlns:p14="http://schemas.microsoft.com/office/powerpoint/2010/main" val="42378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name of the array is a pointer to the first element: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590313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a[10]; 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2;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5645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740285"/>
            <a:ext cx="8708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*a = ‘H’;	  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H in a[0]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*(a + 1) = ‘e’;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e in a[1]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*(a + 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= ‘l’;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‘l’ in a[</a:t>
            </a:r>
            <a:r>
              <a:rPr lang="en-US" sz="3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356452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3207" y="312836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7058" y="3526185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135" y="3508830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8664" y="3516868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07392" y="3359194"/>
            <a:ext cx="136422" cy="1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pointers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5645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38400" y="3564520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15112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7058" y="3526185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135" y="3508830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8664" y="3516868"/>
            <a:ext cx="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438389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*p = a;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 pointer to a[0]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p++;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 points to the next element (a[1]);</a:t>
            </a:r>
          </a:p>
          <a:p>
            <a:r>
              <a:rPr lang="en-US" sz="2400" dirty="0">
                <a:latin typeface="Arial Narrow" pitchFamily="34" charset="0"/>
              </a:rPr>
              <a:t>Cannot change the location that </a:t>
            </a:r>
            <a:r>
              <a:rPr lang="en-US" sz="2400" i="1" dirty="0">
                <a:latin typeface="Arial Narrow" pitchFamily="34" charset="0"/>
              </a:rPr>
              <a:t>a</a:t>
            </a:r>
            <a:r>
              <a:rPr lang="en-US" sz="2400" dirty="0">
                <a:latin typeface="Arial Narrow" pitchFamily="34" charset="0"/>
              </a:rPr>
              <a:t> points to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 = p + 5;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WRONG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6849" y="315332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</a:t>
            </a:r>
          </a:p>
        </p:txBody>
      </p:sp>
      <p:sp>
        <p:nvSpPr>
          <p:cNvPr id="19" name="Freeform 18"/>
          <p:cNvSpPr/>
          <p:nvPr/>
        </p:nvSpPr>
        <p:spPr>
          <a:xfrm rot="662894">
            <a:off x="1708536" y="3807665"/>
            <a:ext cx="959838" cy="406655"/>
          </a:xfrm>
          <a:custGeom>
            <a:avLst/>
            <a:gdLst>
              <a:gd name="connsiteX0" fmla="*/ 36567 w 990296"/>
              <a:gd name="connsiteY0" fmla="*/ 0 h 427182"/>
              <a:gd name="connsiteX1" fmla="*/ 75896 w 990296"/>
              <a:gd name="connsiteY1" fmla="*/ 226142 h 427182"/>
              <a:gd name="connsiteX2" fmla="*/ 714992 w 990296"/>
              <a:gd name="connsiteY2" fmla="*/ 422787 h 427182"/>
              <a:gd name="connsiteX3" fmla="*/ 990296 w 990296"/>
              <a:gd name="connsiteY3" fmla="*/ 29497 h 427182"/>
              <a:gd name="connsiteX0" fmla="*/ 5700 w 959429"/>
              <a:gd name="connsiteY0" fmla="*/ 0 h 435773"/>
              <a:gd name="connsiteX1" fmla="*/ 231689 w 959429"/>
              <a:gd name="connsiteY1" fmla="*/ 309911 h 435773"/>
              <a:gd name="connsiteX2" fmla="*/ 684125 w 959429"/>
              <a:gd name="connsiteY2" fmla="*/ 422787 h 435773"/>
              <a:gd name="connsiteX3" fmla="*/ 959429 w 959429"/>
              <a:gd name="connsiteY3" fmla="*/ 29497 h 435773"/>
              <a:gd name="connsiteX0" fmla="*/ 6109 w 959838"/>
              <a:gd name="connsiteY0" fmla="*/ 0 h 379256"/>
              <a:gd name="connsiteX1" fmla="*/ 232098 w 959838"/>
              <a:gd name="connsiteY1" fmla="*/ 309911 h 379256"/>
              <a:gd name="connsiteX2" fmla="*/ 761963 w 959838"/>
              <a:gd name="connsiteY2" fmla="*/ 357579 h 379256"/>
              <a:gd name="connsiteX3" fmla="*/ 959838 w 959838"/>
              <a:gd name="connsiteY3" fmla="*/ 29497 h 379256"/>
              <a:gd name="connsiteX0" fmla="*/ 6109 w 959838"/>
              <a:gd name="connsiteY0" fmla="*/ 0 h 406655"/>
              <a:gd name="connsiteX1" fmla="*/ 232098 w 959838"/>
              <a:gd name="connsiteY1" fmla="*/ 309911 h 406655"/>
              <a:gd name="connsiteX2" fmla="*/ 761963 w 959838"/>
              <a:gd name="connsiteY2" fmla="*/ 357579 h 406655"/>
              <a:gd name="connsiteX3" fmla="*/ 959838 w 959838"/>
              <a:gd name="connsiteY3" fmla="*/ 29497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838" h="406655">
                <a:moveTo>
                  <a:pt x="6109" y="0"/>
                </a:moveTo>
                <a:cubicBezTo>
                  <a:pt x="-30762" y="77839"/>
                  <a:pt x="106122" y="250315"/>
                  <a:pt x="232098" y="309911"/>
                </a:cubicBezTo>
                <a:cubicBezTo>
                  <a:pt x="358074" y="369507"/>
                  <a:pt x="632678" y="465985"/>
                  <a:pt x="761963" y="357579"/>
                </a:cubicBezTo>
                <a:cubicBezTo>
                  <a:pt x="891248" y="249173"/>
                  <a:pt x="898386" y="209755"/>
                  <a:pt x="959838" y="29497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662894">
            <a:off x="1641492" y="3773985"/>
            <a:ext cx="1438598" cy="677907"/>
          </a:xfrm>
          <a:custGeom>
            <a:avLst/>
            <a:gdLst>
              <a:gd name="connsiteX0" fmla="*/ 36567 w 990296"/>
              <a:gd name="connsiteY0" fmla="*/ 0 h 427182"/>
              <a:gd name="connsiteX1" fmla="*/ 75896 w 990296"/>
              <a:gd name="connsiteY1" fmla="*/ 226142 h 427182"/>
              <a:gd name="connsiteX2" fmla="*/ 714992 w 990296"/>
              <a:gd name="connsiteY2" fmla="*/ 422787 h 427182"/>
              <a:gd name="connsiteX3" fmla="*/ 990296 w 990296"/>
              <a:gd name="connsiteY3" fmla="*/ 29497 h 427182"/>
              <a:gd name="connsiteX0" fmla="*/ 36567 w 1485477"/>
              <a:gd name="connsiteY0" fmla="*/ 307619 h 751621"/>
              <a:gd name="connsiteX1" fmla="*/ 75896 w 1485477"/>
              <a:gd name="connsiteY1" fmla="*/ 533761 h 751621"/>
              <a:gd name="connsiteX2" fmla="*/ 714992 w 1485477"/>
              <a:gd name="connsiteY2" fmla="*/ 730406 h 751621"/>
              <a:gd name="connsiteX3" fmla="*/ 1485477 w 1485477"/>
              <a:gd name="connsiteY3" fmla="*/ 0 h 751621"/>
              <a:gd name="connsiteX0" fmla="*/ 55212 w 1504122"/>
              <a:gd name="connsiteY0" fmla="*/ 307619 h 673262"/>
              <a:gd name="connsiteX1" fmla="*/ 94541 w 1504122"/>
              <a:gd name="connsiteY1" fmla="*/ 533761 h 673262"/>
              <a:gd name="connsiteX2" fmla="*/ 1017485 w 1504122"/>
              <a:gd name="connsiteY2" fmla="*/ 644930 h 673262"/>
              <a:gd name="connsiteX3" fmla="*/ 1504122 w 1504122"/>
              <a:gd name="connsiteY3" fmla="*/ 0 h 673262"/>
              <a:gd name="connsiteX0" fmla="*/ 5791 w 1454701"/>
              <a:gd name="connsiteY0" fmla="*/ 307619 h 683948"/>
              <a:gd name="connsiteX1" fmla="*/ 274378 w 1454701"/>
              <a:gd name="connsiteY1" fmla="*/ 579159 h 683948"/>
              <a:gd name="connsiteX2" fmla="*/ 968064 w 1454701"/>
              <a:gd name="connsiteY2" fmla="*/ 644930 h 683948"/>
              <a:gd name="connsiteX3" fmla="*/ 1454701 w 1454701"/>
              <a:gd name="connsiteY3" fmla="*/ 0 h 683948"/>
              <a:gd name="connsiteX0" fmla="*/ 7631 w 1403377"/>
              <a:gd name="connsiteY0" fmla="*/ 66826 h 692242"/>
              <a:gd name="connsiteX1" fmla="*/ 223054 w 1403377"/>
              <a:gd name="connsiteY1" fmla="*/ 579159 h 692242"/>
              <a:gd name="connsiteX2" fmla="*/ 916740 w 1403377"/>
              <a:gd name="connsiteY2" fmla="*/ 644930 h 692242"/>
              <a:gd name="connsiteX3" fmla="*/ 1403377 w 1403377"/>
              <a:gd name="connsiteY3" fmla="*/ 0 h 692242"/>
              <a:gd name="connsiteX0" fmla="*/ 42852 w 1438598"/>
              <a:gd name="connsiteY0" fmla="*/ 66826 h 677907"/>
              <a:gd name="connsiteX1" fmla="*/ 98451 w 1438598"/>
              <a:gd name="connsiteY1" fmla="*/ 530222 h 677907"/>
              <a:gd name="connsiteX2" fmla="*/ 951961 w 1438598"/>
              <a:gd name="connsiteY2" fmla="*/ 644930 h 677907"/>
              <a:gd name="connsiteX3" fmla="*/ 1438598 w 1438598"/>
              <a:gd name="connsiteY3" fmla="*/ 0 h 67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598" h="677907">
                <a:moveTo>
                  <a:pt x="42852" y="66826"/>
                </a:moveTo>
                <a:cubicBezTo>
                  <a:pt x="5981" y="144665"/>
                  <a:pt x="-53067" y="433871"/>
                  <a:pt x="98451" y="530222"/>
                </a:cubicBezTo>
                <a:cubicBezTo>
                  <a:pt x="249969" y="626573"/>
                  <a:pt x="728603" y="733300"/>
                  <a:pt x="951961" y="644930"/>
                </a:cubicBezTo>
                <a:cubicBezTo>
                  <a:pt x="1175319" y="556560"/>
                  <a:pt x="1377146" y="180258"/>
                  <a:pt x="1438598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state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2173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&amp;array[1];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 =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3, 5, 7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1, 3, 5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</p:spTree>
    <p:extLst>
      <p:ext uri="{BB962C8B-B14F-4D97-AF65-F5344CB8AC3E}">
        <p14:creationId xmlns:p14="http://schemas.microsoft.com/office/powerpoint/2010/main" val="10734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1034883"/>
          </a:xfrm>
        </p:spPr>
        <p:txBody>
          <a:bodyPr>
            <a:normAutofit/>
          </a:bodyPr>
          <a:lstStyle/>
          <a:p>
            <a:r>
              <a:rPr lang="en-US" sz="3200" dirty="0"/>
              <a:t>Consider the following declarations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676" y="2583048"/>
            <a:ext cx="3222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a[10], *p;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26155"/>
              </p:ext>
            </p:extLst>
          </p:nvPr>
        </p:nvGraphicFramePr>
        <p:xfrm>
          <a:off x="1524000" y="3485288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1" y="4309408"/>
            <a:ext cx="7987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&amp;a[0]   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//Makes p point to the 1</a:t>
            </a:r>
            <a:r>
              <a:rPr lang="en-US" sz="2000" baseline="30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element of a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10;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//Sets the value that p points to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to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5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&amp;a[1];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//Makes p point to the 2</a:t>
            </a:r>
            <a:r>
              <a:rPr lang="en-US" sz="2000" baseline="30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element of a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21;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//Sets a[1] to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3485288"/>
            <a:ext cx="4724399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6723" y="306758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89139" y="305249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2600" y="3670708"/>
            <a:ext cx="784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7560" y="3485288"/>
            <a:ext cx="9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14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 pointer to visit elements of an array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833946"/>
            <a:ext cx="7682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0, a[10];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	  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//initialize array content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*p=&amp;a[0]; p&lt;&amp;a[10]; p++){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800600" y="4724400"/>
            <a:ext cx="4038600" cy="1965325"/>
          </a:xfrm>
          <a:prstGeom prst="wedgeRectCallout">
            <a:avLst>
              <a:gd name="adj1" fmla="val -28050"/>
              <a:gd name="adj2" fmla="val -7443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A[10] does not exist.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last element is a[9].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But this is safe, since the loop is not trying to read the content of a[10]</a:t>
            </a:r>
          </a:p>
        </p:txBody>
      </p:sp>
    </p:spTree>
    <p:extLst>
      <p:ext uri="{BB962C8B-B14F-4D97-AF65-F5344CB8AC3E}">
        <p14:creationId xmlns:p14="http://schemas.microsoft.com/office/powerpoint/2010/main" val="14260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 pointer to visit elements of an array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833946"/>
            <a:ext cx="7682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 = 0, a[10];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	   </a:t>
            </a:r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//initialize array content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*p=</a:t>
            </a:r>
            <a:r>
              <a:rPr lang="en-US" sz="3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p&lt;</a:t>
            </a:r>
            <a:r>
              <a:rPr lang="en-US" sz="3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(a+10)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p++){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sum += *p;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Repeat until element with value 0: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051486"/>
            <a:ext cx="3887724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(*a != 0) {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a++;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2819400"/>
            <a:ext cx="3796284" cy="286232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a;</a:t>
            </a:r>
          </a:p>
          <a:p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(*p != 0) {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p++; </a:t>
            </a:r>
          </a:p>
          <a:p>
            <a:pPr defTabSz="461963"/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00" y="5603565"/>
            <a:ext cx="1905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2713" y="5754116"/>
            <a:ext cx="1905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5038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following declarations: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 = {2, 3, 5, 7, 0, 1, -4, -17, 76, 8, 41};</a:t>
            </a:r>
          </a:p>
          <a:p>
            <a:r>
              <a:rPr lang="en-US" sz="3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&amp;a[5], *q;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86182"/>
            <a:ext cx="60542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 Narrow" pitchFamily="34" charset="0"/>
              </a:rPr>
              <a:t>Set q to point to the second element of a:</a:t>
            </a:r>
          </a:p>
          <a:p>
            <a:r>
              <a:rPr lang="en-US" sz="3000" dirty="0">
                <a:latin typeface="Arial Narrow" pitchFamily="34" charset="0"/>
              </a:rPr>
              <a:t>What is the value of *(p+1)?</a:t>
            </a:r>
          </a:p>
          <a:p>
            <a:r>
              <a:rPr lang="en-US" sz="3000" dirty="0">
                <a:latin typeface="Arial Narrow" pitchFamily="34" charset="0"/>
              </a:rPr>
              <a:t>Advance p by two positions:</a:t>
            </a:r>
          </a:p>
          <a:p>
            <a:r>
              <a:rPr lang="en-US" sz="3000" dirty="0">
                <a:latin typeface="Arial Narrow" pitchFamily="34" charset="0"/>
              </a:rPr>
              <a:t>Is p &lt; q?</a:t>
            </a:r>
          </a:p>
          <a:p>
            <a:r>
              <a:rPr lang="en-US" sz="3000" dirty="0">
                <a:latin typeface="Arial Narrow" pitchFamily="34" charset="0"/>
              </a:rPr>
              <a:t>Is *p &lt; *q?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8807" y="3616840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q = a+1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3213" y="4080873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6947" y="4544337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 +=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7011" y="4983428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4208" y="5429364"/>
            <a:ext cx="219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43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passed to a function, array name is treated as a pointer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7987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array[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= -1;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>
              <a:tabLst>
                <a:tab pos="461963" algn="l"/>
              </a:tabLst>
            </a:pP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totals[] = {100, 52, 71, 98};</a:t>
            </a:r>
          </a:p>
          <a:p>
            <a:pPr>
              <a:tabLst>
                <a:tab pos="461963" algn="l"/>
              </a:tabLst>
            </a:pP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(totals, 4); </a:t>
            </a:r>
          </a:p>
        </p:txBody>
      </p:sp>
    </p:spTree>
    <p:extLst>
      <p:ext uri="{BB962C8B-B14F-4D97-AF65-F5344CB8AC3E}">
        <p14:creationId xmlns:p14="http://schemas.microsoft.com/office/powerpoint/2010/main" val="149490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pass the array as a pointer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5908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*array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&lt;n;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array[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= -1; 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//*(array + </a:t>
            </a:r>
            <a:r>
              <a:rPr lang="en-US" sz="28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 = -1 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>
              <a:tabLst>
                <a:tab pos="461963" algn="l"/>
              </a:tabLst>
            </a:pP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totals[ ] = {100, 52, 71, 98};</a:t>
            </a:r>
          </a:p>
          <a:p>
            <a:pPr>
              <a:tabLst>
                <a:tab pos="461963" algn="l"/>
              </a:tabLst>
            </a:pP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resetValues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(totals, 4); </a:t>
            </a:r>
          </a:p>
        </p:txBody>
      </p:sp>
    </p:spTree>
    <p:extLst>
      <p:ext uri="{BB962C8B-B14F-4D97-AF65-F5344CB8AC3E}">
        <p14:creationId xmlns:p14="http://schemas.microsoft.com/office/powerpoint/2010/main" val="152714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Changes to the array made inside the function persist outside the function</a:t>
            </a:r>
          </a:p>
          <a:p>
            <a:r>
              <a:rPr lang="en-US" sz="2000" dirty="0"/>
              <a:t>Passing a large array does not take more time than passing a small array</a:t>
            </a:r>
          </a:p>
          <a:p>
            <a:r>
              <a:rPr lang="en-US" sz="2000" dirty="0"/>
              <a:t>Can pass an array starting at any index, not necessarily from the first element</a:t>
            </a:r>
          </a:p>
          <a:p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4381401"/>
            <a:ext cx="713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*array,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[20] = {1, 2, 3, …};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(val+5, 7);</a:t>
            </a:r>
          </a:p>
        </p:txBody>
      </p:sp>
    </p:spTree>
    <p:extLst>
      <p:ext uri="{BB962C8B-B14F-4D97-AF65-F5344CB8AC3E}">
        <p14:creationId xmlns:p14="http://schemas.microsoft.com/office/powerpoint/2010/main" val="8385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does this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7239000" cy="285360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(array + size);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++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It makes all of the elements of the array become 0.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It changes my career choices.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It causes an error.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It confuses me.</a:t>
            </a:r>
          </a:p>
        </p:txBody>
      </p:sp>
    </p:spTree>
    <p:extLst>
      <p:ext uri="{BB962C8B-B14F-4D97-AF65-F5344CB8AC3E}">
        <p14:creationId xmlns:p14="http://schemas.microsoft.com/office/powerpoint/2010/main" val="145839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1B30F6-781A-AC45-B303-B1602EEB8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are the elements of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array[3];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array;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(array + size);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 array;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0, 1, 2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0, 1, 2, 3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0, 0, 0</a:t>
            </a:r>
          </a:p>
        </p:txBody>
      </p:sp>
    </p:spTree>
    <p:extLst>
      <p:ext uri="{BB962C8B-B14F-4D97-AF65-F5344CB8AC3E}">
        <p14:creationId xmlns:p14="http://schemas.microsoft.com/office/powerpoint/2010/main" val="1201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value of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7239000" cy="14938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3, 5, 7};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&amp;array[1];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*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are the elements of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5, 7, 11, 13};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 + 5;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++(*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-=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*(++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= 99;  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1, 2, 3, 4, 99, 12, 13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1, 2, 3, 99, 7, 12, 13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1, 2, 3, 5, 7, 11, 13</a:t>
            </a:r>
          </a:p>
        </p:txBody>
      </p:sp>
    </p:spTree>
    <p:extLst>
      <p:ext uri="{BB962C8B-B14F-4D97-AF65-F5344CB8AC3E}">
        <p14:creationId xmlns:p14="http://schemas.microsoft.com/office/powerpoint/2010/main" val="15542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are the elements of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5, 7, 11, 13};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 +=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++(*array);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array -=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*(++array) = 99;  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1, 2, 3, 4, 99, 12, 13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1, 2, 3, 99, 7, 12, 13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1, 2, 3, 5, 7, 11, 13</a:t>
            </a:r>
          </a:p>
        </p:txBody>
      </p:sp>
    </p:spTree>
    <p:extLst>
      <p:ext uri="{BB962C8B-B14F-4D97-AF65-F5344CB8AC3E}">
        <p14:creationId xmlns:p14="http://schemas.microsoft.com/office/powerpoint/2010/main" val="34118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Access the array by performing pointer arithmetic</a:t>
            </a:r>
          </a:p>
          <a:p>
            <a:r>
              <a:rPr lang="en-US" sz="2800" dirty="0"/>
              <a:t>C allows:</a:t>
            </a:r>
          </a:p>
          <a:p>
            <a:pPr lvl="1"/>
            <a:r>
              <a:rPr lang="en-US" sz="2400" dirty="0"/>
              <a:t>Adding an integer to a pointer</a:t>
            </a:r>
          </a:p>
          <a:p>
            <a:pPr lvl="1"/>
            <a:r>
              <a:rPr lang="en-US" sz="2400" dirty="0"/>
              <a:t>Subtracting an integer from a pointer</a:t>
            </a:r>
          </a:p>
          <a:p>
            <a:pPr lvl="1"/>
            <a:r>
              <a:rPr lang="en-US" sz="2400" dirty="0"/>
              <a:t>Subtracting one pointer from another</a:t>
            </a:r>
          </a:p>
          <a:p>
            <a:r>
              <a:rPr lang="en-US" sz="2600" dirty="0"/>
              <a:t>Note: such operations only have meaning for pointers with addresses in an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Integer to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20961" y="2667000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20961" y="181371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1303" y="26339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1303" y="174769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548" y="1747699"/>
            <a:ext cx="175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&amp;a[2]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47103" y="2042319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20961" y="3106261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24200" y="484663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124200" y="399335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64542" y="481362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4542" y="39273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787" y="392733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 = p + 3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0342" y="4221957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124200" y="528589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558915" y="399335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91200" y="4221957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0153" y="392062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8335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Integer to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06213" y="2748101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006213" y="189482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46555" y="27150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46555" y="1828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1828800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 = p + 3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32355" y="2123420"/>
            <a:ext cx="1020097" cy="8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06213" y="3187362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440928" y="1894820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73213" y="2123420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2166" y="18220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124200" y="499904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039902" y="41349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4542" y="4966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51529" y="407239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3787" y="407974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+= 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239000" y="4419600"/>
            <a:ext cx="295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124200" y="543830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558915" y="414576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91200" y="4374367"/>
            <a:ext cx="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0153" y="4073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472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Subtracting an Integer from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082413" y="2671901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998115" y="1807825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22755" y="26388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9742" y="17452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0" y="1752600"/>
            <a:ext cx="190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&amp;a[8]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21013" y="2092453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082413" y="3111162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24200" y="4999048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7039902" y="4134972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4542" y="4966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1529" y="407239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787" y="4079747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 = p - 4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162800" y="4419600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124200" y="5438309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558915" y="4145767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334000" y="4374367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20153" y="407303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3956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Subtracting an Integer from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71800" y="2819400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87502" y="1955324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12142" y="2786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9129" y="1892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1387" y="1900099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 = p - 4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10400" y="2239952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971800" y="3258661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406515" y="196611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1600" y="2194719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7753" y="1893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95600" y="5199539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11302" y="4335463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35942" y="51665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2929" y="427288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86" y="4302453"/>
            <a:ext cx="1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p--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28622" y="4620091"/>
            <a:ext cx="511280" cy="8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895600" y="5638800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330315" y="4346258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05400" y="4574858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1553" y="42735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400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Subtracting a Pointer from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68116" y="3432465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83818" y="2568389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08458" y="339945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62886" y="24868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799" y="2699275"/>
            <a:ext cx="2089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&amp;a[8]</a:t>
            </a:r>
          </a:p>
          <a:p>
            <a:r>
              <a:rPr lang="en-US" sz="2800" dirty="0"/>
              <a:t>q = &amp;a[4]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06716" y="2853017"/>
            <a:ext cx="105702" cy="82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968116" y="3871726"/>
          <a:ext cx="4869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402831" y="2579184"/>
            <a:ext cx="4572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77916" y="2807784"/>
            <a:ext cx="457200" cy="86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63455" y="246578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85" y="4619871"/>
            <a:ext cx="4997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p – q;		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dirty="0">
                <a:solidFill>
                  <a:srgbClr val="00B050"/>
                </a:solidFill>
              </a:rPr>
              <a:t> is 4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j = q – p;		</a:t>
            </a:r>
            <a:r>
              <a:rPr lang="en-US" sz="2800" dirty="0">
                <a:solidFill>
                  <a:srgbClr val="00B050"/>
                </a:solidFill>
              </a:rPr>
              <a:t>//j is -4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186" y="1458930"/>
            <a:ext cx="811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 = The distance (measured in array elements) between the pointers</a:t>
            </a:r>
          </a:p>
        </p:txBody>
      </p:sp>
    </p:spTree>
    <p:extLst>
      <p:ext uri="{BB962C8B-B14F-4D97-AF65-F5344CB8AC3E}">
        <p14:creationId xmlns:p14="http://schemas.microsoft.com/office/powerpoint/2010/main" val="4870816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5733</TotalTime>
  <Words>1895</Words>
  <Application>Microsoft Macintosh PowerPoint</Application>
  <PresentationFormat>On-screen Show (4:3)</PresentationFormat>
  <Paragraphs>399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Arrays and Pointers</vt:lpstr>
      <vt:lpstr>What is the value of x?</vt:lpstr>
      <vt:lpstr>Pointer Arithmetic</vt:lpstr>
      <vt:lpstr>Adding an Integer to a Pointer</vt:lpstr>
      <vt:lpstr>Adding an Integer to a Pointer</vt:lpstr>
      <vt:lpstr>Subtracting an Integer from a Pointer</vt:lpstr>
      <vt:lpstr>Subtracting an Integer from a Pointer</vt:lpstr>
      <vt:lpstr>Subtracting a Pointer from a Pointer</vt:lpstr>
      <vt:lpstr>What is the value of x?</vt:lpstr>
      <vt:lpstr>Comparing Pointers</vt:lpstr>
      <vt:lpstr>Pointers and Arrays</vt:lpstr>
      <vt:lpstr>What is the value of x?</vt:lpstr>
      <vt:lpstr>Combining * and ++</vt:lpstr>
      <vt:lpstr>What is the state of the array?</vt:lpstr>
      <vt:lpstr>What is the state of the array?</vt:lpstr>
      <vt:lpstr>Arrays as pointers</vt:lpstr>
      <vt:lpstr>Arrays as pointers</vt:lpstr>
      <vt:lpstr>What is the state of the array?</vt:lpstr>
      <vt:lpstr>Pointers and Arrays</vt:lpstr>
      <vt:lpstr>Pointers and Arrays</vt:lpstr>
      <vt:lpstr>Pointers and Arrays</vt:lpstr>
      <vt:lpstr>Exercise</vt:lpstr>
      <vt:lpstr>Arrays as Arguments</vt:lpstr>
      <vt:lpstr>Arrays as Arguments</vt:lpstr>
      <vt:lpstr>Arrays as Arguments</vt:lpstr>
      <vt:lpstr>What does this function do?</vt:lpstr>
      <vt:lpstr>Practice Problems</vt:lpstr>
      <vt:lpstr>What are the elements of array?</vt:lpstr>
      <vt:lpstr>What are the elements of array?</vt:lpstr>
      <vt:lpstr>What are the elements of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385</cp:revision>
  <dcterms:created xsi:type="dcterms:W3CDTF">2006-08-16T00:00:00Z</dcterms:created>
  <dcterms:modified xsi:type="dcterms:W3CDTF">2020-10-25T21:25:04Z</dcterms:modified>
</cp:coreProperties>
</file>