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1" r:id="rId3"/>
    <p:sldId id="35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7" r:id="rId12"/>
    <p:sldId id="345" r:id="rId13"/>
    <p:sldId id="346" r:id="rId14"/>
    <p:sldId id="319" r:id="rId15"/>
    <p:sldId id="320" r:id="rId16"/>
    <p:sldId id="321" r:id="rId17"/>
    <p:sldId id="322" r:id="rId18"/>
    <p:sldId id="347" r:id="rId19"/>
    <p:sldId id="348" r:id="rId20"/>
    <p:sldId id="32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7" autoAdjust="0"/>
    <p:restoredTop sz="86314" autoAdjust="0"/>
  </p:normalViewPr>
  <p:slideViewPr>
    <p:cSldViewPr>
      <p:cViewPr varScale="1">
        <p:scale>
          <a:sx n="80" d="100"/>
          <a:sy n="80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384DF1B-9306-5C40-9876-AE2D78A9FDE4}" type="datetime1">
              <a:rPr lang="en-US" smtClean="0"/>
              <a:t>9/7/16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E3B8-3B06-F446-8564-844FD2CD4310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BA15-1D5A-2649-BA38-871E708825AD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B74A-4A49-0B43-8EA5-C9D0E37154E8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8CB2-5D7A-A348-BF2A-0FD957E74D15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346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5A36-E553-AA47-A33E-BFB504071D85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60A9-C290-AC41-AB71-C84CB1AE5D73}" type="datetime1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FC5F-EAEA-994B-B718-421A5F738C89}" type="datetime1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73F-5B9C-F24B-B486-25F0F206A017}" type="datetime1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42B-58BF-9246-A50F-D8D25B9646E0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AFC3-9C2B-7C44-B559-1B8BEDEB77CC}" type="datetime1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2A9FB8-B2C3-FC49-B7FF-EAA4287219B7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 Fundamentals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775619"/>
            <a:ext cx="2971800" cy="5333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directives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397031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#include &lt;</a:t>
            </a:r>
            <a:r>
              <a:rPr lang="en-US" sz="2800" dirty="0" err="1" smtClean="0">
                <a:latin typeface="Arial Narrow" pitchFamily="34" charset="0"/>
              </a:rPr>
              <a:t>stdlib.h</a:t>
            </a:r>
            <a:r>
              <a:rPr lang="en-US" sz="28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#define RATE 0.8</a:t>
            </a: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…    …    ….</a:t>
            </a: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endParaRPr lang="en-US" sz="2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y = 2x + 5;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area = width * height;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guess = rand();</a:t>
            </a:r>
          </a:p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rand();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9" y="4267200"/>
            <a:ext cx="2971800" cy="53340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statements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main function: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main:</a:t>
            </a:r>
            <a:r>
              <a:rPr lang="en-US" sz="2000" dirty="0" smtClean="0"/>
              <a:t> function, returns a value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return value is an integer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void:</a:t>
            </a:r>
            <a:r>
              <a:rPr lang="en-US" sz="2000" dirty="0" smtClean="0"/>
              <a:t> main does not take any arguments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return:</a:t>
            </a:r>
            <a:r>
              <a:rPr lang="en-US" sz="2000" dirty="0" smtClean="0"/>
              <a:t> terminates the function, returns a value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/>
              <a:t>: a call to function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i="1" dirty="0" smtClean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2853"/>
            <a:ext cx="6446520" cy="4351337"/>
          </a:xfrm>
        </p:spPr>
        <p:txBody>
          <a:bodyPr/>
          <a:lstStyle/>
          <a:p>
            <a:r>
              <a:rPr lang="en-US" dirty="0" smtClean="0"/>
              <a:t>Functions have four parts:</a:t>
            </a:r>
          </a:p>
          <a:p>
            <a:pPr lvl="1"/>
            <a:r>
              <a:rPr lang="en-US" dirty="0" smtClean="0"/>
              <a:t>A name (e.g.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body, which is a series of statements that run when a function is called</a:t>
            </a:r>
          </a:p>
          <a:p>
            <a:pPr lvl="1"/>
            <a:r>
              <a:rPr lang="en-US" dirty="0" smtClean="0"/>
              <a:t>An argument list that gives information to a function</a:t>
            </a:r>
          </a:p>
          <a:p>
            <a:pPr lvl="1"/>
            <a:r>
              <a:rPr lang="en-US" dirty="0" smtClean="0"/>
              <a:t>A return type, the one value a function can return.</a:t>
            </a:r>
          </a:p>
          <a:p>
            <a:r>
              <a:rPr lang="en-US" dirty="0" smtClean="0"/>
              <a:t>However, to call (use) a function, you just need to know its name and what arguments (parameters) it needs.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("Your age is %d", age);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16433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51643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Arguments (2)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1407297" y="4655779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3409666" y="4646448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/>
              <a:t> function is used to output text to the screen.</a:t>
            </a:r>
          </a:p>
          <a:p>
            <a:r>
              <a:rPr lang="en-US" dirty="0" smtClean="0"/>
              <a:t>It takes one or more arguments:</a:t>
            </a:r>
          </a:p>
          <a:p>
            <a:pPr lvl="1"/>
            <a:r>
              <a:rPr lang="en-US" dirty="0" smtClean="0"/>
              <a:t>The first argument is a character string (demarcated by quotation marks</a:t>
            </a:r>
          </a:p>
          <a:p>
            <a:pPr lvl="2"/>
            <a:r>
              <a:rPr lang="en-US" dirty="0" smtClean="0"/>
              <a:t>For example: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"The price is %d"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The following optional arguments are used to replace the placeholder characters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en-US" dirty="0" smtClean="0"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 smtClean="0">
                <a:ea typeface="Consolas" charset="0"/>
                <a:cs typeface="Consolas" charset="0"/>
              </a:rPr>
              <a:t>, and others).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Don't forget the semicolon at the end of the statement.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"The price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%d is %.2f", quantity, total);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Special Characters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\n </a:t>
            </a:r>
            <a:r>
              <a:rPr lang="en-US" dirty="0" smtClean="0">
                <a:ea typeface="Consolas" charset="0"/>
                <a:cs typeface="Consolas" charset="0"/>
              </a:rPr>
              <a:t>(adds a newline character)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%d </a:t>
            </a:r>
            <a:r>
              <a:rPr lang="en-US" dirty="0" smtClean="0">
                <a:ea typeface="Consolas" charset="0"/>
                <a:cs typeface="Consolas" charset="0"/>
              </a:rPr>
              <a:t>(placeholder for an integer)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%f </a:t>
            </a:r>
            <a:r>
              <a:rPr lang="en-US" dirty="0" smtClean="0">
                <a:ea typeface="Consolas" charset="0"/>
                <a:cs typeface="Consolas" charset="0"/>
              </a:rPr>
              <a:t>(placeholder for a floating point number)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%.3f </a:t>
            </a:r>
            <a:r>
              <a:rPr lang="en-US" dirty="0" smtClean="0">
                <a:ea typeface="Consolas" charset="0"/>
                <a:cs typeface="Consolas" charset="0"/>
              </a:rPr>
              <a:t>(placeholder for a float with three decimal places)</a:t>
            </a:r>
            <a:endParaRPr lang="en-US" dirty="0">
              <a:ea typeface="Consolas" charset="0"/>
              <a:cs typeface="Consolas" charset="0"/>
            </a:endParaRPr>
          </a:p>
          <a:p>
            <a:pPr lvl="1"/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49530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("Ready Set Go!\n");</a:t>
            </a:r>
          </a:p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011628"/>
            <a:ext cx="4343400" cy="230832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("Ready\n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("Set\n Go!\n");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7964" y="21710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Ready Set Go!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00" y="4267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</a:rPr>
              <a:t>Ready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Set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 Go!</a:t>
            </a:r>
            <a:endParaRPr lang="en-US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953000" y="1614020"/>
            <a:ext cx="3262884" cy="4525963"/>
          </a:xfrm>
        </p:spPr>
        <p:txBody>
          <a:bodyPr/>
          <a:lstStyle/>
          <a:p>
            <a:r>
              <a:rPr lang="en-US" dirty="0" smtClean="0"/>
              <a:t>Provide documentation</a:t>
            </a:r>
          </a:p>
          <a:p>
            <a:r>
              <a:rPr lang="en-US" dirty="0" smtClean="0"/>
              <a:t>Ignored by the compiler</a:t>
            </a:r>
          </a:p>
          <a:p>
            <a:r>
              <a:rPr lang="en-US" dirty="0" smtClean="0"/>
              <a:t>May appear anywhere</a:t>
            </a:r>
          </a:p>
          <a:p>
            <a:r>
              <a:rPr lang="en-US" dirty="0" smtClean="0"/>
              <a:t>May extend over multiple lines (/* */)</a:t>
            </a:r>
          </a:p>
          <a:p>
            <a:r>
              <a:rPr lang="en-US" dirty="0" smtClean="0"/>
              <a:t>Cannot be nested</a:t>
            </a:r>
          </a:p>
          <a:p>
            <a:r>
              <a:rPr lang="en-US" dirty="0" smtClean="0"/>
              <a:t>// comments end at the end of the 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637699"/>
            <a:ext cx="4876800" cy="286232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Purpose: prints greeting */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 twice */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//1st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//2nd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the first comment end?</a:t>
            </a:r>
          </a:p>
          <a:p>
            <a:endParaRPr lang="en-US" dirty="0" smtClean="0"/>
          </a:p>
          <a:p>
            <a:r>
              <a:rPr lang="en-US" dirty="0" smtClean="0"/>
              <a:t>Where does second comment end?</a:t>
            </a:r>
          </a:p>
          <a:p>
            <a:endParaRPr lang="en-US" dirty="0" smtClean="0"/>
          </a:p>
          <a:p>
            <a:r>
              <a:rPr lang="en-US" dirty="0" smtClean="0"/>
              <a:t>Some editors use different colors for comments. Helps in tracking comment termination.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524000"/>
            <a:ext cx="41910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7:     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#1 */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8: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9:     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10: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/* Greeting #2 */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the first comment end?</a:t>
            </a:r>
          </a:p>
          <a:p>
            <a:endParaRPr lang="en-US" dirty="0" smtClean="0"/>
          </a:p>
          <a:p>
            <a:r>
              <a:rPr lang="en-US" dirty="0" smtClean="0"/>
              <a:t>Where does second comment end?</a:t>
            </a:r>
          </a:p>
          <a:p>
            <a:endParaRPr lang="en-US" dirty="0" smtClean="0"/>
          </a:p>
          <a:p>
            <a:r>
              <a:rPr lang="en-US" dirty="0" smtClean="0"/>
              <a:t>Some editors use different colors for comments. Help track comment termination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944" y="1524000"/>
            <a:ext cx="42672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7:      /* Greeting #1 */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8: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9:      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10:    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#2 */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1325" y="2549610"/>
            <a:ext cx="759669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875466" flipV="1">
            <a:off x="3059189" y="2901278"/>
            <a:ext cx="2092036" cy="21744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9622015" flipV="1">
            <a:off x="3031430" y="3903000"/>
            <a:ext cx="2031939" cy="148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20224" y="5413131"/>
            <a:ext cx="198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Syntax error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2897681">
            <a:off x="4223187" y="5028476"/>
            <a:ext cx="1228783" cy="1902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46520" cy="2751138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CFA02"/>
                </a:solidFill>
              </a:rPr>
              <a:t>At the first </a:t>
            </a:r>
            <a:r>
              <a:rPr lang="en-US" sz="40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 smtClean="0">
                <a:solidFill>
                  <a:srgbClr val="FEFB0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 smtClean="0">
                <a:solidFill>
                  <a:srgbClr val="F5A007"/>
                </a:solidFill>
                <a:ea typeface="Consolas" charset="0"/>
                <a:cs typeface="Consolas" charset="0"/>
              </a:rPr>
              <a:t>At the first </a:t>
            </a:r>
            <a:r>
              <a:rPr lang="en-US" sz="40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4000" dirty="0" smtClean="0">
                <a:solidFill>
                  <a:srgbClr val="F21AF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40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685800"/>
            <a:ext cx="4979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does the multiline comment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34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46520" cy="2751138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CFA02"/>
                </a:solidFill>
              </a:rPr>
              <a:t>At the end of the line</a:t>
            </a:r>
            <a:endParaRPr lang="en-US" sz="40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>
                <a:solidFill>
                  <a:srgbClr val="FEFB01"/>
                </a:solidFill>
                <a:ea typeface="Consolas" charset="0"/>
                <a:cs typeface="Consolas" charset="0"/>
              </a:rPr>
              <a:t>At the end of the line</a:t>
            </a:r>
            <a:endParaRPr lang="en-US" sz="40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>
                <a:solidFill>
                  <a:srgbClr val="F5A007"/>
                </a:solidFill>
                <a:ea typeface="Consolas" charset="0"/>
                <a:cs typeface="Consolas" charset="0"/>
              </a:rPr>
              <a:t>At the end of the line</a:t>
            </a:r>
            <a:endParaRPr lang="en-US" sz="40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>
                <a:solidFill>
                  <a:srgbClr val="F21AF1"/>
                </a:solidFill>
                <a:ea typeface="Consolas" charset="0"/>
                <a:cs typeface="Consolas" charset="0"/>
              </a:rPr>
              <a:t>Somewhere else???</a:t>
            </a:r>
            <a:endParaRPr lang="en-US" sz="40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685800"/>
            <a:ext cx="4979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does the single line comment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(real) HackerRank Assignment will be emailed out on Friday.</a:t>
            </a:r>
          </a:p>
          <a:p>
            <a:pPr lvl="1"/>
            <a:r>
              <a:rPr lang="en-US" dirty="0" smtClean="0"/>
              <a:t>As always, the assignment will be due on Thursday at 10pm.</a:t>
            </a:r>
          </a:p>
          <a:p>
            <a:pPr lvl="1"/>
            <a:r>
              <a:rPr lang="en-US" dirty="0" smtClean="0"/>
              <a:t>Be sure to click the button "I'm done with this test", else you won't receive credit.</a:t>
            </a:r>
          </a:p>
          <a:p>
            <a:pPr lvl="1"/>
            <a:r>
              <a:rPr lang="en-US" dirty="0" smtClean="0"/>
              <a:t>The content will include material from Wednesday's and next Monday's lectures.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946" y="4973155"/>
            <a:ext cx="3200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image.slidesharecdn.com</a:t>
            </a:r>
            <a:r>
              <a:rPr lang="en-US" sz="1100" dirty="0"/>
              <a:t>/thoughtasasystemvsmatrixasasystem-150723034819-lva1-app6892/95/the-matrix-as-a-system-vs-thought-as-a-system-2-638.jpg?cb=1437629254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0" y="3885090"/>
            <a:ext cx="3900020" cy="29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0279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Write a program that takes two numbers from the user and outputs their sum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90800"/>
            <a:ext cx="7162800" cy="34163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the user for the first number     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the first number\n”);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and record the number that user enters    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…    …    …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for second number, read it and record it …   </a:t>
            </a:r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//Exit the function returning an integer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73596" cy="4351337"/>
          </a:xfrm>
        </p:spPr>
        <p:txBody>
          <a:bodyPr numCol="2">
            <a:noAutofit/>
          </a:bodyPr>
          <a:lstStyle/>
          <a:p>
            <a:r>
              <a:rPr lang="en-US" sz="2800" dirty="0"/>
              <a:t>Structure of a C </a:t>
            </a:r>
            <a:r>
              <a:rPr lang="en-US" sz="2800" dirty="0" smtClean="0"/>
              <a:t>program</a:t>
            </a:r>
          </a:p>
          <a:p>
            <a:r>
              <a:rPr lang="en-US" sz="2800" dirty="0" smtClean="0"/>
              <a:t>Functions</a:t>
            </a:r>
            <a:endParaRPr lang="en-US" sz="2800" dirty="0"/>
          </a:p>
          <a:p>
            <a:r>
              <a:rPr lang="en-US" sz="2800" dirty="0"/>
              <a:t>Comments</a:t>
            </a:r>
          </a:p>
          <a:p>
            <a:r>
              <a:rPr lang="en-US" sz="2800" dirty="0"/>
              <a:t>Variables</a:t>
            </a:r>
          </a:p>
          <a:p>
            <a:r>
              <a:rPr lang="en-US" sz="2800" dirty="0"/>
              <a:t>Printing output</a:t>
            </a:r>
          </a:p>
          <a:p>
            <a:r>
              <a:rPr lang="en-US" sz="2800" dirty="0"/>
              <a:t>Reading input</a:t>
            </a:r>
          </a:p>
          <a:p>
            <a:r>
              <a:rPr lang="en-US" sz="2800" dirty="0"/>
              <a:t>Constants</a:t>
            </a:r>
          </a:p>
          <a:p>
            <a:r>
              <a:rPr lang="en-US" sz="2800" dirty="0"/>
              <a:t>Identifiers</a:t>
            </a:r>
          </a:p>
          <a:p>
            <a:r>
              <a:rPr lang="en-US" sz="2800" dirty="0"/>
              <a:t>Layout</a:t>
            </a:r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5697755"/>
            <a:ext cx="2942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www.imd.org</a:t>
            </a:r>
            <a:r>
              <a:rPr lang="en-US" sz="1100" dirty="0"/>
              <a:t>/</a:t>
            </a:r>
            <a:r>
              <a:rPr lang="en-US" sz="1100" dirty="0" err="1"/>
              <a:t>uupload</a:t>
            </a:r>
            <a:r>
              <a:rPr lang="en-US" sz="1100" dirty="0"/>
              <a:t>/</a:t>
            </a:r>
            <a:r>
              <a:rPr lang="en-US" sz="1100" dirty="0" err="1"/>
              <a:t>imd.website</a:t>
            </a:r>
            <a:r>
              <a:rPr lang="en-US" sz="1100" dirty="0"/>
              <a:t>/</a:t>
            </a:r>
            <a:r>
              <a:rPr lang="en-US" sz="1100" dirty="0" err="1"/>
              <a:t>wcc</a:t>
            </a:r>
            <a:r>
              <a:rPr lang="en-US" sz="1100" dirty="0"/>
              <a:t>/</a:t>
            </a:r>
            <a:r>
              <a:rPr lang="en-US" sz="1100" dirty="0" err="1"/>
              <a:t>Top_banners_fundamentals.jpg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80" t="397" r="45346" b="397"/>
          <a:stretch/>
        </p:blipFill>
        <p:spPr>
          <a:xfrm>
            <a:off x="4953000" y="3649686"/>
            <a:ext cx="2433106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write a program</a:t>
            </a:r>
          </a:p>
          <a:p>
            <a:pPr lvl="1"/>
            <a:r>
              <a:rPr lang="en-US" dirty="0"/>
              <a:t>That has no compilation errors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what it is supposed to </a:t>
            </a:r>
            <a:r>
              <a:rPr lang="en-US" dirty="0" smtClean="0"/>
              <a:t>do (</a:t>
            </a:r>
            <a:r>
              <a:rPr lang="en-US" i="1" dirty="0" smtClean="0"/>
              <a:t>no logical errors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are the steps to accomplish the goal?</a:t>
            </a:r>
          </a:p>
          <a:p>
            <a:r>
              <a:rPr lang="en-US" dirty="0" smtClean="0"/>
              <a:t>How should the steps be written?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takes two numbers from the user and outputs their sum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14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Compute the sum as </a:t>
            </a:r>
            <a:r>
              <a:rPr lang="en-US" sz="2800" dirty="0" smtClean="0">
                <a:solidFill>
                  <a:srgbClr val="000099"/>
                </a:solidFill>
              </a:rPr>
              <a:t>1</a:t>
            </a:r>
            <a:r>
              <a:rPr lang="en-US" sz="2800" baseline="30000" dirty="0" smtClean="0">
                <a:solidFill>
                  <a:srgbClr val="000099"/>
                </a:solidFill>
              </a:rPr>
              <a:t>st</a:t>
            </a:r>
            <a:r>
              <a:rPr lang="en-US" sz="2800" dirty="0" smtClean="0">
                <a:solidFill>
                  <a:srgbClr val="000099"/>
                </a:solidFill>
              </a:rPr>
              <a:t> number </a:t>
            </a:r>
            <a:r>
              <a:rPr lang="en-US" sz="2800" dirty="0">
                <a:solidFill>
                  <a:srgbClr val="000099"/>
                </a:solidFill>
              </a:rPr>
              <a:t>+ </a:t>
            </a:r>
            <a:r>
              <a:rPr lang="en-US" sz="2800" dirty="0" smtClean="0">
                <a:solidFill>
                  <a:srgbClr val="000099"/>
                </a:solidFill>
              </a:rPr>
              <a:t>2</a:t>
            </a:r>
            <a:r>
              <a:rPr lang="en-US" sz="2800" baseline="30000" dirty="0" smtClean="0">
                <a:solidFill>
                  <a:srgbClr val="000099"/>
                </a:solidFill>
              </a:rPr>
              <a:t>nd</a:t>
            </a:r>
            <a:r>
              <a:rPr lang="en-US" sz="2800" dirty="0" smtClean="0">
                <a:solidFill>
                  <a:srgbClr val="000099"/>
                </a:solidFill>
              </a:rPr>
              <a:t> number</a:t>
            </a:r>
          </a:p>
          <a:p>
            <a:pPr marL="971550" lvl="1" indent="-514350">
              <a:buAutoNum type="arabicPeriod"/>
            </a:pPr>
            <a:r>
              <a:rPr lang="en-US" sz="2800" dirty="0" smtClean="0">
                <a:solidFill>
                  <a:srgbClr val="000099"/>
                </a:solidFill>
              </a:rPr>
              <a:t>Record the result</a:t>
            </a:r>
            <a:endParaRPr lang="en-US" sz="2800" dirty="0">
              <a:solidFill>
                <a:srgbClr val="000099"/>
              </a:solidFill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Display the sum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computes the area of the shaded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24600" y="779106"/>
            <a:ext cx="1828800" cy="1828800"/>
            <a:chOff x="6477000" y="25908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6477000" y="2590800"/>
              <a:ext cx="1828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05600" y="2819400"/>
              <a:ext cx="13716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25908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square side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s)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circle radius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r)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Compute the shaded area as s</a:t>
            </a:r>
            <a:r>
              <a:rPr lang="en-US" sz="2400" baseline="30000" dirty="0">
                <a:solidFill>
                  <a:srgbClr val="000099"/>
                </a:solidFill>
              </a:rPr>
              <a:t>2 </a:t>
            </a:r>
            <a:r>
              <a:rPr lang="en-US" sz="2400" dirty="0">
                <a:solidFill>
                  <a:srgbClr val="000099"/>
                </a:solidFill>
              </a:rPr>
              <a:t>– 3.14*r</a:t>
            </a:r>
            <a:r>
              <a:rPr lang="en-US" sz="2400" baseline="30000" dirty="0">
                <a:solidFill>
                  <a:srgbClr val="000099"/>
                </a:solidFill>
              </a:rPr>
              <a:t>2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solidFill>
                  <a:srgbClr val="000099"/>
                </a:solidFill>
              </a:rPr>
              <a:t>Record the result 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solidFill>
                  <a:srgbClr val="000099"/>
                </a:solidFill>
              </a:rPr>
              <a:t>Display </a:t>
            </a:r>
            <a:r>
              <a:rPr lang="en-US" sz="2400" dirty="0">
                <a:solidFill>
                  <a:srgbClr val="000099"/>
                </a:solidFill>
              </a:rPr>
              <a:t>the output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#include &lt;</a:t>
            </a:r>
            <a:r>
              <a:rPr lang="en-US" sz="2200" dirty="0" err="1" smtClean="0">
                <a:solidFill>
                  <a:srgbClr val="FF0000"/>
                </a:solidFill>
              </a:rPr>
              <a:t>stdio.h</a:t>
            </a:r>
            <a:r>
              <a:rPr lang="en-US" sz="2200" dirty="0" smtClean="0">
                <a:solidFill>
                  <a:srgbClr val="FF0000"/>
                </a:solidFill>
              </a:rPr>
              <a:t>&gt;: </a:t>
            </a:r>
            <a:r>
              <a:rPr lang="en-US" sz="2200" dirty="0" smtClean="0"/>
              <a:t>information in the header </a:t>
            </a:r>
            <a:r>
              <a:rPr lang="en-US" sz="2200" b="1" dirty="0" err="1" smtClean="0"/>
              <a:t>stdio.h</a:t>
            </a:r>
            <a:r>
              <a:rPr lang="en-US" sz="2200" dirty="0" smtClean="0"/>
              <a:t> needs to be included before the program is compiled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main:</a:t>
            </a:r>
            <a:r>
              <a:rPr lang="en-US" sz="2200" dirty="0" smtClean="0"/>
              <a:t> a function, the main position to start the program at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{}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delimit start and end of a function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FF0000"/>
                </a:solidFill>
              </a:rPr>
              <a:t>printf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/>
              <a:t> a function, displays Hello World to the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44" y="1671106"/>
            <a:ext cx="5181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("Hello World!\n");</a:t>
            </a:r>
          </a:p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directives: </a:t>
            </a:r>
          </a:p>
          <a:p>
            <a:pPr lvl="1"/>
            <a:r>
              <a:rPr lang="en-US" sz="2400" dirty="0" smtClean="0"/>
              <a:t>commands for the preprocessor</a:t>
            </a:r>
          </a:p>
          <a:p>
            <a:pPr lvl="1"/>
            <a:r>
              <a:rPr lang="en-US" sz="2400" dirty="0" smtClean="0"/>
              <a:t>one line long</a:t>
            </a:r>
          </a:p>
          <a:p>
            <a:pPr lvl="1"/>
            <a:r>
              <a:rPr lang="en-US" sz="2400" dirty="0" smtClean="0"/>
              <a:t>begin with #</a:t>
            </a:r>
          </a:p>
          <a:p>
            <a:pPr lvl="1"/>
            <a:r>
              <a:rPr lang="en-US" sz="2400" dirty="0" smtClean="0"/>
              <a:t>No semicolon at the end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statements: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commands to be executed when the program runs</a:t>
            </a:r>
          </a:p>
          <a:p>
            <a:pPr lvl="1"/>
            <a:r>
              <a:rPr lang="en-US" sz="2400" dirty="0" smtClean="0"/>
              <a:t>End with semicolon (with some exceptions)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i="1" dirty="0" smtClean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3376</TotalTime>
  <Words>1277</Words>
  <Application>Microsoft Macintosh PowerPoint</Application>
  <PresentationFormat>On-screen Show (4:3)</PresentationFormat>
  <Paragraphs>261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 </vt:lpstr>
      <vt:lpstr>Administration</vt:lpstr>
      <vt:lpstr>Outline</vt:lpstr>
      <vt:lpstr>Program Design</vt:lpstr>
      <vt:lpstr>Example</vt:lpstr>
      <vt:lpstr>Example</vt:lpstr>
      <vt:lpstr>First Program Explained</vt:lpstr>
      <vt:lpstr>Fundamentals of C</vt:lpstr>
      <vt:lpstr>Fundamentals of C</vt:lpstr>
      <vt:lpstr>Examples</vt:lpstr>
      <vt:lpstr>Fundamentals of C</vt:lpstr>
      <vt:lpstr>Calling a function</vt:lpstr>
      <vt:lpstr>printf</vt:lpstr>
      <vt:lpstr>Examples</vt:lpstr>
      <vt:lpstr>Comments</vt:lpstr>
      <vt:lpstr>Comments</vt:lpstr>
      <vt:lpstr>Comments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150</cp:revision>
  <cp:lastPrinted>2016-08-30T19:24:02Z</cp:lastPrinted>
  <dcterms:created xsi:type="dcterms:W3CDTF">2006-08-16T00:00:00Z</dcterms:created>
  <dcterms:modified xsi:type="dcterms:W3CDTF">2016-09-07T20:24:34Z</dcterms:modified>
</cp:coreProperties>
</file>