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7" r:id="rId1"/>
  </p:sldMasterIdLst>
  <p:notesMasterIdLst>
    <p:notesMasterId r:id="rId29"/>
  </p:notesMasterIdLst>
  <p:handoutMasterIdLst>
    <p:handoutMasterId r:id="rId30"/>
  </p:handoutMasterIdLst>
  <p:sldIdLst>
    <p:sldId id="365" r:id="rId2"/>
    <p:sldId id="389" r:id="rId3"/>
    <p:sldId id="385" r:id="rId4"/>
    <p:sldId id="387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88" r:id="rId16"/>
    <p:sldId id="376" r:id="rId17"/>
    <p:sldId id="386" r:id="rId18"/>
    <p:sldId id="377" r:id="rId19"/>
    <p:sldId id="378" r:id="rId20"/>
    <p:sldId id="390" r:id="rId21"/>
    <p:sldId id="391" r:id="rId22"/>
    <p:sldId id="379" r:id="rId23"/>
    <p:sldId id="380" r:id="rId24"/>
    <p:sldId id="381" r:id="rId25"/>
    <p:sldId id="382" r:id="rId26"/>
    <p:sldId id="384" r:id="rId27"/>
    <p:sldId id="383" r:id="rId2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1AF1"/>
    <a:srgbClr val="FEFB01"/>
    <a:srgbClr val="F5A007"/>
    <a:srgbClr val="E205FA"/>
    <a:srgbClr val="D48110"/>
    <a:srgbClr val="0CFA02"/>
    <a:srgbClr val="000099"/>
    <a:srgbClr val="0B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2" autoAdjust="0"/>
    <p:restoredTop sz="86332" autoAdjust="0"/>
  </p:normalViewPr>
  <p:slideViewPr>
    <p:cSldViewPr>
      <p:cViewPr varScale="1">
        <p:scale>
          <a:sx n="108" d="100"/>
          <a:sy n="108" d="100"/>
        </p:scale>
        <p:origin x="140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81434-6122-FF40-9E3D-9815E9633609}" type="datetimeFigureOut">
              <a:rPr lang="en-US" smtClean="0"/>
              <a:t>9/14/16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9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75427-70FF-D64D-9DEF-653702A27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86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51A12-E2C7-490F-9B80-BF4FB84EE236}" type="datetimeFigureOut">
              <a:rPr lang="en-US" smtClean="0"/>
              <a:t>9/14/16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9" y="4560889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D8560-5E15-4AE0-B797-033059762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27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35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D8560-5E15-4AE0-B797-0330597627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4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66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D8560-5E15-4AE0-B797-0330597627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75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D8560-5E15-4AE0-B797-0330597627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71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D8560-5E15-4AE0-B797-0330597627D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92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87FD5B78-719E-EB4F-B46C-3436DB7CC52E}" type="datetime1">
              <a:rPr lang="en-US" smtClean="0"/>
              <a:t>9/14/16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84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9D34-C490-C841-8C66-559E13CB83F1}" type="datetime1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0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A430-BDC9-1946-9AFC-7878DC88CF31}" type="datetime1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943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C904-F353-BE4E-BD06-0C08568C73B6}" type="datetime1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83CD-8755-904E-92D7-C1E73D78C106}" type="datetime1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39164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E8ED-DCEF-D945-B61C-2ABED93C49B6}" type="datetime1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6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E1F4-30BF-5548-83A5-4B15D024A2CC}" type="datetime1">
              <a:rPr lang="en-US" smtClean="0"/>
              <a:t>9/14/16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7EEB-CE3C-364D-A686-0532BB2F6B4D}" type="datetime1">
              <a:rPr lang="en-US" smtClean="0"/>
              <a:t>9/14/16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8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E960-50D9-EE45-8012-18DA0DC07FAB}" type="datetime1">
              <a:rPr lang="en-US" smtClean="0"/>
              <a:t>9/14/16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852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A629-3534-7A46-A0FF-94D6F694B5A9}" type="datetime1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93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E736-0CD0-A94C-8BA9-AB0135E11BEE}" type="datetime1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4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0CA1698-EE48-6B49-91ED-C3034AD5B709}" type="datetime1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8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220 – C Programming</a:t>
            </a:r>
            <a:r>
              <a:rPr lang="en-US" smtClean="0"/>
              <a:t/>
            </a:r>
            <a:br>
              <a:rPr lang="en-US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Formatted Input and Output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33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Specification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752600"/>
            <a:ext cx="5372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x = 20;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float y = 74.0231f;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z = 'd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("%d %f %c\n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, x, y, z);</a:t>
            </a:r>
            <a:endParaRPr lang="en-US" sz="24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("%e\n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, y);</a:t>
            </a:r>
          </a:p>
          <a:p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("%E\n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y);</a:t>
            </a:r>
          </a:p>
          <a:p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("%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d %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c\n", 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x);</a:t>
            </a:r>
          </a:p>
          <a:p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("%d\n", 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x, z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24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58063" y="2860596"/>
            <a:ext cx="304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20 74.023100 d</a:t>
            </a:r>
          </a:p>
          <a:p>
            <a:r>
              <a:rPr lang="en-US" sz="24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7.402310e+01</a:t>
            </a:r>
          </a:p>
          <a:p>
            <a:r>
              <a:rPr lang="en-US" sz="24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7.402310E+01</a:t>
            </a:r>
            <a:endParaRPr lang="en-US" sz="24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20 ? 	</a:t>
            </a:r>
            <a:endParaRPr lang="en-US" sz="2400" i="1" dirty="0" smtClean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20	</a:t>
            </a:r>
            <a:endParaRPr lang="en-US" sz="2400" i="1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6248400" y="4419600"/>
            <a:ext cx="2133600" cy="762001"/>
          </a:xfrm>
          <a:prstGeom prst="wedgeRectCallout">
            <a:avLst>
              <a:gd name="adj1" fmla="val -49576"/>
              <a:gd name="adj2" fmla="val -8049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2</a:t>
            </a:r>
            <a:r>
              <a:rPr lang="en-US" sz="2400" baseline="30000" dirty="0" smtClean="0">
                <a:solidFill>
                  <a:schemeClr val="tx1"/>
                </a:solidFill>
              </a:rPr>
              <a:t>nd</a:t>
            </a:r>
            <a:r>
              <a:rPr lang="en-US" sz="2400" dirty="0" smtClean="0">
                <a:solidFill>
                  <a:schemeClr val="tx1"/>
                </a:solidFill>
              </a:rPr>
              <a:t> value is unpredictable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ectangular Callout 26"/>
          <p:cNvSpPr/>
          <p:nvPr/>
        </p:nvSpPr>
        <p:spPr>
          <a:xfrm>
            <a:off x="4343400" y="5659074"/>
            <a:ext cx="3581400" cy="1137891"/>
          </a:xfrm>
          <a:prstGeom prst="wedgeRectCallout">
            <a:avLst>
              <a:gd name="adj1" fmla="val -7693"/>
              <a:gd name="adj2" fmla="val -14622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chemeClr val="tx1"/>
                </a:solidFill>
              </a:rPr>
              <a:t>z is not printed since no </a:t>
            </a:r>
            <a:r>
              <a:rPr lang="en-US" sz="2400" i="1" dirty="0" smtClean="0">
                <a:solidFill>
                  <a:schemeClr val="tx1"/>
                </a:solidFill>
              </a:rPr>
              <a:t>placeholder </a:t>
            </a:r>
            <a:r>
              <a:rPr lang="en-US" sz="2400" i="1" dirty="0">
                <a:solidFill>
                  <a:schemeClr val="tx1"/>
                </a:solidFill>
              </a:rPr>
              <a:t>for it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8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1322"/>
            <a:ext cx="8229600" cy="4724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590800" y="1743389"/>
          <a:ext cx="320039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67"/>
                <a:gridCol w="937389"/>
                <a:gridCol w="551169"/>
                <a:gridCol w="573296"/>
                <a:gridCol w="69197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B2B91"/>
                          </a:solidFill>
                        </a:rPr>
                        <a:t>%</a:t>
                      </a:r>
                      <a:endParaRPr lang="en-US" dirty="0">
                        <a:solidFill>
                          <a:srgbClr val="0B2B9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B2B91"/>
                          </a:solidFill>
                        </a:rPr>
                        <a:t>- + 0</a:t>
                      </a:r>
                      <a:endParaRPr lang="en-US" dirty="0">
                        <a:solidFill>
                          <a:srgbClr val="0B2B9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B2B91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0B2B9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B2B91"/>
                          </a:solidFill>
                        </a:rPr>
                        <a:t>.p</a:t>
                      </a:r>
                      <a:endParaRPr lang="en-US" dirty="0">
                        <a:solidFill>
                          <a:srgbClr val="0B2B9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B2B91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B2B9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1819589"/>
            <a:ext cx="1676400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Start of the specifier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81200" y="2581589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Flags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69918" y="2627755"/>
            <a:ext cx="1915273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Minimum width of the field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06389" y="2632948"/>
            <a:ext cx="12192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Precision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248400" y="1819588"/>
            <a:ext cx="1676399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Conversion type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7" idx="3"/>
          </p:cNvCxnSpPr>
          <p:nvPr/>
        </p:nvCxnSpPr>
        <p:spPr>
          <a:xfrm flipV="1">
            <a:off x="2133600" y="1971991"/>
            <a:ext cx="381000" cy="170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</p:cNvCxnSpPr>
          <p:nvPr/>
        </p:nvCxnSpPr>
        <p:spPr>
          <a:xfrm flipV="1">
            <a:off x="2438400" y="2124389"/>
            <a:ext cx="83820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2"/>
          </p:cNvCxnSpPr>
          <p:nvPr/>
        </p:nvCxnSpPr>
        <p:spPr>
          <a:xfrm flipV="1">
            <a:off x="4038600" y="2109149"/>
            <a:ext cx="152399" cy="4724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0"/>
          </p:cNvCxnSpPr>
          <p:nvPr/>
        </p:nvCxnSpPr>
        <p:spPr>
          <a:xfrm flipH="1" flipV="1">
            <a:off x="4872989" y="2082075"/>
            <a:ext cx="1143000" cy="5508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1"/>
          </p:cNvCxnSpPr>
          <p:nvPr/>
        </p:nvCxnSpPr>
        <p:spPr>
          <a:xfrm flipH="1" flipV="1">
            <a:off x="5486400" y="1895790"/>
            <a:ext cx="762000" cy="2469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23083" y="3906791"/>
            <a:ext cx="428359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2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x = 20, y = -20;</a:t>
            </a:r>
          </a:p>
          <a:p>
            <a:r>
              <a:rPr lang="en-US" sz="22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2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(“%d %d\n”, x, y);</a:t>
            </a:r>
          </a:p>
          <a:p>
            <a:r>
              <a:rPr lang="en-US" sz="22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20 -20</a:t>
            </a:r>
            <a:endParaRPr lang="en-US" sz="22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2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(“%+d %+d\n</a:t>
            </a:r>
            <a:r>
              <a:rPr lang="en-US" sz="22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”, </a:t>
            </a:r>
            <a:r>
              <a:rPr lang="en-US" sz="22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x, y);</a:t>
            </a:r>
            <a:endParaRPr lang="en-US" sz="22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+20 -20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004" y="3375875"/>
            <a:ext cx="40549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Flags: </a:t>
            </a:r>
          </a:p>
          <a:p>
            <a:pPr marL="285750" lvl="1" indent="0">
              <a:buNone/>
            </a:pPr>
            <a:r>
              <a:rPr lang="en-US" sz="2600" dirty="0"/>
              <a:t>- : Left justify</a:t>
            </a:r>
          </a:p>
          <a:p>
            <a:pPr marL="285750" lvl="1" indent="0">
              <a:buNone/>
            </a:pPr>
            <a:r>
              <a:rPr lang="en-US" sz="2600" dirty="0"/>
              <a:t>+: always print sign </a:t>
            </a:r>
            <a:r>
              <a:rPr lang="en-US" sz="2600" dirty="0" smtClean="0"/>
              <a:t>(+/-) </a:t>
            </a:r>
            <a:endParaRPr lang="en-US" sz="2600" dirty="0"/>
          </a:p>
          <a:p>
            <a:pPr marL="285750" lvl="1" indent="0">
              <a:buNone/>
            </a:pPr>
            <a:r>
              <a:rPr lang="en-US" sz="2600" dirty="0" smtClean="0"/>
              <a:t>0</a:t>
            </a:r>
            <a:r>
              <a:rPr lang="en-US" sz="2600" dirty="0"/>
              <a:t>: pad with leading zeros instead of </a:t>
            </a:r>
            <a:r>
              <a:rPr lang="en-US" sz="2600" dirty="0" smtClean="0"/>
              <a:t>spaces</a:t>
            </a:r>
          </a:p>
          <a:p>
            <a:pPr marL="0" lvl="1">
              <a:buNone/>
            </a:pPr>
            <a:r>
              <a:rPr lang="en-US" sz="2600" dirty="0" smtClean="0"/>
              <a:t>Can multiple flags </a:t>
            </a:r>
            <a:r>
              <a:rPr lang="en-US" sz="2600" dirty="0"/>
              <a:t>in one </a:t>
            </a:r>
            <a:r>
              <a:rPr lang="en-US" sz="2600" dirty="0" smtClean="0"/>
              <a:t>specifier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4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944" y="2102318"/>
            <a:ext cx="8534400" cy="4724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2800" dirty="0" smtClean="0"/>
              <a:t>Minimum </a:t>
            </a:r>
            <a:r>
              <a:rPr lang="en-US" sz="2800" dirty="0"/>
              <a:t>width: </a:t>
            </a:r>
            <a:endParaRPr lang="en-US" sz="2800" dirty="0" smtClean="0"/>
          </a:p>
          <a:p>
            <a:pPr lvl="1"/>
            <a:r>
              <a:rPr lang="en-US" sz="2400" dirty="0" smtClean="0"/>
              <a:t>The minimum characters to print</a:t>
            </a:r>
          </a:p>
          <a:p>
            <a:pPr lvl="1"/>
            <a:r>
              <a:rPr lang="en-US" sz="2400" dirty="0" smtClean="0"/>
              <a:t>Pads with spaces if not enough characters</a:t>
            </a:r>
            <a:endParaRPr lang="en-US" sz="2400" dirty="0"/>
          </a:p>
          <a:p>
            <a:r>
              <a:rPr lang="en-US" sz="2800" dirty="0"/>
              <a:t>Precision: </a:t>
            </a:r>
            <a:endParaRPr lang="en-US" sz="2800" dirty="0" smtClean="0"/>
          </a:p>
          <a:p>
            <a:pPr lvl="1"/>
            <a:r>
              <a:rPr lang="en-US" sz="2400" dirty="0" smtClean="0"/>
              <a:t>depends </a:t>
            </a:r>
            <a:r>
              <a:rPr lang="en-US" sz="2400" dirty="0"/>
              <a:t>on the conversion </a:t>
            </a:r>
            <a:r>
              <a:rPr lang="en-US" sz="2400" dirty="0" smtClean="0"/>
              <a:t>specifier</a:t>
            </a:r>
          </a:p>
          <a:p>
            <a:pPr lvl="1"/>
            <a:r>
              <a:rPr lang="en-US" sz="2400" dirty="0" smtClean="0"/>
              <a:t>with </a:t>
            </a:r>
            <a:r>
              <a:rPr lang="en-US" sz="2400" dirty="0"/>
              <a:t>e and f: number of decimal </a:t>
            </a:r>
            <a:r>
              <a:rPr lang="en-US" sz="2400" dirty="0" smtClean="0"/>
              <a:t>digits</a:t>
            </a:r>
          </a:p>
          <a:p>
            <a:pPr lvl="1"/>
            <a:r>
              <a:rPr lang="en-US" sz="2400" dirty="0" smtClean="0"/>
              <a:t>with d: minimum number of digits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514600" y="1676400"/>
          <a:ext cx="320039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67"/>
                <a:gridCol w="937389"/>
                <a:gridCol w="551169"/>
                <a:gridCol w="573296"/>
                <a:gridCol w="69197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B2B91"/>
                          </a:solidFill>
                        </a:rPr>
                        <a:t>%</a:t>
                      </a:r>
                      <a:endParaRPr lang="en-US" dirty="0">
                        <a:solidFill>
                          <a:srgbClr val="0B2B9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B2B91"/>
                          </a:solidFill>
                        </a:rPr>
                        <a:t>- +  0</a:t>
                      </a:r>
                      <a:endParaRPr lang="en-US" dirty="0">
                        <a:solidFill>
                          <a:srgbClr val="0B2B9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B2B91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0B2B9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B2B91"/>
                          </a:solidFill>
                        </a:rPr>
                        <a:t>.p</a:t>
                      </a:r>
                      <a:endParaRPr lang="en-US" dirty="0">
                        <a:solidFill>
                          <a:srgbClr val="0B2B9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B2B91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B2B9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799" y="1752601"/>
            <a:ext cx="1397889" cy="646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Start of the specifier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0" y="2514600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Flags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124200" y="2514600"/>
            <a:ext cx="1743456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Minimum width of the field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0189" y="2565959"/>
            <a:ext cx="12192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Precision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752599"/>
            <a:ext cx="1824988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Conversion type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7" idx="3"/>
          </p:cNvCxnSpPr>
          <p:nvPr/>
        </p:nvCxnSpPr>
        <p:spPr>
          <a:xfrm flipV="1">
            <a:off x="2083688" y="1905002"/>
            <a:ext cx="354712" cy="170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</p:cNvCxnSpPr>
          <p:nvPr/>
        </p:nvCxnSpPr>
        <p:spPr>
          <a:xfrm flipV="1">
            <a:off x="2362200" y="2057400"/>
            <a:ext cx="83820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0"/>
            <a:endCxn id="6" idx="2"/>
          </p:cNvCxnSpPr>
          <p:nvPr/>
        </p:nvCxnSpPr>
        <p:spPr>
          <a:xfrm flipV="1">
            <a:off x="3995928" y="2042160"/>
            <a:ext cx="118871" cy="4724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0"/>
          </p:cNvCxnSpPr>
          <p:nvPr/>
        </p:nvCxnSpPr>
        <p:spPr>
          <a:xfrm flipH="1" flipV="1">
            <a:off x="4796789" y="2015086"/>
            <a:ext cx="1143000" cy="5508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1"/>
          </p:cNvCxnSpPr>
          <p:nvPr/>
        </p:nvCxnSpPr>
        <p:spPr>
          <a:xfrm flipH="1" flipV="1">
            <a:off x="5410200" y="1828801"/>
            <a:ext cx="762000" cy="2469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2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1"/>
            <a:ext cx="8215884" cy="435133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float x = 5.123456f;</a:t>
            </a:r>
          </a:p>
          <a:p>
            <a:pPr>
              <a:buNone/>
            </a:pP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(“%f\n”, x);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5.123456</a:t>
            </a:r>
          </a:p>
          <a:p>
            <a:pPr>
              <a:buNone/>
            </a:pP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(“%+.3f\n”, x);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+5.123</a:t>
            </a:r>
          </a:p>
          <a:p>
            <a:pPr>
              <a:buNone/>
            </a:pP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(“%+10.3f\n”, x);</a:t>
            </a:r>
          </a:p>
          <a:p>
            <a:pPr>
              <a:buNone/>
            </a:pP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  +5.123</a:t>
            </a:r>
          </a:p>
          <a:p>
            <a:pPr>
              <a:buNone/>
            </a:pP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(“%-10.3f is my lucky number!\n”, x);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5.123      is my lucky number!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4801212" y="4114800"/>
            <a:ext cx="2362200" cy="1066800"/>
          </a:xfrm>
          <a:prstGeom prst="wedgeRectCallout">
            <a:avLst>
              <a:gd name="adj1" fmla="val -164322"/>
              <a:gd name="adj2" fmla="val 6961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FF0000"/>
                </a:solidFill>
              </a:rPr>
              <a:t>4 leading spaces to make total count 10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2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\a: alert (bell sound)</a:t>
            </a:r>
          </a:p>
          <a:p>
            <a:pPr>
              <a:buNone/>
            </a:pPr>
            <a:r>
              <a:rPr lang="en-US" dirty="0" smtClean="0"/>
              <a:t>\n: new line</a:t>
            </a:r>
          </a:p>
          <a:p>
            <a:pPr>
              <a:buNone/>
            </a:pPr>
            <a:r>
              <a:rPr lang="en-US" dirty="0" smtClean="0"/>
              <a:t>\t: horizontal tab</a:t>
            </a:r>
          </a:p>
          <a:p>
            <a:pPr>
              <a:buNone/>
            </a:pPr>
            <a:r>
              <a:rPr lang="en-US" dirty="0" smtClean="0"/>
              <a:t>\b: backspace</a:t>
            </a:r>
          </a:p>
          <a:p>
            <a:pPr>
              <a:buNone/>
            </a:pPr>
            <a:r>
              <a:rPr lang="en-US" dirty="0" smtClean="0"/>
              <a:t>\": quotation mark</a:t>
            </a:r>
          </a:p>
          <a:p>
            <a:pPr>
              <a:buNone/>
            </a:pPr>
            <a:r>
              <a:rPr lang="en-US" dirty="0" smtClean="0"/>
              <a:t>		Want: </a:t>
            </a:r>
            <a:r>
              <a:rPr lang="en-US" dirty="0" err="1" smtClean="0"/>
              <a:t>printf</a:t>
            </a:r>
            <a:r>
              <a:rPr lang="en-US" dirty="0" smtClean="0"/>
              <a:t>("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 smtClean="0">
                <a:solidFill>
                  <a:srgbClr val="FF0000"/>
                </a:solidFill>
              </a:rPr>
              <a:t>Hello"</a:t>
            </a:r>
            <a:r>
              <a:rPr lang="en-US" dirty="0"/>
              <a:t>"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	Interpreted: </a:t>
            </a:r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""</a:t>
            </a:r>
            <a:r>
              <a:rPr lang="en-US" dirty="0" smtClean="0"/>
              <a:t>Hello</a:t>
            </a:r>
            <a:r>
              <a:rPr lang="en-US" dirty="0" smtClean="0">
                <a:solidFill>
                  <a:srgbClr val="FF0000"/>
                </a:solidFill>
              </a:rPr>
              <a:t>""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	Use: </a:t>
            </a:r>
            <a:r>
              <a:rPr lang="en-US" dirty="0" err="1" smtClean="0"/>
              <a:t>printf</a:t>
            </a:r>
            <a:r>
              <a:rPr lang="en-US" dirty="0" smtClean="0"/>
              <a:t>("</a:t>
            </a:r>
            <a:r>
              <a:rPr lang="en-US" dirty="0" smtClean="0">
                <a:solidFill>
                  <a:srgbClr val="FF0000"/>
                </a:solidFill>
              </a:rPr>
              <a:t>\"Hello\"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dirty="0" smtClean="0"/>
              <a:t>\\: single \ character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("</a:t>
            </a:r>
            <a:r>
              <a:rPr lang="en-US" dirty="0" smtClean="0">
                <a:solidFill>
                  <a:srgbClr val="FF0000"/>
                </a:solidFill>
              </a:rPr>
              <a:t>\\Hello\\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dirty="0" smtClean="0"/>
              <a:t>		Will print: </a:t>
            </a:r>
            <a:r>
              <a:rPr lang="en-US" dirty="0" smtClean="0">
                <a:solidFill>
                  <a:srgbClr val="000099"/>
                </a:solidFill>
              </a:rPr>
              <a:t>\Hello\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you think the following code outputs?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4038600"/>
            <a:ext cx="6446520" cy="2755035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"grade" in 220 \\t 3.5</a:t>
            </a:r>
          </a:p>
          <a:p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\grade\ in 220 \	 3.5</a:t>
            </a:r>
          </a:p>
          <a:p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"grade" in 220 \	 3.5</a:t>
            </a:r>
          </a:p>
          <a:p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None of the above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057082"/>
            <a:ext cx="76382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a = 220;</a:t>
            </a:r>
          </a:p>
          <a:p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float b = 3.5f;</a:t>
            </a:r>
          </a:p>
          <a:p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("\"grade\" in %d \\\t %f", </a:t>
            </a:r>
          </a:p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a, b); 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6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 compilers </a:t>
            </a:r>
            <a:r>
              <a:rPr lang="en-US" u="sng" dirty="0" smtClean="0"/>
              <a:t>are not required</a:t>
            </a:r>
            <a:r>
              <a:rPr lang="en-US" dirty="0" smtClean="0"/>
              <a:t> to check that the number of conversion specifications matches the number of output items:</a:t>
            </a:r>
          </a:p>
          <a:p>
            <a:pPr lvl="3">
              <a:buNone/>
            </a:pPr>
            <a:r>
              <a:rPr lang="en-US" sz="3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3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("%d %d", x, y, z); </a:t>
            </a:r>
          </a:p>
          <a:p>
            <a:pPr lvl="3">
              <a:buNone/>
            </a:pPr>
            <a:r>
              <a:rPr lang="en-US" sz="3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3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("%d %d", x);</a:t>
            </a:r>
          </a:p>
          <a:p>
            <a:r>
              <a:rPr lang="en-US" dirty="0" smtClean="0"/>
              <a:t>C compilers </a:t>
            </a:r>
            <a:r>
              <a:rPr lang="en-US" u="sng" dirty="0" smtClean="0"/>
              <a:t>are not required</a:t>
            </a:r>
            <a:r>
              <a:rPr lang="en-US" dirty="0" smtClean="0"/>
              <a:t> to check that the type of conversion specification is appropriate</a:t>
            </a:r>
          </a:p>
          <a:p>
            <a:pPr lvl="3">
              <a:buNone/>
            </a:pP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nt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myInt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lvl="3">
              <a:buNone/>
            </a:pP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loat 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myFloat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lvl="3">
              <a:buNone/>
            </a:pP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("%f %d", 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myInt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myFloat</a:t>
            </a:r>
            <a:r>
              <a:rPr lang="en-US" sz="24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4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Printf</a:t>
            </a:r>
            <a:r>
              <a:rPr lang="en-US" sz="2800" dirty="0"/>
              <a:t> General Syntax</a:t>
            </a:r>
          </a:p>
          <a:p>
            <a:r>
              <a:rPr lang="en-US" sz="2800" b="1" dirty="0" err="1"/>
              <a:t>Scanf</a:t>
            </a:r>
            <a:r>
              <a:rPr lang="en-US" sz="2800" b="1" dirty="0"/>
              <a:t> General Syntax</a:t>
            </a:r>
          </a:p>
          <a:p>
            <a:r>
              <a:rPr lang="en-US" sz="2800" dirty="0"/>
              <a:t>Common Mistakes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04" y="4267200"/>
            <a:ext cx="3425607" cy="2349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39607" y="5449971"/>
            <a:ext cx="32937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http://grade5eisnor.weebly.com/uploads/2/5/1/5/25151059/8233546_orig.gif</a:t>
            </a:r>
          </a:p>
        </p:txBody>
      </p:sp>
    </p:spTree>
    <p:extLst>
      <p:ext uri="{BB962C8B-B14F-4D97-AF65-F5344CB8AC3E}">
        <p14:creationId xmlns:p14="http://schemas.microsoft.com/office/powerpoint/2010/main" val="143640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scanf</a:t>
            </a:r>
            <a:r>
              <a:rPr lang="en-US" dirty="0" smtClean="0"/>
              <a:t>: used to read input according to given format</a:t>
            </a:r>
          </a:p>
          <a:p>
            <a:r>
              <a:rPr lang="en-US" dirty="0" smtClean="0"/>
              <a:t>Defined in </a:t>
            </a:r>
            <a:r>
              <a:rPr lang="en-US" dirty="0" err="1" smtClean="0"/>
              <a:t>stdio.h</a:t>
            </a:r>
            <a:endParaRPr lang="en-US" dirty="0" smtClean="0"/>
          </a:p>
          <a:p>
            <a:r>
              <a:rPr lang="en-US" dirty="0" smtClean="0"/>
              <a:t>Usage: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format_string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, var1, var2, var3, ….);</a:t>
            </a:r>
          </a:p>
          <a:p>
            <a:endParaRPr lang="en-US" dirty="0" smtClean="0"/>
          </a:p>
          <a:p>
            <a:r>
              <a:rPr lang="en-US" dirty="0" smtClean="0"/>
              <a:t>No limit on the number of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6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Contains: ordinary characters and conversion characters:</a:t>
            </a:r>
          </a:p>
          <a:p>
            <a:r>
              <a:rPr lang="en-US" sz="2800" dirty="0" smtClean="0"/>
              <a:t>Conversion characters:  same as </a:t>
            </a:r>
            <a:r>
              <a:rPr lang="en-US" sz="2800" dirty="0" err="1" smtClean="0"/>
              <a:t>printf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("%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d%f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, &amp;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, &amp;j);</a:t>
            </a:r>
          </a:p>
          <a:p>
            <a:pPr lvl="1"/>
            <a:r>
              <a:rPr lang="en-US" sz="2400" dirty="0" smtClean="0"/>
              <a:t>Convert first value to an integer</a:t>
            </a:r>
          </a:p>
          <a:p>
            <a:pPr lvl="1"/>
            <a:r>
              <a:rPr lang="en-US" sz="2400" dirty="0" smtClean="0"/>
              <a:t>Convert second value to a float</a:t>
            </a:r>
          </a:p>
          <a:p>
            <a:pPr lvl="1"/>
            <a:r>
              <a:rPr lang="en-US" sz="2400" dirty="0" smtClean="0"/>
              <a:t>%e, %f: are interchangeable for </a:t>
            </a:r>
            <a:r>
              <a:rPr lang="en-US" sz="2400" dirty="0" err="1" smtClean="0"/>
              <a:t>scanf</a:t>
            </a:r>
            <a:r>
              <a:rPr lang="en-US" sz="2400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4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MSU IEEE (</a:t>
            </a:r>
            <a:r>
              <a:rPr lang="en-US" dirty="0"/>
              <a:t>Institute of Electrical and Electronics </a:t>
            </a:r>
            <a:r>
              <a:rPr lang="en-US" dirty="0" smtClean="0"/>
              <a:t>Engineers)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Invitation from Kyle MacLean</a:t>
            </a:r>
          </a:p>
          <a:p>
            <a:r>
              <a:rPr lang="en-US" smtClean="0"/>
              <a:t>First meeting: </a:t>
            </a:r>
            <a:r>
              <a:rPr lang="en-US" dirty="0" smtClean="0"/>
              <a:t>Thursday 9/15 at 6-7pm in </a:t>
            </a:r>
            <a:r>
              <a:rPr lang="en-US" smtClean="0"/>
              <a:t>EB 1145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256917"/>
            <a:ext cx="5438434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2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Maximum-Length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If you don't want to consume an entire number from input, you can specify a maximum length for a conversion.</a:t>
            </a:r>
          </a:p>
          <a:p>
            <a:r>
              <a:rPr lang="en-US" sz="2800" dirty="0" smtClean="0"/>
              <a:t>Example:</a:t>
            </a:r>
          </a:p>
          <a:p>
            <a:pPr lvl="1"/>
            <a:r>
              <a:rPr lang="en-US" sz="2600" dirty="0" smtClean="0"/>
              <a:t>I want to only store the first two digits of the input 8492 (i.e. 84)</a:t>
            </a:r>
          </a:p>
          <a:p>
            <a:pPr lvl="1"/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("%2d", &amp;</a:t>
            </a:r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lvl="1"/>
            <a:r>
              <a:rPr lang="en-US" sz="2600" dirty="0" smtClean="0"/>
              <a:t>The next </a:t>
            </a:r>
            <a:r>
              <a:rPr lang="en-US" sz="2600" dirty="0" err="1" smtClean="0"/>
              <a:t>scanf</a:t>
            </a:r>
            <a:r>
              <a:rPr lang="en-US" sz="2600" dirty="0" smtClean="0"/>
              <a:t> starts at the 9 (the unconsumed input).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4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the input is "480274", what does the following code output?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4038600"/>
            <a:ext cx="6446520" cy="2755035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274 80 4</a:t>
            </a:r>
          </a:p>
          <a:p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3 2 1</a:t>
            </a:r>
          </a:p>
          <a:p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4 80 274</a:t>
            </a:r>
          </a:p>
          <a:p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None of the above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057082"/>
            <a:ext cx="76382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a, b, c;</a:t>
            </a:r>
          </a:p>
          <a:p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("%1d", &amp;a);</a:t>
            </a:r>
          </a:p>
          <a:p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("%2d%d", &amp;b, &amp;c);</a:t>
            </a:r>
          </a:p>
          <a:p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("%d %d %d", c, b, a);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9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 compilers </a:t>
            </a:r>
            <a:r>
              <a:rPr lang="en-US" sz="2400" u="sng" dirty="0" smtClean="0"/>
              <a:t>are not required</a:t>
            </a:r>
            <a:r>
              <a:rPr lang="en-US" sz="2400" dirty="0" smtClean="0"/>
              <a:t> to check that the number of conversion specifications matches the number of output items</a:t>
            </a:r>
          </a:p>
          <a:p>
            <a:r>
              <a:rPr lang="en-US" sz="2400" dirty="0" smtClean="0"/>
              <a:t>C compilers </a:t>
            </a:r>
            <a:r>
              <a:rPr lang="en-US" sz="2400" u="sng" dirty="0" smtClean="0"/>
              <a:t>are not required</a:t>
            </a:r>
            <a:r>
              <a:rPr lang="en-US" sz="2400" dirty="0" smtClean="0"/>
              <a:t> to check that the type of conversion specification is appropriate</a:t>
            </a:r>
          </a:p>
          <a:p>
            <a:r>
              <a:rPr lang="en-US" sz="2400" dirty="0" smtClean="0"/>
              <a:t>C compilers </a:t>
            </a:r>
            <a:r>
              <a:rPr lang="en-US" sz="2400" u="sng" dirty="0" smtClean="0"/>
              <a:t>are not required</a:t>
            </a:r>
            <a:r>
              <a:rPr lang="en-US" sz="2400" dirty="0" smtClean="0"/>
              <a:t> to not check for the  (usually) required &amp; in </a:t>
            </a:r>
            <a:r>
              <a:rPr lang="en-US" sz="2400" dirty="0" err="1" smtClean="0"/>
              <a:t>scanf</a:t>
            </a:r>
            <a:endParaRPr lang="en-US" sz="2400" dirty="0" smtClean="0"/>
          </a:p>
          <a:p>
            <a:pPr lvl="1"/>
            <a:r>
              <a:rPr lang="en-US" sz="2000" dirty="0" smtClean="0"/>
              <a:t>program crash, value not read, warning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4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scanf</a:t>
            </a:r>
            <a:r>
              <a:rPr lang="en-US" dirty="0" smtClean="0"/>
              <a:t>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Reads input data from left</a:t>
            </a:r>
          </a:p>
          <a:p>
            <a:r>
              <a:rPr lang="en-US" dirty="0" smtClean="0"/>
              <a:t>Skips blanks</a:t>
            </a:r>
          </a:p>
          <a:p>
            <a:r>
              <a:rPr lang="en-US" dirty="0" smtClean="0"/>
              <a:t>Reads the item until it reads a character that cannot belong to the item according to the conversion specification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%d:	----10.4---------5</a:t>
            </a:r>
          </a:p>
          <a:p>
            <a:pPr lvl="1"/>
            <a:r>
              <a:rPr lang="en-US" dirty="0" smtClean="0"/>
              <a:t>In this case, the %d matches the 10 (integers don't have decimal points).</a:t>
            </a:r>
          </a:p>
          <a:p>
            <a:r>
              <a:rPr lang="en-US" dirty="0" smtClean="0"/>
              <a:t>If successful: continues processing the format string</a:t>
            </a:r>
          </a:p>
          <a:p>
            <a:r>
              <a:rPr lang="en-US" dirty="0" smtClean="0"/>
              <a:t>If not: returns immediately</a:t>
            </a:r>
          </a:p>
          <a:p>
            <a:r>
              <a:rPr lang="en-US" dirty="0" smtClean="0"/>
              <a:t>If more input, belongs to next </a:t>
            </a:r>
            <a:r>
              <a:rPr lang="en-US" dirty="0" err="1" smtClean="0"/>
              <a:t>scanf</a:t>
            </a:r>
            <a:r>
              <a:rPr lang="en-US" dirty="0" smtClean="0"/>
              <a:t>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9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Pattern matching</a:t>
            </a:r>
          </a:p>
          <a:p>
            <a:r>
              <a:rPr lang="en-US" sz="2000" dirty="0" smtClean="0"/>
              <a:t>If white space in format string: </a:t>
            </a:r>
          </a:p>
          <a:p>
            <a:pPr lvl="1"/>
            <a:r>
              <a:rPr lang="en-US" sz="1800" dirty="0" smtClean="0"/>
              <a:t>keeps reading, matching with whitespaces in input</a:t>
            </a:r>
          </a:p>
          <a:p>
            <a:pPr lvl="1"/>
            <a:r>
              <a:rPr lang="en-US" sz="1800" dirty="0" smtClean="0"/>
              <a:t>One white space character in format string matches any number of white spaces in input</a:t>
            </a:r>
          </a:p>
          <a:p>
            <a:r>
              <a:rPr lang="en-US" sz="2000" dirty="0" smtClean="0"/>
              <a:t>If other character: </a:t>
            </a:r>
          </a:p>
          <a:p>
            <a:pPr lvl="1"/>
            <a:r>
              <a:rPr lang="en-US" sz="1800" dirty="0" smtClean="0"/>
              <a:t>If matching: discards input, continue processing</a:t>
            </a:r>
          </a:p>
          <a:p>
            <a:pPr lvl="1"/>
            <a:r>
              <a:rPr lang="en-US" sz="1800" dirty="0" smtClean="0"/>
              <a:t>Otherwise: aborts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Format String: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d/%d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 smtClean="0"/>
              <a:t>Input: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~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10~35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sz="2000" dirty="0" smtClean="0"/>
              <a:t>Skip white space, match %d with 10, match / with /, skip white space, match %d with 35</a:t>
            </a:r>
          </a:p>
          <a:p>
            <a:r>
              <a:rPr lang="en-US" sz="2400" dirty="0" smtClean="0"/>
              <a:t>Input: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~10~/~35</a:t>
            </a:r>
          </a:p>
          <a:p>
            <a:pPr lvl="1"/>
            <a:r>
              <a:rPr lang="en-US" sz="2000" dirty="0" smtClean="0"/>
              <a:t>Skip white space, match %d with 10, fail to match ~ with /, abort</a:t>
            </a:r>
          </a:p>
          <a:p>
            <a:r>
              <a:rPr lang="en-US" sz="2400" dirty="0" smtClean="0"/>
              <a:t>How to allow whitespaces around /? </a:t>
            </a:r>
          </a:p>
          <a:p>
            <a:r>
              <a:rPr lang="en-US" sz="2400" dirty="0" smtClean="0"/>
              <a:t>Format string: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d%f</a:t>
            </a:r>
            <a:r>
              <a:rPr lang="en-US" sz="2400" dirty="0" smtClean="0"/>
              <a:t>	Input: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20.3~5.0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181600" y="1600200"/>
            <a:ext cx="2362200" cy="5232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~ </a:t>
            </a:r>
            <a:r>
              <a:rPr lang="en-US" sz="2800" i="1" dirty="0" smtClean="0">
                <a:solidFill>
                  <a:srgbClr val="00B050"/>
                </a:solidFill>
              </a:rPr>
              <a:t>: one space</a:t>
            </a:r>
            <a:endParaRPr lang="en-US" sz="2800" i="1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Printf</a:t>
            </a:r>
            <a:r>
              <a:rPr lang="en-US" sz="2800" dirty="0" smtClean="0"/>
              <a:t> </a:t>
            </a:r>
            <a:r>
              <a:rPr lang="en-US" sz="2800" dirty="0"/>
              <a:t>G</a:t>
            </a:r>
            <a:r>
              <a:rPr lang="en-US" sz="2800" dirty="0" smtClean="0"/>
              <a:t>eneral Syntax</a:t>
            </a:r>
          </a:p>
          <a:p>
            <a:r>
              <a:rPr lang="en-US" sz="2800" dirty="0" err="1" smtClean="0"/>
              <a:t>Scanf</a:t>
            </a:r>
            <a:r>
              <a:rPr lang="en-US" sz="2800" dirty="0" smtClean="0"/>
              <a:t> General Syntax</a:t>
            </a:r>
          </a:p>
          <a:p>
            <a:r>
              <a:rPr lang="en-US" sz="2800" b="1" dirty="0" smtClean="0"/>
              <a:t>Common Mistakes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04" y="4267200"/>
            <a:ext cx="3425607" cy="2349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39607" y="5449971"/>
            <a:ext cx="32937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http://grade5eisnor.weebly.com/uploads/2/5/1/5/25151059/8233546_orig.gif</a:t>
            </a:r>
          </a:p>
        </p:txBody>
      </p:sp>
    </p:spTree>
    <p:extLst>
      <p:ext uri="{BB962C8B-B14F-4D97-AF65-F5344CB8AC3E}">
        <p14:creationId xmlns:p14="http://schemas.microsoft.com/office/powerpoint/2010/main" val="209666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Using &amp; in </a:t>
            </a:r>
            <a:r>
              <a:rPr lang="en-US" sz="2800" dirty="0" err="1" smtClean="0"/>
              <a:t>printf</a:t>
            </a:r>
            <a:endParaRPr lang="en-US" sz="2800" dirty="0" smtClean="0"/>
          </a:p>
          <a:p>
            <a:r>
              <a:rPr lang="en-US" sz="2800" dirty="0" smtClean="0"/>
              <a:t>Forgetting &amp; in </a:t>
            </a:r>
            <a:r>
              <a:rPr lang="en-US" sz="2800" dirty="0" err="1" smtClean="0"/>
              <a:t>scanf</a:t>
            </a:r>
            <a:endParaRPr lang="en-US" sz="2800" dirty="0" smtClean="0"/>
          </a:p>
          <a:p>
            <a:r>
              <a:rPr lang="en-US" sz="2800" dirty="0" smtClean="0"/>
              <a:t>Using format string in </a:t>
            </a:r>
            <a:r>
              <a:rPr lang="en-US" sz="2800" dirty="0" err="1" smtClean="0"/>
              <a:t>scanf</a:t>
            </a:r>
            <a:r>
              <a:rPr lang="en-US" sz="2800" dirty="0" smtClean="0"/>
              <a:t> similar to </a:t>
            </a:r>
            <a:r>
              <a:rPr lang="en-US" sz="2800" dirty="0" err="1" smtClean="0"/>
              <a:t>printf</a:t>
            </a:r>
            <a:endParaRPr lang="en-US" sz="2800" dirty="0" smtClean="0"/>
          </a:p>
          <a:p>
            <a:r>
              <a:rPr lang="en-US" sz="2800" dirty="0" smtClean="0"/>
              <a:t>Adding \n to </a:t>
            </a:r>
            <a:r>
              <a:rPr lang="en-US" sz="2800" dirty="0" err="1" smtClean="0"/>
              <a:t>scanf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0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/>
              <a:t>Printf</a:t>
            </a:r>
            <a:r>
              <a:rPr lang="en-US" sz="2800" b="1" dirty="0"/>
              <a:t> General Syntax</a:t>
            </a:r>
          </a:p>
          <a:p>
            <a:r>
              <a:rPr lang="en-US" sz="2800" dirty="0" err="1"/>
              <a:t>Scanf</a:t>
            </a:r>
            <a:r>
              <a:rPr lang="en-US" sz="2800" dirty="0"/>
              <a:t> General Syntax</a:t>
            </a:r>
          </a:p>
          <a:p>
            <a:r>
              <a:rPr lang="en-US" sz="2800" dirty="0"/>
              <a:t>Common Mistakes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04" y="4267200"/>
            <a:ext cx="3425607" cy="2349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39607" y="5449971"/>
            <a:ext cx="32937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http://grade5eisnor.weebly.com/uploads/2/5/1/5/25151059/8233546_orig.gif</a:t>
            </a:r>
          </a:p>
        </p:txBody>
      </p:sp>
    </p:spTree>
    <p:extLst>
      <p:ext uri="{BB962C8B-B14F-4D97-AF65-F5344CB8AC3E}">
        <p14:creationId xmlns:p14="http://schemas.microsoft.com/office/powerpoint/2010/main" val="79324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you think the following code outputs?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4038600"/>
            <a:ext cx="6446520" cy="2755035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Your grade in %d is %f\n</a:t>
            </a:r>
          </a:p>
          <a:p>
            <a:r>
              <a:rPr lang="en-US" sz="3600" dirty="0" smtClean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Your grade in 220 is 3.5</a:t>
            </a:r>
          </a:p>
          <a:p>
            <a:r>
              <a:rPr lang="en-US" sz="3600" dirty="0" smtClean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Your grade in a is b</a:t>
            </a:r>
          </a:p>
          <a:p>
            <a:r>
              <a:rPr lang="en-US" sz="3600" dirty="0" smtClean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Your grade in 220 is 4.0</a:t>
            </a:r>
            <a:endParaRPr lang="en-US" sz="3600" dirty="0">
              <a:solidFill>
                <a:srgbClr val="F21AF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057082"/>
            <a:ext cx="76382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 a = 220;</a:t>
            </a:r>
          </a:p>
          <a:p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float b = 3.5f;</a:t>
            </a:r>
          </a:p>
          <a:p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("Your grade in %d is %f\n", </a:t>
            </a:r>
          </a:p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a, b); 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0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269480" cy="4351337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printf</a:t>
            </a:r>
            <a:r>
              <a:rPr lang="en-US" sz="2000" dirty="0" smtClean="0"/>
              <a:t>: used to print output to screen</a:t>
            </a:r>
          </a:p>
          <a:p>
            <a:r>
              <a:rPr lang="en-US" sz="2000" dirty="0" smtClean="0"/>
              <a:t>Defined in </a:t>
            </a:r>
            <a:r>
              <a:rPr lang="en-US" sz="2000" dirty="0" err="1" smtClean="0"/>
              <a:t>stdio.h</a:t>
            </a:r>
            <a:endParaRPr lang="en-US" sz="2000" dirty="0" smtClean="0"/>
          </a:p>
          <a:p>
            <a:r>
              <a:rPr lang="en-US" sz="2000" dirty="0" smtClean="0"/>
              <a:t>Usage:</a:t>
            </a:r>
          </a:p>
          <a:p>
            <a:pPr algn="ctr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format_string</a:t>
            </a:r>
            <a:r>
              <a:rPr lang="en-US" sz="20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, expr1, expr2, expr3, …);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No limit on the number of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3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269480" cy="43513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format_string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 smtClean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expr1, expr2, expr3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, …); </a:t>
            </a:r>
            <a:endParaRPr lang="en-US" sz="2000" dirty="0" smtClean="0"/>
          </a:p>
          <a:p>
            <a:r>
              <a:rPr lang="en-US" sz="2000" dirty="0" smtClean="0"/>
              <a:t>expr1, expr2, …: constants, variables, complicated expressions</a:t>
            </a:r>
          </a:p>
          <a:p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(“The value of </a:t>
            </a:r>
            <a:r>
              <a:rPr lang="en-US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%d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multiplied by </a:t>
            </a:r>
            <a:r>
              <a:rPr lang="en-US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%f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is </a:t>
            </a:r>
            <a:r>
              <a:rPr lang="en-US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%f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\n”,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PI, (2*PI)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1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828801"/>
            <a:ext cx="7983854" cy="43513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32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format_string</a:t>
            </a: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, expr1, expr2, expr3, …); 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Contains: ordinary characters and conversion characters:</a:t>
            </a:r>
          </a:p>
          <a:p>
            <a:r>
              <a:rPr lang="en-US" sz="2000" dirty="0" smtClean="0"/>
              <a:t>Conversion characters: </a:t>
            </a:r>
          </a:p>
          <a:p>
            <a:pPr lvl="1"/>
            <a:r>
              <a:rPr lang="en-US" sz="1800" dirty="0" smtClean="0"/>
              <a:t>placeholder for a value to be filled</a:t>
            </a:r>
          </a:p>
          <a:p>
            <a:pPr lvl="1"/>
            <a:r>
              <a:rPr lang="en-US" sz="1800" dirty="0" smtClean="0"/>
              <a:t>specifies how to convert the value into printed form</a:t>
            </a:r>
          </a:p>
          <a:p>
            <a:pPr lvl="1"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(“</a:t>
            </a:r>
            <a:r>
              <a:rPr lang="en-US" sz="16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The value of %d multiplied by %f is %f\n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”, 2, PI, (2*PI) );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6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General format: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514600" y="2590800"/>
          <a:ext cx="393192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39"/>
                <a:gridCol w="1448039"/>
                <a:gridCol w="598390"/>
                <a:gridCol w="629107"/>
                <a:gridCol w="7077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B2B91"/>
                          </a:solidFill>
                        </a:rPr>
                        <a:t>%</a:t>
                      </a:r>
                      <a:endParaRPr lang="en-US" sz="2400" dirty="0">
                        <a:solidFill>
                          <a:srgbClr val="0B2B9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B2B91"/>
                          </a:solidFill>
                        </a:rPr>
                        <a:t>- +  0</a:t>
                      </a:r>
                      <a:endParaRPr lang="en-US" sz="2400" dirty="0">
                        <a:solidFill>
                          <a:srgbClr val="0B2B9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B2B91"/>
                          </a:solidFill>
                        </a:rPr>
                        <a:t>m</a:t>
                      </a:r>
                      <a:endParaRPr lang="en-US" sz="2400" dirty="0">
                        <a:solidFill>
                          <a:srgbClr val="0B2B9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B2B91"/>
                          </a:solidFill>
                        </a:rPr>
                        <a:t>.p</a:t>
                      </a:r>
                      <a:endParaRPr lang="en-US" sz="2400" dirty="0">
                        <a:solidFill>
                          <a:srgbClr val="0B2B9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B2B91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rgbClr val="0B2B9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7229" y="2542272"/>
            <a:ext cx="1371600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Start of the specifier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185984" y="3623340"/>
            <a:ext cx="1108237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Flags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502343" y="3467368"/>
            <a:ext cx="1676400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Minimum width of the field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667850" y="3755550"/>
            <a:ext cx="1571149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Precision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6682397" y="2203203"/>
            <a:ext cx="1836418" cy="8309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Conversion type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7" idx="3"/>
            <a:endCxn id="6" idx="1"/>
          </p:cNvCxnSpPr>
          <p:nvPr/>
        </p:nvCxnSpPr>
        <p:spPr>
          <a:xfrm flipV="1">
            <a:off x="2068829" y="2819400"/>
            <a:ext cx="445771" cy="3230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</p:cNvCxnSpPr>
          <p:nvPr/>
        </p:nvCxnSpPr>
        <p:spPr>
          <a:xfrm flipV="1">
            <a:off x="2740103" y="2971800"/>
            <a:ext cx="967023" cy="6515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0"/>
          </p:cNvCxnSpPr>
          <p:nvPr/>
        </p:nvCxnSpPr>
        <p:spPr>
          <a:xfrm flipV="1">
            <a:off x="4340543" y="3010168"/>
            <a:ext cx="460057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0"/>
          </p:cNvCxnSpPr>
          <p:nvPr/>
        </p:nvCxnSpPr>
        <p:spPr>
          <a:xfrm flipH="1" flipV="1">
            <a:off x="5386865" y="3048000"/>
            <a:ext cx="1066560" cy="7075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1"/>
          </p:cNvCxnSpPr>
          <p:nvPr/>
        </p:nvCxnSpPr>
        <p:spPr>
          <a:xfrm flipH="1">
            <a:off x="6336029" y="2618702"/>
            <a:ext cx="346368" cy="2221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7230" y="4752856"/>
            <a:ext cx="7303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(“Your score is: %-4d”, x);</a:t>
            </a:r>
          </a:p>
          <a:p>
            <a:r>
              <a:rPr lang="en-US" sz="2800" dirty="0" err="1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(“%-6.3d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”, x</a:t>
            </a:r>
            <a:r>
              <a:rPr lang="en-US" sz="2800" dirty="0" smtClean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28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2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4300" dirty="0"/>
              <a:t>Conversion type:</a:t>
            </a:r>
          </a:p>
          <a:p>
            <a:pPr marL="457200" lvl="1" indent="0">
              <a:buNone/>
            </a:pPr>
            <a:r>
              <a:rPr lang="en-US" sz="3800" dirty="0">
                <a:solidFill>
                  <a:srgbClr val="000099"/>
                </a:solidFill>
              </a:rPr>
              <a:t>c</a:t>
            </a:r>
            <a:r>
              <a:rPr lang="en-US" sz="3800" dirty="0"/>
              <a:t>: a single character</a:t>
            </a:r>
          </a:p>
          <a:p>
            <a:pPr marL="457200" lvl="1" indent="0">
              <a:buNone/>
            </a:pPr>
            <a:r>
              <a:rPr lang="en-US" sz="3800" dirty="0">
                <a:solidFill>
                  <a:srgbClr val="000099"/>
                </a:solidFill>
              </a:rPr>
              <a:t>s</a:t>
            </a:r>
            <a:r>
              <a:rPr lang="en-US" sz="3800" dirty="0"/>
              <a:t>: string</a:t>
            </a:r>
          </a:p>
          <a:p>
            <a:pPr marL="457200" lvl="1" indent="0">
              <a:buNone/>
            </a:pPr>
            <a:r>
              <a:rPr lang="en-US" sz="3800" dirty="0">
                <a:solidFill>
                  <a:srgbClr val="000099"/>
                </a:solidFill>
              </a:rPr>
              <a:t>d</a:t>
            </a:r>
            <a:r>
              <a:rPr lang="en-US" sz="3800" dirty="0"/>
              <a:t>: integer</a:t>
            </a:r>
          </a:p>
          <a:p>
            <a:pPr marL="457200" lvl="1" indent="0">
              <a:buNone/>
            </a:pPr>
            <a:r>
              <a:rPr lang="en-US" sz="3800" dirty="0">
                <a:solidFill>
                  <a:srgbClr val="000099"/>
                </a:solidFill>
              </a:rPr>
              <a:t>f</a:t>
            </a:r>
            <a:r>
              <a:rPr lang="en-US" sz="3800" dirty="0"/>
              <a:t>: floating point notation </a:t>
            </a:r>
            <a:endParaRPr lang="en-US" sz="3800" dirty="0" smtClean="0"/>
          </a:p>
          <a:p>
            <a:pPr marL="457200" lvl="1" indent="0">
              <a:buNone/>
            </a:pPr>
            <a:r>
              <a:rPr lang="en-US" sz="3800" dirty="0" err="1" smtClean="0">
                <a:solidFill>
                  <a:srgbClr val="000099"/>
                </a:solidFill>
              </a:rPr>
              <a:t>E,e</a:t>
            </a:r>
            <a:r>
              <a:rPr lang="en-US" sz="3800" dirty="0"/>
              <a:t>: scientific notation</a:t>
            </a:r>
          </a:p>
          <a:p>
            <a:pPr marL="457200" lvl="1" indent="0">
              <a:buNone/>
            </a:pPr>
            <a:r>
              <a:rPr lang="en-US" sz="3800" dirty="0">
                <a:solidFill>
                  <a:srgbClr val="000099"/>
                </a:solidFill>
              </a:rPr>
              <a:t>u</a:t>
            </a:r>
            <a:r>
              <a:rPr lang="en-US" sz="3800" dirty="0"/>
              <a:t>: unsigned integer</a:t>
            </a:r>
          </a:p>
          <a:p>
            <a:pPr marL="457200" lvl="1" indent="0">
              <a:buNone/>
            </a:pPr>
            <a:r>
              <a:rPr lang="en-US" sz="3800" dirty="0" err="1">
                <a:solidFill>
                  <a:srgbClr val="000099"/>
                </a:solidFill>
              </a:rPr>
              <a:t>X,x</a:t>
            </a:r>
            <a:r>
              <a:rPr lang="en-US" sz="3800" dirty="0"/>
              <a:t>: hexadecimal number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667000" y="1639669"/>
          <a:ext cx="320039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67"/>
                <a:gridCol w="937389"/>
                <a:gridCol w="551169"/>
                <a:gridCol w="573296"/>
                <a:gridCol w="69197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B2B91"/>
                          </a:solidFill>
                        </a:rPr>
                        <a:t>%</a:t>
                      </a:r>
                      <a:endParaRPr lang="en-US" dirty="0">
                        <a:solidFill>
                          <a:srgbClr val="0B2B9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B2B91"/>
                          </a:solidFill>
                        </a:rPr>
                        <a:t>- +  0</a:t>
                      </a:r>
                      <a:endParaRPr lang="en-US" dirty="0">
                        <a:solidFill>
                          <a:srgbClr val="0B2B9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B2B91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0B2B9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B2B91"/>
                          </a:solidFill>
                        </a:rPr>
                        <a:t>.p</a:t>
                      </a:r>
                      <a:endParaRPr lang="en-US" dirty="0">
                        <a:solidFill>
                          <a:srgbClr val="0B2B9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B2B91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B2B9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1715869"/>
            <a:ext cx="1524000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Start of the specifier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7400" y="2477869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Flags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76600" y="2477869"/>
            <a:ext cx="1973578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Minimum width of the field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82589" y="2529228"/>
            <a:ext cx="12192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Precision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324600" y="1715868"/>
            <a:ext cx="1824988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Conversion type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stCxn id="7" idx="3"/>
          </p:cNvCxnSpPr>
          <p:nvPr/>
        </p:nvCxnSpPr>
        <p:spPr>
          <a:xfrm flipV="1">
            <a:off x="2209800" y="1868271"/>
            <a:ext cx="381000" cy="170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</p:cNvCxnSpPr>
          <p:nvPr/>
        </p:nvCxnSpPr>
        <p:spPr>
          <a:xfrm flipV="1">
            <a:off x="2514600" y="2020669"/>
            <a:ext cx="83820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0"/>
          </p:cNvCxnSpPr>
          <p:nvPr/>
        </p:nvCxnSpPr>
        <p:spPr>
          <a:xfrm flipH="1" flipV="1">
            <a:off x="4114801" y="2020669"/>
            <a:ext cx="148588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0"/>
          </p:cNvCxnSpPr>
          <p:nvPr/>
        </p:nvCxnSpPr>
        <p:spPr>
          <a:xfrm flipH="1" flipV="1">
            <a:off x="4949189" y="1978355"/>
            <a:ext cx="1143000" cy="5508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1"/>
          </p:cNvCxnSpPr>
          <p:nvPr/>
        </p:nvCxnSpPr>
        <p:spPr>
          <a:xfrm flipH="1" flipV="1">
            <a:off x="5562600" y="1792070"/>
            <a:ext cx="762000" cy="2469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9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6414</TotalTime>
  <Words>1188</Words>
  <Application>Microsoft Macintosh PowerPoint</Application>
  <PresentationFormat>On-screen Show (4:3)</PresentationFormat>
  <Paragraphs>287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Century Schoolbook</vt:lpstr>
      <vt:lpstr>Consolas</vt:lpstr>
      <vt:lpstr>Wingdings 2</vt:lpstr>
      <vt:lpstr>Arial</vt:lpstr>
      <vt:lpstr>View</vt:lpstr>
      <vt:lpstr>CSE 220 – C Programming </vt:lpstr>
      <vt:lpstr>MSU IEEE (Institute of Electrical and Electronics Engineers)</vt:lpstr>
      <vt:lpstr>Summary</vt:lpstr>
      <vt:lpstr>What do you think the following code outputs?</vt:lpstr>
      <vt:lpstr>Printing output</vt:lpstr>
      <vt:lpstr>Expressions</vt:lpstr>
      <vt:lpstr>Format String</vt:lpstr>
      <vt:lpstr>Conversion Specification</vt:lpstr>
      <vt:lpstr>Conversion Specification</vt:lpstr>
      <vt:lpstr>Conversion Specification</vt:lpstr>
      <vt:lpstr>Conversion Specification</vt:lpstr>
      <vt:lpstr>Conversion Specification</vt:lpstr>
      <vt:lpstr>Example</vt:lpstr>
      <vt:lpstr>Escape Sequence</vt:lpstr>
      <vt:lpstr>What do you think the following code outputs?</vt:lpstr>
      <vt:lpstr>Error Checking</vt:lpstr>
      <vt:lpstr>Summary</vt:lpstr>
      <vt:lpstr>Reading input</vt:lpstr>
      <vt:lpstr>Format String</vt:lpstr>
      <vt:lpstr>Maximum-Length</vt:lpstr>
      <vt:lpstr>If the input is "480274", what does the following code output?</vt:lpstr>
      <vt:lpstr>Error Checking</vt:lpstr>
      <vt:lpstr>How scanf works</vt:lpstr>
      <vt:lpstr>Ordinary Characters</vt:lpstr>
      <vt:lpstr>Example</vt:lpstr>
      <vt:lpstr>Summary</vt:lpstr>
      <vt:lpstr>Common Mistakes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/>
  <cp:lastModifiedBy>Joshua Nahum</cp:lastModifiedBy>
  <cp:revision>170</cp:revision>
  <cp:lastPrinted>2016-08-30T19:24:02Z</cp:lastPrinted>
  <dcterms:created xsi:type="dcterms:W3CDTF">2006-08-16T00:00:00Z</dcterms:created>
  <dcterms:modified xsi:type="dcterms:W3CDTF">2016-09-14T20:41:21Z</dcterms:modified>
</cp:coreProperties>
</file>