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7" r:id="rId1"/>
  </p:sldMasterIdLst>
  <p:notesMasterIdLst>
    <p:notesMasterId r:id="rId24"/>
  </p:notesMasterIdLst>
  <p:handoutMasterIdLst>
    <p:handoutMasterId r:id="rId25"/>
  </p:handoutMasterIdLst>
  <p:sldIdLst>
    <p:sldId id="392" r:id="rId2"/>
    <p:sldId id="393" r:id="rId3"/>
    <p:sldId id="394" r:id="rId4"/>
    <p:sldId id="412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13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410" r:id="rId22"/>
    <p:sldId id="411" r:id="rId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1AF1"/>
    <a:srgbClr val="FEFB01"/>
    <a:srgbClr val="F5A007"/>
    <a:srgbClr val="E205FA"/>
    <a:srgbClr val="D48110"/>
    <a:srgbClr val="0CFA02"/>
    <a:srgbClr val="000099"/>
    <a:srgbClr val="0B2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82" autoAdjust="0"/>
    <p:restoredTop sz="86332" autoAdjust="0"/>
  </p:normalViewPr>
  <p:slideViewPr>
    <p:cSldViewPr>
      <p:cViewPr varScale="1">
        <p:scale>
          <a:sx n="108" d="100"/>
          <a:sy n="108" d="100"/>
        </p:scale>
        <p:origin x="140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81434-6122-FF40-9E3D-9815E9633609}" type="datetimeFigureOut">
              <a:rPr lang="en-US" smtClean="0"/>
              <a:t>9/16/16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9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75427-70FF-D64D-9DEF-653702A27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86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51A12-E2C7-490F-9B80-BF4FB84EE236}" type="datetimeFigureOut">
              <a:rPr lang="en-US" smtClean="0"/>
              <a:t>9/16/16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9" y="4560889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D8560-5E15-4AE0-B797-033059762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27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25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1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D8560-5E15-4AE0-B797-0330597627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48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44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04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D8560-5E15-4AE0-B797-0330597627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07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87FD5B78-719E-EB4F-B46C-3436DB7CC52E}" type="datetime1">
              <a:rPr lang="en-US" smtClean="0"/>
              <a:t>9/16/16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84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9D34-C490-C841-8C66-559E13CB83F1}" type="datetime1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0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A430-BDC9-1946-9AFC-7878DC88CF31}" type="datetime1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943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C904-F353-BE4E-BD06-0C08568C73B6}" type="datetime1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83CD-8755-904E-92D7-C1E73D78C106}" type="datetime1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39164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E8ED-DCEF-D945-B61C-2ABED93C49B6}" type="datetime1">
              <a:rPr lang="en-US" smtClean="0"/>
              <a:t>9/16/16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6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E1F4-30BF-5548-83A5-4B15D024A2CC}" type="datetime1">
              <a:rPr lang="en-US" smtClean="0"/>
              <a:t>9/16/16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7EEB-CE3C-364D-A686-0532BB2F6B4D}" type="datetime1">
              <a:rPr lang="en-US" smtClean="0"/>
              <a:t>9/16/16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8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E960-50D9-EE45-8012-18DA0DC07FAB}" type="datetime1">
              <a:rPr lang="en-US" smtClean="0"/>
              <a:t>9/16/16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852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A629-3534-7A46-A0FF-94D6F694B5A9}" type="datetime1">
              <a:rPr lang="en-US" smtClean="0"/>
              <a:t>9/16/16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93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E736-0CD0-A94C-8BA9-AB0135E11BEE}" type="datetime1">
              <a:rPr lang="en-US" smtClean="0"/>
              <a:t>9/16/16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4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0CA1698-EE48-6B49-91ED-C3034AD5B709}" type="datetime1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8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220 – C Programming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Expressions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4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Autofit/>
          </a:bodyPr>
          <a:lstStyle/>
          <a:p>
            <a:r>
              <a:rPr lang="en-US" sz="2700" dirty="0" smtClean="0"/>
              <a:t>Expressions can be used as statements</a:t>
            </a:r>
          </a:p>
          <a:p>
            <a:pPr marL="0" indent="0" defTabSz="630238">
              <a:buNone/>
            </a:pP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++;</a:t>
            </a:r>
            <a:r>
              <a:rPr lang="en-US" sz="24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sz="24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Increments </a:t>
            </a:r>
            <a:r>
              <a:rPr lang="en-US" sz="2400" dirty="0" err="1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endParaRPr lang="en-US" sz="2400" dirty="0" smtClean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defTabSz="630238">
              <a:buNone/>
            </a:pP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i+5;</a:t>
            </a:r>
            <a:r>
              <a:rPr lang="en-US" sz="24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sz="24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Evaluates </a:t>
            </a:r>
            <a:r>
              <a:rPr lang="en-US" sz="2400" dirty="0" err="1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+ 5 and discards the result</a:t>
            </a:r>
          </a:p>
          <a:p>
            <a:r>
              <a:rPr lang="en-US" sz="2700" dirty="0" smtClean="0"/>
              <a:t>Expressions are evaluated according to precedence order of operators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a=b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+=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c++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-d+--e/-f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= b+=   (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c++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 – d + (--e) /  (-f)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b+=   (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c++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 – d + 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((--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 /  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(-f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))</a:t>
            </a:r>
            <a:endParaRPr lang="en-US" sz="24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b+= ( (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c++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 – d + ((--e) /  (-f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)))</a:t>
            </a:r>
            <a:endParaRPr lang="en-US" sz="24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(b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+= ( (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c++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 – d + ((--e) /  (-f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))))</a:t>
            </a:r>
            <a:endParaRPr lang="en-US" sz="24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4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 does not specify order of evaluation of subexpressions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 - b)*(c + d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Evaluate a-b or </a:t>
            </a:r>
            <a:r>
              <a:rPr lang="en-US" dirty="0" err="1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c+d</a:t>
            </a:r>
            <a:r>
              <a:rPr lang="en-US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first?</a:t>
            </a:r>
          </a:p>
          <a:p>
            <a:r>
              <a:rPr lang="en-US" dirty="0" smtClean="0"/>
              <a:t>Avoid expressions that use the value of a variable and modify it in the same expression: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= (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+= ( (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c++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 – d + 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((--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/  (-f))))</a:t>
            </a:r>
            <a:endParaRPr lang="en-US" dirty="0" smtClean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/>
              <a:t>Use multiple assignment statements instead: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B2B91"/>
                </a:solidFill>
              </a:rPr>
              <a:t>	</a:t>
            </a:r>
            <a:r>
              <a:rPr lang="en-US" sz="3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x = (--</a:t>
            </a:r>
            <a:r>
              <a:rPr lang="en-US" sz="3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b) /  (-f</a:t>
            </a:r>
            <a:r>
              <a:rPr lang="en-US" sz="3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457200" lvl="1" indent="0">
              <a:buNone/>
            </a:pPr>
            <a:r>
              <a:rPr lang="en-US" sz="3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b += (</a:t>
            </a:r>
            <a:r>
              <a:rPr lang="en-US" sz="3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c++</a:t>
            </a:r>
            <a:r>
              <a:rPr lang="en-US" sz="3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 – d + x</a:t>
            </a:r>
          </a:p>
          <a:p>
            <a:pPr marL="457200" lvl="1" indent="0">
              <a:buNone/>
            </a:pPr>
            <a:r>
              <a:rPr lang="en-US" sz="3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 = b;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3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value of c? </a:t>
            </a:r>
          </a:p>
          <a:p>
            <a:pPr marL="457200" lvl="1" indent="0">
              <a:buNone/>
            </a:pP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a 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= 5;</a:t>
            </a:r>
          </a:p>
          <a:p>
            <a:pPr marL="457200" lvl="1" indent="0">
              <a:buNone/>
            </a:pP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c 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= (b = a + 2) – (a = 1) </a:t>
            </a:r>
            <a:endParaRPr lang="en-US" sz="2800" dirty="0" smtClean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3505200"/>
            <a:ext cx="4305300" cy="19389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If (b = a + 2) is evaluated  first:</a:t>
            </a:r>
          </a:p>
          <a:p>
            <a:pPr defTabSz="461963"/>
            <a:r>
              <a:rPr lang="en-US" sz="2400" dirty="0">
                <a:solidFill>
                  <a:srgbClr val="00B050"/>
                </a:solidFill>
              </a:rPr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b becomes: 5 + 2 = 7</a:t>
            </a:r>
          </a:p>
          <a:p>
            <a:pPr defTabSz="461963"/>
            <a:r>
              <a:rPr lang="en-US" sz="2400" dirty="0">
                <a:solidFill>
                  <a:srgbClr val="00B050"/>
                </a:solidFill>
              </a:rPr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a becomes: 1</a:t>
            </a:r>
          </a:p>
          <a:p>
            <a:pPr defTabSz="461963"/>
            <a:r>
              <a:rPr lang="en-US" sz="2400" dirty="0">
                <a:solidFill>
                  <a:srgbClr val="00B050"/>
                </a:solidFill>
              </a:rPr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c becomes: 7 – 1 = 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82613" y="3505200"/>
            <a:ext cx="3962400" cy="19389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If (a = 1) is evaluated first:</a:t>
            </a:r>
          </a:p>
          <a:p>
            <a:pPr defTabSz="461963"/>
            <a:r>
              <a:rPr lang="en-US" sz="2400" dirty="0">
                <a:solidFill>
                  <a:srgbClr val="00B050"/>
                </a:solidFill>
              </a:rPr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a becomes: 1</a:t>
            </a:r>
          </a:p>
          <a:p>
            <a:pPr defTabSz="461963"/>
            <a:r>
              <a:rPr lang="en-US" sz="2400" dirty="0">
                <a:solidFill>
                  <a:srgbClr val="00B050"/>
                </a:solidFill>
              </a:rPr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b becomes: 1 + 2 = 3</a:t>
            </a:r>
          </a:p>
          <a:p>
            <a:pPr defTabSz="461963"/>
            <a:r>
              <a:rPr lang="en-US" sz="2400" dirty="0">
                <a:solidFill>
                  <a:srgbClr val="00B050"/>
                </a:solidFill>
              </a:rPr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c becomes: 3 – 1 = 2</a:t>
            </a:r>
          </a:p>
          <a:p>
            <a:pPr defTabSz="461963"/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21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 you think the following code outputs?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4038600"/>
            <a:ext cx="6446520" cy="2755035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3 4</a:t>
            </a:r>
            <a:endParaRPr lang="en-US" sz="3600" dirty="0" smtClean="0">
              <a:solidFill>
                <a:srgbClr val="0CFA0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3 6</a:t>
            </a:r>
            <a:endParaRPr lang="en-US" sz="3600" dirty="0" smtClean="0">
              <a:solidFill>
                <a:srgbClr val="FEFB0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3 8</a:t>
            </a:r>
            <a:endParaRPr lang="en-US" sz="3600" dirty="0" smtClean="0">
              <a:solidFill>
                <a:srgbClr val="F5A007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undefined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057082"/>
            <a:ext cx="76382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= 2;</a:t>
            </a:r>
            <a:endParaRPr lang="en-US" sz="28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j =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++;</a:t>
            </a:r>
          </a:p>
          <a:p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print("%d %d",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, j);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Equal to: </a:t>
            </a:r>
            <a:r>
              <a:rPr lang="en-US" dirty="0" smtClean="0">
                <a:solidFill>
                  <a:srgbClr val="FF0000"/>
                </a:solidFill>
              </a:rPr>
              <a:t>==</a:t>
            </a:r>
          </a:p>
          <a:p>
            <a:r>
              <a:rPr lang="en-US" dirty="0" smtClean="0"/>
              <a:t>Not equal to: </a:t>
            </a:r>
            <a:r>
              <a:rPr lang="en-US" dirty="0" smtClean="0">
                <a:solidFill>
                  <a:srgbClr val="FF0000"/>
                </a:solidFill>
              </a:rPr>
              <a:t>!=</a:t>
            </a:r>
          </a:p>
          <a:p>
            <a:r>
              <a:rPr lang="en-US" dirty="0" smtClean="0"/>
              <a:t>Produce 0 or 1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5964" y="3810000"/>
            <a:ext cx="5867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x = 5, y = 5, z;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z = x == y; 	</a:t>
            </a:r>
            <a:r>
              <a:rPr lang="en-US" sz="28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//z has value 1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z = x != y;	</a:t>
            </a:r>
            <a:r>
              <a:rPr lang="en-US" sz="28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//z has value 0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y = 2;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Z = x != y	</a:t>
            </a:r>
            <a:r>
              <a:rPr lang="en-US" sz="28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//z has value 1</a:t>
            </a:r>
            <a:endParaRPr lang="en-US" sz="28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28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&lt; </a:t>
            </a: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&lt;= 	&gt;= 	&gt;</a:t>
            </a:r>
          </a:p>
          <a:p>
            <a:r>
              <a:rPr lang="en-US" dirty="0" smtClean="0"/>
              <a:t>Produce 0 or 1</a:t>
            </a:r>
          </a:p>
          <a:p>
            <a:r>
              <a:rPr lang="en-US" dirty="0" smtClean="0"/>
              <a:t>4 &gt;= 4 has value 1</a:t>
            </a:r>
          </a:p>
          <a:p>
            <a:r>
              <a:rPr lang="en-US" dirty="0" smtClean="0"/>
              <a:t>51 &lt; 50 has value 0</a:t>
            </a:r>
          </a:p>
          <a:p>
            <a:r>
              <a:rPr lang="en-US" dirty="0" smtClean="0"/>
              <a:t>Warning!: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5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 70 &lt;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10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  <a:sym typeface="Wingdings" pitchFamily="2" charset="2"/>
              </a:rPr>
              <a:t>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(5 &lt; 70 ) &lt; 10 </a:t>
            </a:r>
          </a:p>
          <a:p>
            <a:pPr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  <a:sym typeface="Wingdings" pitchFamily="2" charset="2"/>
              </a:rPr>
              <a:t> 1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  <a:sym typeface="Wingdings" pitchFamily="2" charset="2"/>
              </a:rPr>
              <a:t>&lt; </a:t>
            </a:r>
            <a:r>
              <a:rPr lang="en-US" dirty="0">
                <a:latin typeface="Consolas" charset="0"/>
                <a:ea typeface="Consolas" charset="0"/>
                <a:cs typeface="Consolas" charset="0"/>
                <a:sym typeface="Wingdings" pitchFamily="2" charset="2"/>
              </a:rPr>
              <a:t>1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  <a:sym typeface="Wingdings" pitchFamily="2" charset="2"/>
              </a:rPr>
              <a:t>0</a:t>
            </a:r>
          </a:p>
          <a:p>
            <a:pPr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  <a:sym typeface="Wingdings" pitchFamily="2" charset="2"/>
              </a:rPr>
              <a:t>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  <a:sym typeface="Wingdings" pitchFamily="2" charset="2"/>
              </a:rPr>
              <a:t>1</a:t>
            </a:r>
            <a:endParaRPr lang="en-US" dirty="0" smtClean="0">
              <a:latin typeface="Consolas" charset="0"/>
              <a:ea typeface="Consolas" charset="0"/>
              <a:cs typeface="Consolas" charset="0"/>
              <a:sym typeface="Wingdings" pitchFamily="2" charset="2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7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1635"/>
            <a:ext cx="5486400" cy="4906963"/>
          </a:xfrm>
        </p:spPr>
        <p:txBody>
          <a:bodyPr>
            <a:normAutofit/>
          </a:bodyPr>
          <a:lstStyle/>
          <a:p>
            <a:r>
              <a:rPr lang="en-US" sz="2000" dirty="0"/>
              <a:t>Produce 0 or 1</a:t>
            </a:r>
          </a:p>
          <a:p>
            <a:r>
              <a:rPr lang="en-US" sz="2000" dirty="0" smtClean="0"/>
              <a:t>Negation: </a:t>
            </a:r>
            <a:r>
              <a:rPr lang="en-US" sz="2000" dirty="0" smtClean="0">
                <a:solidFill>
                  <a:srgbClr val="FF0000"/>
                </a:solidFill>
              </a:rPr>
              <a:t>!</a:t>
            </a:r>
            <a:r>
              <a:rPr lang="en-US" sz="2000" dirty="0" smtClean="0"/>
              <a:t> (unary):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!expr </a:t>
            </a:r>
            <a:r>
              <a:rPr lang="en-US" sz="1800" dirty="0" smtClean="0"/>
              <a:t>has value 1 if expr has value 0</a:t>
            </a:r>
          </a:p>
          <a:p>
            <a:r>
              <a:rPr lang="en-US" sz="2000" dirty="0" smtClean="0"/>
              <a:t>Logical and: </a:t>
            </a:r>
            <a:r>
              <a:rPr lang="en-US" sz="2000" dirty="0" smtClean="0">
                <a:solidFill>
                  <a:srgbClr val="FF0000"/>
                </a:solidFill>
              </a:rPr>
              <a:t>&amp;&amp;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expr1 &amp;&amp; expr2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800" dirty="0" smtClean="0"/>
              <a:t>1 if both are non zero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x &gt; 1 &amp;&amp; x &lt; 10 </a:t>
            </a:r>
          </a:p>
          <a:p>
            <a:r>
              <a:rPr lang="en-US" sz="2000" dirty="0" smtClean="0"/>
              <a:t>Logical or: </a:t>
            </a:r>
            <a:r>
              <a:rPr lang="en-US" sz="2000" dirty="0" smtClean="0">
                <a:solidFill>
                  <a:srgbClr val="FF0000"/>
                </a:solidFill>
              </a:rPr>
              <a:t>||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expr1 || expr2</a:t>
            </a:r>
            <a:r>
              <a:rPr lang="en-US" sz="1800" dirty="0" smtClean="0"/>
              <a:t>: 1 if either is non zero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505807"/>
              </p:ext>
            </p:extLst>
          </p:nvPr>
        </p:nvGraphicFramePr>
        <p:xfrm>
          <a:off x="5396484" y="1771635"/>
          <a:ext cx="2819400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771"/>
                <a:gridCol w="402771"/>
                <a:gridCol w="1049326"/>
                <a:gridCol w="96453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x &amp;&amp; y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x || y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07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bit manipulation:</a:t>
            </a:r>
          </a:p>
          <a:p>
            <a:pPr lvl="1"/>
            <a:r>
              <a:rPr lang="en-US" dirty="0" smtClean="0"/>
              <a:t>Bitwise AND: &amp;</a:t>
            </a:r>
          </a:p>
          <a:p>
            <a:pPr lvl="1"/>
            <a:r>
              <a:rPr lang="en-US" dirty="0" smtClean="0"/>
              <a:t>Bitwise inclusive OR: |</a:t>
            </a:r>
          </a:p>
          <a:p>
            <a:pPr lvl="1"/>
            <a:r>
              <a:rPr lang="en-US" dirty="0" smtClean="0"/>
              <a:t>Bitwise exclusive OR: ^</a:t>
            </a:r>
          </a:p>
          <a:p>
            <a:pPr lvl="1"/>
            <a:r>
              <a:rPr lang="en-US" dirty="0" smtClean="0"/>
              <a:t>Bitwise complement: ~</a:t>
            </a:r>
          </a:p>
          <a:p>
            <a:pPr lvl="1"/>
            <a:r>
              <a:rPr lang="en-US" dirty="0" smtClean="0"/>
              <a:t>Left shift: &lt;&lt;</a:t>
            </a:r>
          </a:p>
          <a:p>
            <a:pPr lvl="1"/>
            <a:r>
              <a:rPr lang="en-US" dirty="0" smtClean="0"/>
              <a:t>Right shift: </a:t>
            </a:r>
            <a:r>
              <a:rPr lang="en-US" dirty="0" smtClean="0"/>
              <a:t>&gt;&gt;</a:t>
            </a:r>
          </a:p>
          <a:p>
            <a:r>
              <a:rPr lang="en-US" dirty="0" smtClean="0"/>
              <a:t>We'll be talking about this much more later in the course.</a:t>
            </a:r>
          </a:p>
          <a:p>
            <a:pPr lvl="1"/>
            <a:r>
              <a:rPr lang="en-US" dirty="0" smtClean="0"/>
              <a:t>The rest of the lecture is a sneak peak at that material.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7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00600"/>
          </a:xfrm>
        </p:spPr>
        <p:txBody>
          <a:bodyPr>
            <a:noAutofit/>
          </a:bodyPr>
          <a:lstStyle/>
          <a:p>
            <a:pPr marL="225425" indent="-225425"/>
            <a:r>
              <a:rPr lang="en-US" sz="2400" dirty="0" smtClean="0"/>
              <a:t>Binary representation:</a:t>
            </a:r>
          </a:p>
          <a:p>
            <a:pPr marL="225425" lvl="1" indent="-225425"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22;     		/*     10110 */</a:t>
            </a:r>
          </a:p>
          <a:p>
            <a:pPr marL="225425" lvl="1" indent="-225425">
              <a:buNone/>
            </a:pPr>
            <a:r>
              <a:rPr lang="en-US" sz="2400" dirty="0" smtClean="0"/>
              <a:t> 		</a:t>
            </a:r>
            <a:r>
              <a:rPr lang="en-US" sz="2400" dirty="0" err="1" smtClean="0"/>
              <a:t>int</a:t>
            </a:r>
            <a:r>
              <a:rPr lang="en-US" sz="2400" dirty="0" smtClean="0"/>
              <a:t> j = 91;		/* 1011011 */</a:t>
            </a:r>
          </a:p>
          <a:p>
            <a:pPr marL="225425" indent="-225425"/>
            <a:r>
              <a:rPr lang="en-US" sz="2400" dirty="0" smtClean="0"/>
              <a:t>Division by 2</a:t>
            </a:r>
          </a:p>
          <a:p>
            <a:pPr marL="225425" lvl="1" indent="-225425">
              <a:buNone/>
            </a:pPr>
            <a:r>
              <a:rPr lang="en-US" sz="2400" dirty="0" smtClean="0"/>
              <a:t>		22 = 2*11 = 2 * (2 * 5 + 1)</a:t>
            </a:r>
          </a:p>
          <a:p>
            <a:pPr marL="225425" lvl="1" indent="-225425">
              <a:buNone/>
            </a:pPr>
            <a:r>
              <a:rPr lang="en-US" sz="2400" dirty="0" smtClean="0"/>
              <a:t>			      = 2 * (2 * (2*2*1 + 1) + 1) = 2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 + 2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+ 2</a:t>
            </a:r>
            <a:r>
              <a:rPr lang="en-US" sz="2400" baseline="30000" dirty="0" smtClean="0"/>
              <a:t>1</a:t>
            </a:r>
          </a:p>
          <a:p>
            <a:pPr marL="225425" indent="-225425"/>
            <a:r>
              <a:rPr lang="en-US" sz="2400" dirty="0" smtClean="0"/>
              <a:t>Comparison by powers of 2 (1, 2, 4, 8, 16, 32, 64</a:t>
            </a:r>
            <a:r>
              <a:rPr lang="en-US" sz="2400" dirty="0" smtClean="0"/>
              <a:t>, </a:t>
            </a:r>
            <a:r>
              <a:rPr lang="en-US" sz="2400" dirty="0" smtClean="0"/>
              <a:t>…)</a:t>
            </a:r>
          </a:p>
          <a:p>
            <a:pPr marL="225425" lvl="1" indent="-225425">
              <a:buNone/>
            </a:pPr>
            <a:r>
              <a:rPr lang="en-US" sz="2400" dirty="0" smtClean="0"/>
              <a:t>		22 = 16 + 4 + 2 = 2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 + 2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+ 2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 </a:t>
            </a:r>
          </a:p>
          <a:p>
            <a:pPr marL="225425" lvl="1" indent="-225425">
              <a:buNone/>
            </a:pPr>
            <a:r>
              <a:rPr lang="en-US" sz="2400" dirty="0" smtClean="0"/>
              <a:t>		91 = 64 + 16 + 8 + 2 + 1 =2</a:t>
            </a:r>
            <a:r>
              <a:rPr lang="en-US" sz="2400" baseline="30000" dirty="0" smtClean="0"/>
              <a:t>6</a:t>
            </a:r>
            <a:r>
              <a:rPr lang="en-US" sz="2400" dirty="0" smtClean="0"/>
              <a:t> + 2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 + 2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+ 2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 + 2</a:t>
            </a:r>
            <a:r>
              <a:rPr lang="en-US" sz="2400" baseline="30000" dirty="0" smtClean="0"/>
              <a:t>0</a:t>
            </a:r>
            <a:r>
              <a:rPr lang="en-US" sz="2400" dirty="0" smtClean="0"/>
              <a:t> </a:t>
            </a:r>
          </a:p>
          <a:p>
            <a:pPr marL="225425" indent="-225425"/>
            <a:r>
              <a:rPr lang="en-US" sz="2400" dirty="0" smtClean="0"/>
              <a:t>In binary: 1111 = 10000 – 1 = 2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 - 1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3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Bitwise </a:t>
            </a:r>
            <a:r>
              <a:rPr lang="en-US" dirty="0" smtClean="0">
                <a:solidFill>
                  <a:srgbClr val="FF0000"/>
                </a:solidFill>
              </a:rPr>
              <a:t>&amp;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2000" dirty="0" smtClean="0"/>
          </a:p>
          <a:p>
            <a:r>
              <a:rPr lang="en-US" dirty="0" smtClean="0"/>
              <a:t>Bitwise </a:t>
            </a:r>
            <a:r>
              <a:rPr lang="en-US" dirty="0" smtClean="0">
                <a:solidFill>
                  <a:srgbClr val="FF0000"/>
                </a:solidFill>
              </a:rPr>
              <a:t>~</a:t>
            </a:r>
            <a:r>
              <a:rPr lang="en-US" dirty="0" smtClean="0"/>
              <a:t> (complement):</a:t>
            </a:r>
          </a:p>
          <a:p>
            <a:pPr lvl="1"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2124327"/>
            <a:ext cx="5181600" cy="15696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68275" lvl="1"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result = </a:t>
            </a:r>
            <a:r>
              <a:rPr lang="en-US" sz="2400" dirty="0" err="1" smtClean="0">
                <a:solidFill>
                  <a:srgbClr val="000099"/>
                </a:solidFill>
              </a:rPr>
              <a:t>i</a:t>
            </a:r>
            <a:r>
              <a:rPr lang="en-US" sz="2400" dirty="0" smtClean="0">
                <a:solidFill>
                  <a:srgbClr val="000099"/>
                </a:solidFill>
              </a:rPr>
              <a:t> &amp; j; </a:t>
            </a:r>
          </a:p>
          <a:p>
            <a:pPr marL="168275" lvl="1"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0000000000010110</a:t>
            </a:r>
          </a:p>
          <a:p>
            <a:pPr marL="168275" lvl="1">
              <a:buNone/>
            </a:pPr>
            <a:r>
              <a:rPr lang="en-US" sz="2400" u="sng" dirty="0" smtClean="0">
                <a:solidFill>
                  <a:srgbClr val="000099"/>
                </a:solidFill>
              </a:rPr>
              <a:t>0000000001011011</a:t>
            </a:r>
          </a:p>
          <a:p>
            <a:pPr marL="168275" lvl="1"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0000000000010010 </a:t>
            </a:r>
            <a:r>
              <a:rPr lang="en-US" sz="2400" dirty="0" smtClean="0">
                <a:solidFill>
                  <a:srgbClr val="000099"/>
                </a:solidFill>
                <a:sym typeface="Wingdings" pitchFamily="2" charset="2"/>
              </a:rPr>
              <a:t> 2</a:t>
            </a:r>
            <a:r>
              <a:rPr lang="en-US" sz="2400" baseline="30000" dirty="0" smtClean="0">
                <a:solidFill>
                  <a:srgbClr val="000099"/>
                </a:solidFill>
                <a:sym typeface="Wingdings" pitchFamily="2" charset="2"/>
              </a:rPr>
              <a:t>1</a:t>
            </a:r>
            <a:r>
              <a:rPr lang="en-US" sz="2400" dirty="0" smtClean="0">
                <a:solidFill>
                  <a:srgbClr val="000099"/>
                </a:solidFill>
                <a:sym typeface="Wingdings" pitchFamily="2" charset="2"/>
              </a:rPr>
              <a:t> + 2</a:t>
            </a:r>
            <a:r>
              <a:rPr lang="en-US" sz="2400" baseline="30000" dirty="0" smtClean="0">
                <a:solidFill>
                  <a:srgbClr val="000099"/>
                </a:solidFill>
                <a:sym typeface="Wingdings" pitchFamily="2" charset="2"/>
              </a:rPr>
              <a:t>4</a:t>
            </a:r>
            <a:r>
              <a:rPr lang="en-US" sz="2400" dirty="0" smtClean="0">
                <a:solidFill>
                  <a:srgbClr val="000099"/>
                </a:solidFill>
                <a:sym typeface="Wingdings" pitchFamily="2" charset="2"/>
              </a:rPr>
              <a:t> = 18</a:t>
            </a:r>
            <a:endParaRPr lang="en-US" sz="2400" dirty="0" smtClean="0">
              <a:solidFill>
                <a:srgbClr val="00009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1600" y="4368071"/>
            <a:ext cx="396240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68275" lvl="1"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result = ~</a:t>
            </a:r>
            <a:r>
              <a:rPr lang="en-US" sz="2400" dirty="0" err="1" smtClean="0">
                <a:solidFill>
                  <a:srgbClr val="000099"/>
                </a:solidFill>
              </a:rPr>
              <a:t>i</a:t>
            </a:r>
            <a:r>
              <a:rPr lang="en-US" sz="2400" dirty="0" smtClean="0">
                <a:solidFill>
                  <a:srgbClr val="000099"/>
                </a:solidFill>
              </a:rPr>
              <a:t>; </a:t>
            </a:r>
          </a:p>
          <a:p>
            <a:pPr marL="168275" lvl="1">
              <a:buNone/>
            </a:pPr>
            <a:r>
              <a:rPr lang="en-US" sz="2400" u="sng" dirty="0" smtClean="0">
                <a:solidFill>
                  <a:srgbClr val="000099"/>
                </a:solidFill>
              </a:rPr>
              <a:t>0000000000010110</a:t>
            </a:r>
          </a:p>
          <a:p>
            <a:pPr marL="168275" lvl="1"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1111111111101001 </a:t>
            </a:r>
            <a:r>
              <a:rPr lang="en-US" sz="2400" dirty="0" smtClean="0">
                <a:solidFill>
                  <a:srgbClr val="000099"/>
                </a:solidFill>
                <a:sym typeface="Wingdings" pitchFamily="2" charset="2"/>
              </a:rPr>
              <a:t> 65,513</a:t>
            </a:r>
            <a:endParaRPr lang="en-US" sz="2400" dirty="0" smtClean="0">
              <a:solidFill>
                <a:srgbClr val="0000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76722" y="1584205"/>
            <a:ext cx="2743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88925"/>
            <a:r>
              <a:rPr lang="en-US" sz="2000" dirty="0" smtClean="0">
                <a:solidFill>
                  <a:srgbClr val="00B050"/>
                </a:solidFill>
              </a:rPr>
              <a:t>In this example:</a:t>
            </a:r>
          </a:p>
          <a:p>
            <a:pPr marL="285750" indent="-285750" defTabSz="288925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50"/>
                </a:solidFill>
              </a:rPr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variables </a:t>
            </a:r>
            <a:r>
              <a:rPr lang="en-US" sz="2000" dirty="0" err="1" smtClean="0">
                <a:solidFill>
                  <a:srgbClr val="00B050"/>
                </a:solidFill>
              </a:rPr>
              <a:t>i</a:t>
            </a:r>
            <a:r>
              <a:rPr lang="en-US" sz="2000" dirty="0" smtClean="0">
                <a:solidFill>
                  <a:srgbClr val="00B050"/>
                </a:solidFill>
              </a:rPr>
              <a:t> and j are of type </a:t>
            </a:r>
            <a:r>
              <a:rPr lang="en-US" sz="2000" dirty="0" err="1" smtClean="0">
                <a:solidFill>
                  <a:srgbClr val="00B050"/>
                </a:solidFill>
              </a:rPr>
              <a:t>int</a:t>
            </a:r>
            <a:endParaRPr lang="en-US" sz="2000" dirty="0" smtClean="0">
              <a:solidFill>
                <a:srgbClr val="00B050"/>
              </a:solidFill>
            </a:endParaRPr>
          </a:p>
          <a:p>
            <a:pPr marL="285750" indent="-285750" defTabSz="288925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50"/>
                </a:solidFill>
              </a:rPr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are represented by 16 bits (2 bytes)</a:t>
            </a:r>
          </a:p>
        </p:txBody>
      </p:sp>
    </p:spTree>
    <p:extLst>
      <p:ext uri="{BB962C8B-B14F-4D97-AF65-F5344CB8AC3E}">
        <p14:creationId xmlns:p14="http://schemas.microsoft.com/office/powerpoint/2010/main" val="132535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99"/>
                </a:solidFill>
              </a:rPr>
              <a:t>Expressions</a:t>
            </a:r>
            <a:r>
              <a:rPr lang="en-US" sz="2400" dirty="0" smtClean="0"/>
              <a:t>: Formulas to compute a value</a:t>
            </a:r>
          </a:p>
          <a:p>
            <a:pPr lvl="1"/>
            <a:r>
              <a:rPr lang="en-US" sz="2000" dirty="0" smtClean="0"/>
              <a:t>Variables</a:t>
            </a:r>
          </a:p>
          <a:p>
            <a:pPr lvl="1"/>
            <a:r>
              <a:rPr lang="en-US" sz="2000" dirty="0" smtClean="0"/>
              <a:t>Constants</a:t>
            </a:r>
          </a:p>
          <a:p>
            <a:pPr lvl="1"/>
            <a:r>
              <a:rPr lang="en-US" sz="2000" dirty="0" smtClean="0"/>
              <a:t>(a + b) * c</a:t>
            </a:r>
          </a:p>
          <a:p>
            <a:r>
              <a:rPr lang="en-US" sz="2400" dirty="0" smtClean="0">
                <a:solidFill>
                  <a:srgbClr val="000099"/>
                </a:solidFill>
              </a:rPr>
              <a:t>Operators</a:t>
            </a:r>
            <a:r>
              <a:rPr lang="en-US" sz="2400" dirty="0" smtClean="0"/>
              <a:t>: tools to build expressions</a:t>
            </a:r>
          </a:p>
          <a:p>
            <a:pPr lvl="1"/>
            <a:r>
              <a:rPr lang="en-US" sz="2000" dirty="0" smtClean="0"/>
              <a:t>Arithmetic: +, -, *, /</a:t>
            </a:r>
          </a:p>
          <a:p>
            <a:pPr lvl="1"/>
            <a:r>
              <a:rPr lang="en-US" sz="2000" dirty="0" smtClean="0"/>
              <a:t>Relational for comparisons: &gt;, &lt;, &gt;=, &lt;=</a:t>
            </a:r>
          </a:p>
          <a:p>
            <a:pPr lvl="1"/>
            <a:r>
              <a:rPr lang="en-US" sz="2000" dirty="0" smtClean="0"/>
              <a:t>Logical, assignment, …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1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Bitwise exclusive or ^: 	</a:t>
            </a:r>
            <a:r>
              <a:rPr lang="en-US" sz="2400" i="1" dirty="0" smtClean="0"/>
              <a:t>1 if bits are different, 0 if the same</a:t>
            </a:r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endParaRPr lang="en-US" sz="1800" dirty="0" smtClean="0"/>
          </a:p>
          <a:p>
            <a:r>
              <a:rPr lang="en-US" sz="2800" dirty="0" smtClean="0"/>
              <a:t>Bitwise inclusive or |: 	</a:t>
            </a:r>
            <a:r>
              <a:rPr lang="en-US" sz="2400" i="1" dirty="0" smtClean="0"/>
              <a:t>1 if at least one of the bits is 1</a:t>
            </a:r>
          </a:p>
          <a:p>
            <a:pPr lvl="1">
              <a:buNone/>
            </a:pPr>
            <a:r>
              <a:rPr lang="en-US" sz="2400" dirty="0" smtClean="0"/>
              <a:t>	</a:t>
            </a:r>
          </a:p>
          <a:p>
            <a:pPr>
              <a:buNone/>
            </a:pPr>
            <a:endParaRPr lang="en-US" sz="28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80317" y="2506662"/>
            <a:ext cx="3962400" cy="15696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68275" lvl="1"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result = </a:t>
            </a:r>
            <a:r>
              <a:rPr lang="en-US" sz="2400" dirty="0" err="1" smtClean="0">
                <a:solidFill>
                  <a:srgbClr val="000099"/>
                </a:solidFill>
              </a:rPr>
              <a:t>i</a:t>
            </a:r>
            <a:r>
              <a:rPr lang="en-US" sz="2400" dirty="0" smtClean="0">
                <a:solidFill>
                  <a:srgbClr val="000099"/>
                </a:solidFill>
              </a:rPr>
              <a:t> ^ j; </a:t>
            </a:r>
          </a:p>
          <a:p>
            <a:pPr marL="168275" lvl="1"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0000000000010110</a:t>
            </a:r>
          </a:p>
          <a:p>
            <a:pPr marL="168275" lvl="1">
              <a:buNone/>
            </a:pPr>
            <a:r>
              <a:rPr lang="en-US" sz="2400" u="sng" dirty="0" smtClean="0">
                <a:solidFill>
                  <a:srgbClr val="000099"/>
                </a:solidFill>
              </a:rPr>
              <a:t>0000000001011011</a:t>
            </a:r>
          </a:p>
          <a:p>
            <a:pPr marL="168275" lvl="1"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0000000001001101 </a:t>
            </a:r>
            <a:r>
              <a:rPr lang="en-US" sz="2400" dirty="0" smtClean="0">
                <a:solidFill>
                  <a:srgbClr val="000099"/>
                </a:solidFill>
                <a:sym typeface="Wingdings" pitchFamily="2" charset="2"/>
              </a:rPr>
              <a:t> 77</a:t>
            </a:r>
            <a:endParaRPr lang="en-US" sz="2400" dirty="0" smtClean="0">
              <a:solidFill>
                <a:srgbClr val="0000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80317" y="5289330"/>
            <a:ext cx="3962400" cy="15696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68275" lvl="1"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result = </a:t>
            </a:r>
            <a:r>
              <a:rPr lang="en-US" sz="2400" dirty="0" err="1" smtClean="0">
                <a:solidFill>
                  <a:srgbClr val="000099"/>
                </a:solidFill>
              </a:rPr>
              <a:t>i</a:t>
            </a:r>
            <a:r>
              <a:rPr lang="en-US" sz="2400" dirty="0" smtClean="0">
                <a:solidFill>
                  <a:srgbClr val="000099"/>
                </a:solidFill>
              </a:rPr>
              <a:t> | j; </a:t>
            </a:r>
          </a:p>
          <a:p>
            <a:pPr marL="168275" lvl="1"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0000000000010110</a:t>
            </a:r>
          </a:p>
          <a:p>
            <a:pPr marL="168275" lvl="1">
              <a:buNone/>
            </a:pPr>
            <a:r>
              <a:rPr lang="en-US" sz="2400" u="sng" dirty="0" smtClean="0">
                <a:solidFill>
                  <a:srgbClr val="000099"/>
                </a:solidFill>
              </a:rPr>
              <a:t>0000000001011011</a:t>
            </a:r>
          </a:p>
          <a:p>
            <a:pPr marL="168275" lvl="1"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0000000001011111 </a:t>
            </a:r>
            <a:r>
              <a:rPr lang="en-US" sz="2400" dirty="0" smtClean="0">
                <a:solidFill>
                  <a:srgbClr val="000099"/>
                </a:solidFill>
                <a:sym typeface="Wingdings" pitchFamily="2" charset="2"/>
              </a:rPr>
              <a:t> 95</a:t>
            </a:r>
            <a:endParaRPr lang="en-US" sz="2400" dirty="0" smtClean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97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Left shift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2000" dirty="0" smtClean="0"/>
          </a:p>
          <a:p>
            <a:r>
              <a:rPr lang="en-US" dirty="0" smtClean="0"/>
              <a:t>Right shift:</a:t>
            </a:r>
          </a:p>
          <a:p>
            <a:pPr lvl="1"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6400" y="2286000"/>
            <a:ext cx="3962400" cy="15696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12713" lvl="1"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result = </a:t>
            </a:r>
            <a:r>
              <a:rPr lang="en-US" sz="2400" dirty="0" err="1" smtClean="0">
                <a:solidFill>
                  <a:srgbClr val="000099"/>
                </a:solidFill>
              </a:rPr>
              <a:t>i</a:t>
            </a:r>
            <a:r>
              <a:rPr lang="en-US" sz="2400" dirty="0" smtClean="0">
                <a:solidFill>
                  <a:srgbClr val="000099"/>
                </a:solidFill>
              </a:rPr>
              <a:t> &lt;&lt; 3; </a:t>
            </a:r>
          </a:p>
          <a:p>
            <a:pPr marL="112713" lvl="1">
              <a:buNone/>
            </a:pPr>
            <a:r>
              <a:rPr lang="en-US" sz="2400" u="sng" dirty="0" smtClean="0">
                <a:solidFill>
                  <a:srgbClr val="000099"/>
                </a:solidFill>
              </a:rPr>
              <a:t>0000000000010110</a:t>
            </a:r>
          </a:p>
          <a:p>
            <a:pPr marL="112713" lvl="1">
              <a:buNone/>
            </a:pPr>
            <a:endParaRPr lang="en-US" sz="2400" u="sng" dirty="0" smtClean="0">
              <a:solidFill>
                <a:srgbClr val="000099"/>
              </a:solidFill>
            </a:endParaRPr>
          </a:p>
          <a:p>
            <a:pPr marL="112713" lvl="1"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0000000010110000 </a:t>
            </a:r>
            <a:r>
              <a:rPr lang="en-US" sz="2400" dirty="0" smtClean="0">
                <a:solidFill>
                  <a:srgbClr val="000099"/>
                </a:solidFill>
                <a:sym typeface="Wingdings" pitchFamily="2" charset="2"/>
              </a:rPr>
              <a:t> 176</a:t>
            </a:r>
            <a:endParaRPr lang="en-US" sz="2400" dirty="0" smtClean="0">
              <a:solidFill>
                <a:srgbClr val="000099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3962788" y="3044890"/>
            <a:ext cx="49530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76400" y="4747957"/>
            <a:ext cx="3962400" cy="15696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12713" lvl="1"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result = </a:t>
            </a:r>
            <a:r>
              <a:rPr lang="en-US" sz="2400" dirty="0" err="1" smtClean="0">
                <a:solidFill>
                  <a:srgbClr val="000099"/>
                </a:solidFill>
              </a:rPr>
              <a:t>i</a:t>
            </a:r>
            <a:r>
              <a:rPr lang="en-US" sz="2400" dirty="0" smtClean="0">
                <a:solidFill>
                  <a:srgbClr val="000099"/>
                </a:solidFill>
              </a:rPr>
              <a:t> &gt;&gt; 2; </a:t>
            </a:r>
          </a:p>
          <a:p>
            <a:pPr marL="112713" lvl="1">
              <a:buNone/>
            </a:pPr>
            <a:r>
              <a:rPr lang="en-US" sz="2400" u="sng" dirty="0" smtClean="0">
                <a:solidFill>
                  <a:srgbClr val="000099"/>
                </a:solidFill>
              </a:rPr>
              <a:t>0000000000010110</a:t>
            </a:r>
          </a:p>
          <a:p>
            <a:pPr marL="112713" lvl="1">
              <a:buNone/>
            </a:pPr>
            <a:endParaRPr lang="en-US" sz="2400" u="sng" dirty="0" smtClean="0">
              <a:solidFill>
                <a:srgbClr val="000099"/>
              </a:solidFill>
            </a:endParaRPr>
          </a:p>
          <a:p>
            <a:pPr marL="112713" lvl="1"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0000000000000101</a:t>
            </a:r>
            <a:r>
              <a:rPr lang="en-US" sz="2400" dirty="0" smtClean="0">
                <a:solidFill>
                  <a:srgbClr val="000099"/>
                </a:solidFill>
                <a:sym typeface="Wingdings" pitchFamily="2" charset="2"/>
              </a:rPr>
              <a:t> 5</a:t>
            </a:r>
            <a:endParaRPr lang="en-US" sz="2400" dirty="0" smtClean="0">
              <a:solidFill>
                <a:srgbClr val="000099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810388" y="3044890"/>
            <a:ext cx="49530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676650" y="3034007"/>
            <a:ext cx="49530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505588" y="3048000"/>
            <a:ext cx="49530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352800" y="3048000"/>
            <a:ext cx="49530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072813" y="5410200"/>
            <a:ext cx="270587" cy="609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920413" y="5410200"/>
            <a:ext cx="270587" cy="609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768013" y="5410200"/>
            <a:ext cx="270587" cy="609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09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Expressions</a:t>
            </a:r>
          </a:p>
          <a:p>
            <a:r>
              <a:rPr lang="en-US" sz="3200" dirty="0" smtClean="0"/>
              <a:t>Operators</a:t>
            </a:r>
          </a:p>
          <a:p>
            <a:r>
              <a:rPr lang="en-US" sz="3200" dirty="0" smtClean="0"/>
              <a:t>Operator precedence and expression evaluation</a:t>
            </a:r>
          </a:p>
          <a:p>
            <a:r>
              <a:rPr lang="en-US" sz="3200" dirty="0" smtClean="0"/>
              <a:t>Basic Types and type conversion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77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Unary: involves one operand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= +1; 	j = -1;</a:t>
            </a:r>
          </a:p>
          <a:p>
            <a:r>
              <a:rPr lang="en-US" sz="2800" dirty="0" smtClean="0"/>
              <a:t>Binary: requires two operands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+: addition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-: subtraction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*: multiplication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/: division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%: remainder: 11 % 3 evaluates to 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77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 you think the following code outputs?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4038600"/>
            <a:ext cx="6446520" cy="2755035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-4 4 -4</a:t>
            </a:r>
            <a:endParaRPr lang="en-US" sz="3600" dirty="0" smtClean="0">
              <a:solidFill>
                <a:srgbClr val="0CFA0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-4 +4 -4</a:t>
            </a:r>
            <a:endParaRPr lang="en-US" sz="3600" dirty="0" smtClean="0">
              <a:solidFill>
                <a:srgbClr val="FEFB0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-4 4 4</a:t>
            </a:r>
            <a:endParaRPr lang="en-US" sz="3600" dirty="0" smtClean="0">
              <a:solidFill>
                <a:srgbClr val="F5A007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-4 -4 4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057082"/>
            <a:ext cx="76382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a = 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-4;</a:t>
            </a:r>
            <a:endParaRPr lang="en-US" sz="28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b 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+a;</a:t>
            </a:r>
          </a:p>
          <a:p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c = -a;</a:t>
            </a:r>
            <a:endParaRPr lang="en-US" sz="28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("%d %d %d", a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b, c); 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7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+,-,*,/: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allow </a:t>
            </a:r>
            <a:r>
              <a:rPr lang="en-US" sz="2000" dirty="0" err="1" smtClean="0"/>
              <a:t>int</a:t>
            </a:r>
            <a:r>
              <a:rPr lang="en-US" sz="2000" dirty="0" smtClean="0"/>
              <a:t> and float operands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If both of same type: evaluates as given type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If mixed: evaluates as float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1.0 / 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1 / 2</a:t>
            </a:r>
          </a:p>
          <a:p>
            <a:r>
              <a:rPr lang="en-US" sz="2400" dirty="0" smtClean="0"/>
              <a:t>%: both operands must be integers</a:t>
            </a:r>
          </a:p>
          <a:p>
            <a:r>
              <a:rPr lang="en-US" sz="2400" dirty="0" smtClean="0"/>
              <a:t>Cannot use 0 as right hand side of / and %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69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Precedence rules: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1: unary +, unary –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2: *, /, %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3: binary +, binary –</a:t>
            </a:r>
          </a:p>
          <a:p>
            <a:pPr marL="457200" lvl="1" indent="0">
              <a:buNone/>
            </a:pP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 algn="ctr">
              <a:buNone/>
            </a:pPr>
            <a:r>
              <a:rPr lang="en-US" sz="24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 a + b * c </a:t>
            </a:r>
            <a:r>
              <a:rPr lang="en-US" sz="24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Wingdings" panose="05000000000000000000" pitchFamily="2" charset="2"/>
              </a:rPr>
              <a:t> </a:t>
            </a:r>
            <a:r>
              <a:rPr lang="en-US" sz="24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(- a) + (b * c)</a:t>
            </a:r>
          </a:p>
          <a:p>
            <a:pPr algn="ctr">
              <a:buNone/>
            </a:pPr>
            <a:endParaRPr lang="en-US" sz="24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>
              <a:buNone/>
            </a:pPr>
            <a:r>
              <a:rPr lang="en-US" sz="24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+ -  j / y * x </a:t>
            </a:r>
            <a:r>
              <a:rPr lang="en-US" sz="24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Wingdings" panose="05000000000000000000" pitchFamily="2" charset="2"/>
              </a:rPr>
              <a:t> </a:t>
            </a:r>
          </a:p>
          <a:p>
            <a:pPr algn="ctr">
              <a:buNone/>
            </a:pPr>
            <a:r>
              <a:rPr lang="en-US" sz="24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Wingdings" panose="05000000000000000000" pitchFamily="2" charset="2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Wingdings" panose="05000000000000000000" pitchFamily="2" charset="2"/>
              </a:rPr>
              <a:t> + </a:t>
            </a:r>
            <a:r>
              <a:rPr lang="en-US" sz="24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  <a:sym typeface="Wingdings" panose="05000000000000000000" pitchFamily="2" charset="2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  <a:sym typeface="Wingdings" panose="05000000000000000000" pitchFamily="2" charset="2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Wingdings" panose="05000000000000000000" pitchFamily="2" charset="2"/>
              </a:rPr>
              <a:t>  (-j)  /  y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  <a:sym typeface="Wingdings" panose="05000000000000000000" pitchFamily="2" charset="2"/>
              </a:rPr>
              <a:t>)</a:t>
            </a:r>
            <a:r>
              <a:rPr lang="en-US" sz="24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Wingdings" panose="05000000000000000000" pitchFamily="2" charset="2"/>
              </a:rPr>
              <a:t>  *  x </a:t>
            </a:r>
            <a:r>
              <a:rPr lang="en-US" sz="24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  <a:sym typeface="Wingdings" panose="05000000000000000000" pitchFamily="2" charset="2"/>
              </a:rPr>
              <a:t>)</a:t>
            </a:r>
            <a:endParaRPr lang="en-US" sz="2400" dirty="0" smtClean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84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137042" cy="435133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Simple assignment: </a:t>
            </a:r>
            <a:r>
              <a:rPr lang="en-US" sz="2800" dirty="0" smtClean="0">
                <a:solidFill>
                  <a:srgbClr val="FF0000"/>
                </a:solidFill>
              </a:rPr>
              <a:t>=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area 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= 5.5f;	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j 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= 23 + 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	</a:t>
            </a:r>
            <a:endParaRPr lang="en-US" sz="2400" dirty="0" smtClean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x 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= x +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sqrt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(a + b*pow(c, 3));	</a:t>
            </a:r>
            <a:r>
              <a:rPr lang="en-US" sz="24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/*pow defined </a:t>
            </a: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in </a:t>
            </a:r>
            <a:r>
              <a:rPr lang="en-US" sz="24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math.h</a:t>
            </a: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*/</a:t>
            </a:r>
            <a:endParaRPr lang="en-US" sz="24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784773"/>
              </p:ext>
            </p:extLst>
          </p:nvPr>
        </p:nvGraphicFramePr>
        <p:xfrm>
          <a:off x="990600" y="4419600"/>
          <a:ext cx="7391397" cy="550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8569"/>
                <a:gridCol w="568569"/>
                <a:gridCol w="568569"/>
                <a:gridCol w="568569"/>
                <a:gridCol w="568569"/>
                <a:gridCol w="568569"/>
                <a:gridCol w="568569"/>
                <a:gridCol w="568569"/>
                <a:gridCol w="568569"/>
                <a:gridCol w="568569"/>
                <a:gridCol w="568569"/>
                <a:gridCol w="568569"/>
                <a:gridCol w="568569"/>
              </a:tblGrid>
              <a:tr h="550074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5.5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33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4754" y="3948912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memory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0743213">
            <a:off x="4986537" y="3919097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</a:rPr>
              <a:t>area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8108" y="4034135"/>
            <a:ext cx="370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99"/>
                </a:solidFill>
              </a:rPr>
              <a:t>i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68290" y="4034135"/>
            <a:ext cx="370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</a:rPr>
              <a:t>j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6000" y="4034135"/>
            <a:ext cx="370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</a:rPr>
              <a:t>a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40773" y="4034135"/>
            <a:ext cx="370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</a:rPr>
              <a:t>b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11069" y="4034135"/>
            <a:ext cx="386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</a:rPr>
              <a:t>c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03164" y="4006205"/>
            <a:ext cx="370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</a:rPr>
              <a:t>x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37782" y="4454011"/>
            <a:ext cx="50147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21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5" name="Rectangular Callout 24"/>
          <p:cNvSpPr/>
          <p:nvPr/>
        </p:nvSpPr>
        <p:spPr>
          <a:xfrm>
            <a:off x="4838700" y="1664755"/>
            <a:ext cx="3587646" cy="1036637"/>
          </a:xfrm>
          <a:prstGeom prst="wedgeRectCallout">
            <a:avLst>
              <a:gd name="adj1" fmla="val -34953"/>
              <a:gd name="adj2" fmla="val 82893"/>
            </a:avLst>
          </a:prstGeom>
          <a:noFill/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Evaluate </a:t>
            </a:r>
            <a:r>
              <a:rPr lang="en-US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sqrt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 + b*pow(c, 3) </a:t>
            </a:r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=&gt; 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r>
          </a:p>
          <a:p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to 5 (the value of x</a:t>
            </a:r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=&gt; 21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Store the result in x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0074" y="5219156"/>
            <a:ext cx="80391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dirty="0"/>
              <a:t>What is the value of </a:t>
            </a:r>
            <a:r>
              <a:rPr lang="en-US" sz="2800" dirty="0" smtClean="0"/>
              <a:t>f after the following statement? </a:t>
            </a:r>
            <a:endParaRPr lang="en-US" sz="2800" dirty="0" smtClean="0">
              <a:solidFill>
                <a:srgbClr val="000099"/>
              </a:solidFill>
            </a:endParaRPr>
          </a:p>
          <a:p>
            <a:pPr marL="0" lvl="1"/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float 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 = 5 /2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28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0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130796" cy="4351337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 smtClean="0"/>
              <a:t>Compound assignment: uses old value of variable to compute its new value: 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+=, </a:t>
            </a:r>
            <a:r>
              <a:rPr lang="en-US" sz="28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-=, *=, /=, %=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height 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= height * 2; 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  <a:sym typeface="Wingdings" panose="05000000000000000000" pitchFamily="2" charset="2"/>
              </a:rPr>
              <a:t> 		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height 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*= 2;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weight 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weight / 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2; 	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  <a:sym typeface="Wingdings" panose="05000000000000000000" pitchFamily="2" charset="2"/>
              </a:rPr>
              <a:t> 		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  <a:sym typeface="Wingdings" panose="05000000000000000000" pitchFamily="2" charset="2"/>
              </a:rPr>
              <a:t>w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eight 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/= 2;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Lvalue</a:t>
            </a:r>
            <a:r>
              <a:rPr lang="en-US" sz="2800" dirty="0" smtClean="0"/>
              <a:t>: an object stored in memory</a:t>
            </a:r>
            <a:endParaRPr lang="en-US" sz="2400" dirty="0" smtClean="0">
              <a:solidFill>
                <a:srgbClr val="000099"/>
              </a:solidFill>
            </a:endParaRPr>
          </a:p>
          <a:p>
            <a:r>
              <a:rPr lang="en-US" sz="2800" dirty="0" smtClean="0"/>
              <a:t>Assignment operators: modify left operand and require an </a:t>
            </a:r>
            <a:r>
              <a:rPr lang="en-US" sz="2800" dirty="0" err="1" smtClean="0"/>
              <a:t>lvalue</a:t>
            </a:r>
            <a:r>
              <a:rPr lang="en-US" sz="2800" dirty="0" smtClean="0"/>
              <a:t> as left operand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2 </a:t>
            </a:r>
            <a:r>
              <a:rPr lang="en-US" sz="26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= 4;	//Error. Can’t store 4 in 2. 2 is not an </a:t>
            </a:r>
            <a:r>
              <a:rPr lang="en-US" sz="26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lvalue</a:t>
            </a:r>
            <a:endParaRPr lang="en-US" sz="2600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33800" y="2952445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00B050"/>
                </a:solidFill>
              </a:rPr>
              <a:t>equivalent</a:t>
            </a:r>
            <a:endParaRPr lang="en-US" sz="2000" i="1" dirty="0">
              <a:solidFill>
                <a:srgbClr val="00B05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733800" y="3276600"/>
            <a:ext cx="1219200" cy="2286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8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1"/>
            <a:ext cx="7494651" cy="4937125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Increment/Decrement operators </a:t>
            </a:r>
            <a:r>
              <a:rPr lang="en-US" sz="28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++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--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j++; 	</a:t>
            </a:r>
            <a:r>
              <a:rPr lang="en-US" sz="2800" i="1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similar to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j = j + 1;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c--;	</a:t>
            </a:r>
            <a:r>
              <a:rPr lang="en-US" sz="2800" i="1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similar to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	c = c – 1;</a:t>
            </a:r>
          </a:p>
          <a:p>
            <a:r>
              <a:rPr lang="en-US" sz="2800" dirty="0" smtClean="0"/>
              <a:t>Postfix version: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</a:p>
          <a:p>
            <a:pPr>
              <a:buNone/>
            </a:pP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(“%d”, 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++);</a:t>
            </a:r>
          </a:p>
          <a:p>
            <a:pPr>
              <a:buNone/>
            </a:pP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sz="28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Print then increment</a:t>
            </a:r>
          </a:p>
          <a:p>
            <a:r>
              <a:rPr lang="en-US" sz="2800" dirty="0" smtClean="0"/>
              <a:t>Prefix version:</a:t>
            </a:r>
          </a:p>
          <a:p>
            <a:pPr>
              <a:buNone/>
            </a:pP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(“%d”, ++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);	</a:t>
            </a:r>
            <a:endParaRPr lang="en-US" sz="2800" dirty="0" smtClean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buNone/>
            </a:pP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sz="28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Increment then print</a:t>
            </a:r>
          </a:p>
          <a:p>
            <a:r>
              <a:rPr lang="en-US" sz="2800" dirty="0" smtClean="0"/>
              <a:t>Postfix operator have higher precedence</a:t>
            </a:r>
          </a:p>
          <a:p>
            <a:r>
              <a:rPr lang="en-US" sz="2800" dirty="0" smtClean="0"/>
              <a:t>Is this a valid statement? 	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++(++x);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6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11055</TotalTime>
  <Words>893</Words>
  <Application>Microsoft Macintosh PowerPoint</Application>
  <PresentationFormat>On-screen Show (4:3)</PresentationFormat>
  <Paragraphs>284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 Narrow</vt:lpstr>
      <vt:lpstr>Calibri</vt:lpstr>
      <vt:lpstr>Century Schoolbook</vt:lpstr>
      <vt:lpstr>Consolas</vt:lpstr>
      <vt:lpstr>Wingdings</vt:lpstr>
      <vt:lpstr>Wingdings 2</vt:lpstr>
      <vt:lpstr>Arial</vt:lpstr>
      <vt:lpstr>View</vt:lpstr>
      <vt:lpstr>CSE 220 – C Programming </vt:lpstr>
      <vt:lpstr>Expressions</vt:lpstr>
      <vt:lpstr>Arithmetic Operators</vt:lpstr>
      <vt:lpstr>What do you think the following code outputs?</vt:lpstr>
      <vt:lpstr>Arithmetic Operators</vt:lpstr>
      <vt:lpstr>Operator Precedence</vt:lpstr>
      <vt:lpstr>Assignment Operators</vt:lpstr>
      <vt:lpstr>Assignment Operators</vt:lpstr>
      <vt:lpstr>Assignment Operators</vt:lpstr>
      <vt:lpstr>Expression Evaluation</vt:lpstr>
      <vt:lpstr>Expression Evaluation</vt:lpstr>
      <vt:lpstr>Expression Evaluation</vt:lpstr>
      <vt:lpstr>What do you think the following code outputs?</vt:lpstr>
      <vt:lpstr>Equality Operators</vt:lpstr>
      <vt:lpstr>Relational Operators</vt:lpstr>
      <vt:lpstr>Logical Operators</vt:lpstr>
      <vt:lpstr>Bitwise Operators</vt:lpstr>
      <vt:lpstr>Bitwise Operators</vt:lpstr>
      <vt:lpstr>Bitwise Operators</vt:lpstr>
      <vt:lpstr>Bitwise Operators</vt:lpstr>
      <vt:lpstr>Bitwise Operators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/>
  <cp:lastModifiedBy>Joshua Nahum</cp:lastModifiedBy>
  <cp:revision>176</cp:revision>
  <cp:lastPrinted>2016-09-19T14:49:13Z</cp:lastPrinted>
  <dcterms:created xsi:type="dcterms:W3CDTF">2006-08-16T00:00:00Z</dcterms:created>
  <dcterms:modified xsi:type="dcterms:W3CDTF">2016-09-19T20:07:34Z</dcterms:modified>
</cp:coreProperties>
</file>