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0" r:id="rId1"/>
  </p:sldMasterIdLst>
  <p:notesMasterIdLst>
    <p:notesMasterId r:id="rId29"/>
  </p:notesMasterIdLst>
  <p:sldIdLst>
    <p:sldId id="471" r:id="rId2"/>
    <p:sldId id="472" r:id="rId3"/>
    <p:sldId id="474" r:id="rId4"/>
    <p:sldId id="475" r:id="rId5"/>
    <p:sldId id="436" r:id="rId6"/>
    <p:sldId id="476" r:id="rId7"/>
    <p:sldId id="477" r:id="rId8"/>
    <p:sldId id="478" r:id="rId9"/>
    <p:sldId id="479" r:id="rId10"/>
    <p:sldId id="497" r:id="rId11"/>
    <p:sldId id="480" r:id="rId12"/>
    <p:sldId id="481" r:id="rId13"/>
    <p:sldId id="482" r:id="rId14"/>
    <p:sldId id="483" r:id="rId15"/>
    <p:sldId id="498" r:id="rId16"/>
    <p:sldId id="484" r:id="rId17"/>
    <p:sldId id="485" r:id="rId18"/>
    <p:sldId id="486" r:id="rId19"/>
    <p:sldId id="487" r:id="rId20"/>
    <p:sldId id="495" r:id="rId21"/>
    <p:sldId id="496" r:id="rId22"/>
    <p:sldId id="499" r:id="rId23"/>
    <p:sldId id="490" r:id="rId24"/>
    <p:sldId id="491" r:id="rId25"/>
    <p:sldId id="492" r:id="rId26"/>
    <p:sldId id="493" r:id="rId27"/>
    <p:sldId id="500" r:id="rId28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0B2B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299" autoAdjust="0"/>
    <p:restoredTop sz="91058" autoAdjust="0"/>
  </p:normalViewPr>
  <p:slideViewPr>
    <p:cSldViewPr>
      <p:cViewPr varScale="1">
        <p:scale>
          <a:sx n="85" d="100"/>
          <a:sy n="85" d="100"/>
        </p:scale>
        <p:origin x="1608" y="1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1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55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5FFCA113-0588-4274-BF6F-5C1EF80E94D3}" type="datetimeFigureOut">
              <a:rPr lang="en-US" smtClean="0"/>
              <a:pPr/>
              <a:t>10/17/16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2B5EACF0-20D3-4819-93E0-AE58D21057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091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EACF0-20D3-4819-93E0-AE58D210574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114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6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6404" y="4800600"/>
            <a:ext cx="7063740" cy="1691640"/>
          </a:xfrm>
        </p:spPr>
        <p:txBody>
          <a:bodyPr>
            <a:normAutofit/>
          </a:bodyPr>
          <a:lstStyle>
            <a:lvl1pPr marL="0" indent="0" algn="l">
              <a:buNone/>
              <a:defRPr sz="2000" baseline="0">
                <a:solidFill>
                  <a:schemeClr val="tx1">
                    <a:lumMod val="8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fld id="{33F808F0-913D-477A-9CA6-F18B965E45CF}" type="datetime1">
              <a:rPr lang="en-US" smtClean="0"/>
              <a:t>10/17/16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nb-NO" smtClean="0"/>
              <a:t>CSE 220 - C Programming | Dr. Fatme El-Moukaddem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7473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55D-377A-4D1E-B670-E39358B7E717}" type="datetime1">
              <a:rPr lang="en-US" smtClean="0"/>
              <a:t>10/17/16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CSE 220 - C Programming | Dr. Fatme El-Moukaddem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113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6525" y="381000"/>
            <a:ext cx="1857375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81000"/>
            <a:ext cx="5800725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4FA99-918F-4F8A-B9C1-3067B0137FB2}" type="datetime1">
              <a:rPr lang="en-US" smtClean="0"/>
              <a:t>10/17/16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CSE 220 - C Programming | Dr. Fatme El-Moukaddem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01607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4DF3-3970-42FB-90D2-A9B99EA4895D}" type="datetime1">
              <a:rPr lang="en-US" smtClean="0"/>
              <a:t>10/17/16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907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4800600"/>
            <a:ext cx="706374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9A1E4-22D3-42A9-8BE0-61674E6AF57E}" type="datetime1">
              <a:rPr lang="en-US" smtClean="0"/>
              <a:t>10/17/16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CSE 220 - C Programming | Dr. Fatme El-Moukaddem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591613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6404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4860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F3097-9EFE-4D82-AC52-9D1E9CD75C0B}" type="datetime1">
              <a:rPr lang="en-US" smtClean="0"/>
              <a:t>10/17/16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nb-NO" smtClean="0"/>
              <a:t>CSE 220 - C Programming | Dr. Fatme El-Moukaddem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B6F15528-21DE-4FAA-801E-634DDDAF4B2B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782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717185"/>
            <a:ext cx="336042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6404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599432" y="1717185"/>
            <a:ext cx="3364992" cy="731520"/>
          </a:xfrm>
        </p:spPr>
        <p:txBody>
          <a:bodyPr anchor="b">
            <a:normAutofit/>
          </a:bodyPr>
          <a:lstStyle>
            <a:lvl1pPr marL="0" indent="0">
              <a:buFontTx/>
              <a:buNone/>
              <a:defRPr lang="en-US" sz="1800" b="0" kern="1200" spc="1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8000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4860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D1777-7662-4FEC-BEC3-810ADE438E61}" type="datetime1">
              <a:rPr lang="en-US" smtClean="0"/>
              <a:t>10/17/16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CSE 220 - C Programming | Dr. Fatme El-Moukaddem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11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A19C1-2605-4D7A-B7AE-B9C46F829AB4}" type="datetime1">
              <a:rPr lang="en-US" smtClean="0"/>
              <a:t>10/17/16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CSE 220 - C Programming | Dr. Fatme El-Moukaddem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272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EB4FF-F681-4C4B-B5A3-2E84619FD695}" type="datetime1">
              <a:rPr lang="en-US" smtClean="0"/>
              <a:t>10/17/16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CSE 220 - C Programming | Dr. Fatme El-Moukaddem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802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400300" cy="1600197"/>
          </a:xfrm>
        </p:spPr>
        <p:txBody>
          <a:bodyPr anchor="b">
            <a:normAutofit/>
          </a:bodyPr>
          <a:lstStyle>
            <a:lvl1pPr>
              <a:defRPr sz="28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00" y="685800"/>
            <a:ext cx="4559300" cy="5486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99735"/>
            <a:ext cx="24003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FCD9B-598C-4B8C-9A44-38ABFA66C3CA}" type="datetime1">
              <a:rPr lang="en-US" smtClean="0"/>
              <a:t>10/17/16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CSE 220 - C Programming | Dr. Fatme El-Moukaddem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585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846963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257800"/>
            <a:ext cx="748665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1"/>
            <a:ext cx="846963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6108590"/>
            <a:ext cx="748665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69455-5397-4708-A123-B7BEC8168560}" type="datetime1">
              <a:rPr lang="en-US" smtClean="0"/>
              <a:t>10/17/16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CSE 220 - C Programming | Dr. Fatme El-Moukaddem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671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418195" y="0"/>
            <a:ext cx="73152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828801"/>
            <a:ext cx="644652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831456" y="1044178"/>
            <a:ext cx="1904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A56FC23F-F40F-4A49-BC09-A880359CAB63}" type="datetime1">
              <a:rPr lang="en-US" smtClean="0"/>
              <a:t>10/17/16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6993255" y="4092178"/>
            <a:ext cx="3581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nb-NO" smtClean="0"/>
              <a:t>CSE 220 - C Programming | Dr. Fatme El-Moukaddem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41055" y="6172201"/>
            <a:ext cx="685800" cy="593725"/>
          </a:xfrm>
          <a:prstGeom prst="rect">
            <a:avLst/>
          </a:prstGeom>
        </p:spPr>
        <p:txBody>
          <a:bodyPr vert="horz" lIns="27432" tIns="45720" rIns="27432" bIns="45720" rtlCol="0" anchor="ctr">
            <a:normAutofit/>
          </a:bodyPr>
          <a:lstStyle>
            <a:lvl1pPr algn="ctr">
              <a:defRPr sz="3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49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CSE 220 – C 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tx1"/>
                </a:solidFill>
              </a:rPr>
              <a:t>Pointers</a:t>
            </a:r>
            <a:endParaRPr lang="en-US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1659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8441055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76200"/>
            <a:ext cx="8441055" cy="9144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What does this code output?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49362"/>
            <a:ext cx="7239000" cy="271303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8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a, *b;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8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c, *d;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a = 4; c = 5;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b = &amp;a; d = &amp;c;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28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("%</a:t>
            </a:r>
            <a:r>
              <a:rPr lang="en-US" sz="28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d%d%d%d</a:t>
            </a:r>
            <a:r>
              <a:rPr lang="en-US" sz="28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", a, *b, c, *d);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28600" y="4102965"/>
            <a:ext cx="8394383" cy="27550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 smtClean="0">
                <a:solidFill>
                  <a:srgbClr val="0CFA02"/>
                </a:solidFill>
                <a:latin typeface="Consolas" charset="0"/>
                <a:ea typeface="Consolas" charset="0"/>
                <a:cs typeface="Consolas" charset="0"/>
              </a:rPr>
              <a:t>Error</a:t>
            </a:r>
          </a:p>
          <a:p>
            <a:r>
              <a:rPr lang="en-US" sz="3600" dirty="0" smtClean="0">
                <a:solidFill>
                  <a:srgbClr val="FEFB01"/>
                </a:solidFill>
                <a:latin typeface="Consolas" charset="0"/>
                <a:ea typeface="Consolas" charset="0"/>
                <a:cs typeface="Consolas" charset="0"/>
              </a:rPr>
              <a:t>4545</a:t>
            </a:r>
          </a:p>
          <a:p>
            <a:r>
              <a:rPr lang="en-US" sz="3600" dirty="0" smtClean="0">
                <a:solidFill>
                  <a:srgbClr val="F5A007"/>
                </a:solidFill>
                <a:latin typeface="Consolas" charset="0"/>
                <a:ea typeface="Consolas" charset="0"/>
                <a:cs typeface="Consolas" charset="0"/>
              </a:rPr>
              <a:t>4455</a:t>
            </a:r>
          </a:p>
          <a:p>
            <a:r>
              <a:rPr lang="en-US" sz="3600" dirty="0" smtClean="0">
                <a:solidFill>
                  <a:srgbClr val="F21AF1"/>
                </a:solidFill>
                <a:latin typeface="Consolas" charset="0"/>
                <a:ea typeface="Consolas" charset="0"/>
                <a:cs typeface="Consolas" charset="0"/>
              </a:rPr>
              <a:t>I don't know</a:t>
            </a:r>
            <a:endParaRPr lang="en-US" sz="3600" dirty="0">
              <a:solidFill>
                <a:srgbClr val="F21AF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9582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 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6404" y="1828801"/>
            <a:ext cx="7269480" cy="19141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4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a, b, *p, *q;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p = &amp;a;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400" dirty="0" smtClean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//Copy the address of a into p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q = p; 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400" dirty="0" smtClean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//Copy the content of p into q 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	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776019" y="4572000"/>
            <a:ext cx="990600" cy="76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023419" y="4562856"/>
            <a:ext cx="990600" cy="76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023419" y="5867400"/>
            <a:ext cx="990600" cy="76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575363" y="4602998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 Narrow" pitchFamily="34" charset="0"/>
              </a:rPr>
              <a:t>p</a:t>
            </a:r>
            <a:endParaRPr lang="en-US" sz="2800" dirty="0">
              <a:latin typeface="Arial Narrow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566219" y="5986790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 Narrow" pitchFamily="34" charset="0"/>
              </a:rPr>
              <a:t>q</a:t>
            </a:r>
            <a:endParaRPr lang="en-US" sz="2800" dirty="0">
              <a:latin typeface="Arial Narrow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766619" y="4648200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 Narrow" pitchFamily="34" charset="0"/>
              </a:rPr>
              <a:t>a</a:t>
            </a:r>
            <a:endParaRPr lang="en-US" sz="2800" dirty="0">
              <a:latin typeface="Arial Narrow" pitchFamily="34" charset="0"/>
            </a:endParaRPr>
          </a:p>
        </p:txBody>
      </p:sp>
      <p:cxnSp>
        <p:nvCxnSpPr>
          <p:cNvPr id="9" name="Straight Arrow Connector 8"/>
          <p:cNvCxnSpPr>
            <a:endCxn id="4" idx="1"/>
          </p:cNvCxnSpPr>
          <p:nvPr/>
        </p:nvCxnSpPr>
        <p:spPr>
          <a:xfrm>
            <a:off x="3518719" y="4953000"/>
            <a:ext cx="12573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3518719" y="5171420"/>
            <a:ext cx="1257300" cy="107698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875570" y="4202888"/>
            <a:ext cx="1143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/>
              <a:t>3002</a:t>
            </a:r>
            <a:endParaRPr lang="en-US" sz="2000" i="1" dirty="0"/>
          </a:p>
        </p:txBody>
      </p:sp>
      <p:sp>
        <p:nvSpPr>
          <p:cNvPr id="16" name="TextBox 15"/>
          <p:cNvSpPr txBox="1"/>
          <p:nvPr/>
        </p:nvSpPr>
        <p:spPr>
          <a:xfrm>
            <a:off x="3116117" y="4909810"/>
            <a:ext cx="1143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/>
              <a:t>3002</a:t>
            </a:r>
            <a:endParaRPr lang="en-US" sz="2000" i="1" dirty="0"/>
          </a:p>
        </p:txBody>
      </p:sp>
      <p:sp>
        <p:nvSpPr>
          <p:cNvPr id="17" name="TextBox 16"/>
          <p:cNvSpPr txBox="1"/>
          <p:nvPr/>
        </p:nvSpPr>
        <p:spPr>
          <a:xfrm>
            <a:off x="3116117" y="6225597"/>
            <a:ext cx="1143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/>
              <a:t>3002</a:t>
            </a: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642998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 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6404" y="1828801"/>
            <a:ext cx="7054596" cy="43513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*p = 5;    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//Change the value pointed to by p to 5</a:t>
            </a:r>
          </a:p>
          <a:p>
            <a:pPr marL="0" indent="0">
              <a:buNone/>
            </a:pPr>
            <a:r>
              <a:rPr lang="en-US" sz="24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24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("%d\n", </a:t>
            </a:r>
            <a:r>
              <a:rPr lang="en-US" sz="24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*q);</a:t>
            </a:r>
          </a:p>
          <a:p>
            <a:pPr marL="0" indent="0">
              <a:buNone/>
            </a:pPr>
            <a:r>
              <a:rPr lang="en-US" dirty="0" smtClean="0"/>
              <a:t>		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648200" y="3962400"/>
            <a:ext cx="990600" cy="76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5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895600" y="3953256"/>
            <a:ext cx="990600" cy="76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895600" y="4953000"/>
            <a:ext cx="990600" cy="76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447544" y="3993398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 Narrow" pitchFamily="34" charset="0"/>
              </a:rPr>
              <a:t>p</a:t>
            </a:r>
            <a:endParaRPr lang="en-US" sz="2800" dirty="0">
              <a:latin typeface="Arial Narrow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438400" y="5072390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 Narrow" pitchFamily="34" charset="0"/>
              </a:rPr>
              <a:t>q</a:t>
            </a:r>
            <a:endParaRPr lang="en-US" sz="2800" dirty="0">
              <a:latin typeface="Arial Narrow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638800" y="4038600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 Narrow" pitchFamily="34" charset="0"/>
              </a:rPr>
              <a:t>a</a:t>
            </a:r>
            <a:endParaRPr lang="en-US" sz="2800" dirty="0">
              <a:latin typeface="Arial Narrow" pitchFamily="34" charset="0"/>
            </a:endParaRPr>
          </a:p>
        </p:txBody>
      </p:sp>
      <p:cxnSp>
        <p:nvCxnSpPr>
          <p:cNvPr id="9" name="Straight Arrow Connector 8"/>
          <p:cNvCxnSpPr>
            <a:endCxn id="4" idx="1"/>
          </p:cNvCxnSpPr>
          <p:nvPr/>
        </p:nvCxnSpPr>
        <p:spPr>
          <a:xfrm>
            <a:off x="3390900" y="4343400"/>
            <a:ext cx="12573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3390900" y="4561820"/>
            <a:ext cx="1257300" cy="77218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6834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 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7338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4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a = 5, *p = &amp;a;</a:t>
            </a:r>
          </a:p>
          <a:p>
            <a:pPr marL="0" indent="0">
              <a:buNone/>
            </a:pPr>
            <a:r>
              <a:rPr lang="en-US" sz="24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4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b = 7, *q = &amp;b;</a:t>
            </a:r>
            <a:r>
              <a:rPr lang="en-US" dirty="0" smtClean="0"/>
              <a:t>	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743200" y="2980944"/>
            <a:ext cx="990600" cy="76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5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90600" y="2971800"/>
            <a:ext cx="990600" cy="76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90600" y="3971544"/>
            <a:ext cx="990600" cy="76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42544" y="3011942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 Narrow" pitchFamily="34" charset="0"/>
              </a:rPr>
              <a:t>p</a:t>
            </a:r>
            <a:endParaRPr lang="en-US" sz="2800" dirty="0">
              <a:latin typeface="Arial Narrow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3400" y="4090934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 Narrow" pitchFamily="34" charset="0"/>
              </a:rPr>
              <a:t>q</a:t>
            </a:r>
            <a:endParaRPr lang="en-US" sz="2800" dirty="0">
              <a:latin typeface="Arial Narrow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733800" y="3057144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 Narrow" pitchFamily="34" charset="0"/>
              </a:rPr>
              <a:t>a</a:t>
            </a:r>
            <a:endParaRPr lang="en-US" sz="2800" dirty="0">
              <a:latin typeface="Arial Narrow" pitchFamily="34" charset="0"/>
            </a:endParaRPr>
          </a:p>
        </p:txBody>
      </p:sp>
      <p:cxnSp>
        <p:nvCxnSpPr>
          <p:cNvPr id="9" name="Straight Arrow Connector 8"/>
          <p:cNvCxnSpPr>
            <a:endCxn id="4" idx="1"/>
          </p:cNvCxnSpPr>
          <p:nvPr/>
        </p:nvCxnSpPr>
        <p:spPr>
          <a:xfrm>
            <a:off x="1485900" y="3361944"/>
            <a:ext cx="12573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14" idx="1"/>
          </p:cNvCxnSpPr>
          <p:nvPr/>
        </p:nvCxnSpPr>
        <p:spPr>
          <a:xfrm>
            <a:off x="1485900" y="4352544"/>
            <a:ext cx="12573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743200" y="3971544"/>
            <a:ext cx="990600" cy="76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7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733800" y="4048780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 Narrow" pitchFamily="34" charset="0"/>
              </a:rPr>
              <a:t>b</a:t>
            </a:r>
            <a:endParaRPr lang="en-US" sz="2800" dirty="0">
              <a:latin typeface="Arial Narrow" pitchFamily="34" charset="0"/>
            </a:endParaRPr>
          </a:p>
        </p:txBody>
      </p:sp>
      <p:sp>
        <p:nvSpPr>
          <p:cNvPr id="26" name="Content Placeholder 2"/>
          <p:cNvSpPr txBox="1">
            <a:spLocks/>
          </p:cNvSpPr>
          <p:nvPr/>
        </p:nvSpPr>
        <p:spPr>
          <a:xfrm>
            <a:off x="4572000" y="1597469"/>
            <a:ext cx="4038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35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q = p;</a:t>
            </a:r>
          </a:p>
          <a:p>
            <a:pPr marL="0" indent="0">
              <a:buFont typeface="Arial" pitchFamily="34" charset="0"/>
              <a:buNone/>
            </a:pPr>
            <a:endParaRPr lang="en-US" dirty="0">
              <a:solidFill>
                <a:srgbClr val="0B2B91"/>
              </a:solidFill>
            </a:endParaRPr>
          </a:p>
          <a:p>
            <a:pPr marL="0" indent="0">
              <a:buFont typeface="Arial" pitchFamily="34" charset="0"/>
              <a:buNone/>
            </a:pPr>
            <a:endParaRPr lang="en-US" dirty="0" smtClean="0">
              <a:solidFill>
                <a:srgbClr val="0B2B91"/>
              </a:solidFill>
            </a:endParaRPr>
          </a:p>
          <a:p>
            <a:pPr marL="0" indent="0">
              <a:buFont typeface="Arial" pitchFamily="34" charset="0"/>
              <a:buNone/>
            </a:pPr>
            <a:endParaRPr lang="en-US" dirty="0">
              <a:solidFill>
                <a:srgbClr val="0B2B91"/>
              </a:solidFill>
            </a:endParaRPr>
          </a:p>
          <a:p>
            <a:pPr marL="0" indent="0">
              <a:buFont typeface="Arial" pitchFamily="34" charset="0"/>
              <a:buNone/>
            </a:pPr>
            <a:endParaRPr lang="en-US" dirty="0" smtClean="0">
              <a:solidFill>
                <a:srgbClr val="0B2B91"/>
              </a:solidFill>
            </a:endParaRPr>
          </a:p>
          <a:p>
            <a:pPr marL="0" indent="0">
              <a:buFont typeface="Arial" pitchFamily="34" charset="0"/>
              <a:buNone/>
            </a:pPr>
            <a:endParaRPr lang="en-US" dirty="0">
              <a:solidFill>
                <a:srgbClr val="0B2B91"/>
              </a:solidFill>
            </a:endParaRPr>
          </a:p>
          <a:p>
            <a:pPr marL="0" indent="0">
              <a:buFont typeface="Arial" pitchFamily="34" charset="0"/>
              <a:buNone/>
            </a:pPr>
            <a:endParaRPr lang="en-US" dirty="0" smtClean="0">
              <a:solidFill>
                <a:srgbClr val="0B2B91"/>
              </a:solidFill>
            </a:endParaRPr>
          </a:p>
          <a:p>
            <a:pPr marL="0" indent="0">
              <a:buFont typeface="Arial" pitchFamily="34" charset="0"/>
              <a:buNone/>
            </a:pPr>
            <a:r>
              <a:rPr lang="en-US" i="1" dirty="0" smtClean="0"/>
              <a:t>Copies the content of p to the content of q	</a:t>
            </a:r>
          </a:p>
        </p:txBody>
      </p:sp>
      <p:sp>
        <p:nvSpPr>
          <p:cNvPr id="27" name="Rectangle 26"/>
          <p:cNvSpPr/>
          <p:nvPr/>
        </p:nvSpPr>
        <p:spPr>
          <a:xfrm>
            <a:off x="7086600" y="2980944"/>
            <a:ext cx="990600" cy="76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5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334000" y="2971800"/>
            <a:ext cx="990600" cy="76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5334000" y="3971544"/>
            <a:ext cx="990600" cy="76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4885944" y="3011942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 Narrow" pitchFamily="34" charset="0"/>
              </a:rPr>
              <a:t>p</a:t>
            </a:r>
            <a:endParaRPr lang="en-US" sz="2800" dirty="0">
              <a:latin typeface="Arial Narrow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876800" y="4090934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 Narrow" pitchFamily="34" charset="0"/>
              </a:rPr>
              <a:t>q</a:t>
            </a:r>
            <a:endParaRPr lang="en-US" sz="2800" dirty="0">
              <a:latin typeface="Arial Narrow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077200" y="3057144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 Narrow" pitchFamily="34" charset="0"/>
              </a:rPr>
              <a:t>a</a:t>
            </a:r>
            <a:endParaRPr lang="en-US" sz="2800" dirty="0">
              <a:latin typeface="Arial Narrow" pitchFamily="34" charset="0"/>
            </a:endParaRPr>
          </a:p>
        </p:txBody>
      </p:sp>
      <p:cxnSp>
        <p:nvCxnSpPr>
          <p:cNvPr id="33" name="Straight Arrow Connector 32"/>
          <p:cNvCxnSpPr>
            <a:endCxn id="27" idx="1"/>
          </p:cNvCxnSpPr>
          <p:nvPr/>
        </p:nvCxnSpPr>
        <p:spPr>
          <a:xfrm>
            <a:off x="5829300" y="3361944"/>
            <a:ext cx="12573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5829300" y="3535162"/>
            <a:ext cx="1257300" cy="81738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7086600" y="3971544"/>
            <a:ext cx="990600" cy="76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7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077200" y="4048780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 Narrow" pitchFamily="34" charset="0"/>
              </a:rPr>
              <a:t>b</a:t>
            </a:r>
            <a:endParaRPr lang="en-US" sz="2800" dirty="0">
              <a:latin typeface="Arial Narrow" pitchFamily="34" charset="0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>
            <a:off x="4419600" y="1597469"/>
            <a:ext cx="0" cy="41175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9640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 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7338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4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a = 5, *p = &amp;a;</a:t>
            </a:r>
          </a:p>
          <a:p>
            <a:pPr marL="0" indent="0">
              <a:buNone/>
            </a:pPr>
            <a:r>
              <a:rPr lang="en-US" sz="24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4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b = 7, *q = &amp;b;</a:t>
            </a:r>
            <a:r>
              <a:rPr lang="en-US" dirty="0" smtClean="0"/>
              <a:t>	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743200" y="2980944"/>
            <a:ext cx="990600" cy="76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5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90600" y="2971800"/>
            <a:ext cx="990600" cy="76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90600" y="3971544"/>
            <a:ext cx="990600" cy="76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42544" y="3011942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 Narrow" pitchFamily="34" charset="0"/>
              </a:rPr>
              <a:t>p</a:t>
            </a:r>
            <a:endParaRPr lang="en-US" sz="2800" dirty="0">
              <a:latin typeface="Arial Narrow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3400" y="4090934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 Narrow" pitchFamily="34" charset="0"/>
              </a:rPr>
              <a:t>q</a:t>
            </a:r>
            <a:endParaRPr lang="en-US" sz="2800" dirty="0">
              <a:latin typeface="Arial Narrow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733800" y="3057144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 Narrow" pitchFamily="34" charset="0"/>
              </a:rPr>
              <a:t>a</a:t>
            </a:r>
            <a:endParaRPr lang="en-US" sz="2800" dirty="0">
              <a:latin typeface="Arial Narrow" pitchFamily="34" charset="0"/>
            </a:endParaRPr>
          </a:p>
        </p:txBody>
      </p:sp>
      <p:cxnSp>
        <p:nvCxnSpPr>
          <p:cNvPr id="9" name="Straight Arrow Connector 8"/>
          <p:cNvCxnSpPr>
            <a:endCxn id="4" idx="1"/>
          </p:cNvCxnSpPr>
          <p:nvPr/>
        </p:nvCxnSpPr>
        <p:spPr>
          <a:xfrm>
            <a:off x="1485900" y="3361944"/>
            <a:ext cx="12573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14" idx="1"/>
          </p:cNvCxnSpPr>
          <p:nvPr/>
        </p:nvCxnSpPr>
        <p:spPr>
          <a:xfrm>
            <a:off x="1485900" y="4352544"/>
            <a:ext cx="12573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743200" y="3971544"/>
            <a:ext cx="990600" cy="76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7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733800" y="4048780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 Narrow" pitchFamily="34" charset="0"/>
              </a:rPr>
              <a:t>b</a:t>
            </a:r>
            <a:endParaRPr lang="en-US" sz="2800" dirty="0">
              <a:latin typeface="Arial Narrow" pitchFamily="34" charset="0"/>
            </a:endParaRPr>
          </a:p>
        </p:txBody>
      </p:sp>
      <p:sp>
        <p:nvSpPr>
          <p:cNvPr id="26" name="Content Placeholder 2"/>
          <p:cNvSpPr txBox="1">
            <a:spLocks/>
          </p:cNvSpPr>
          <p:nvPr/>
        </p:nvSpPr>
        <p:spPr>
          <a:xfrm>
            <a:off x="4572000" y="1597469"/>
            <a:ext cx="4343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46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*q = *p;</a:t>
            </a:r>
          </a:p>
          <a:p>
            <a:pPr marL="0" indent="0">
              <a:buFont typeface="Arial" pitchFamily="34" charset="0"/>
              <a:buNone/>
            </a:pPr>
            <a:endParaRPr lang="en-US" dirty="0" smtClean="0"/>
          </a:p>
          <a:p>
            <a:pPr marL="0" indent="0">
              <a:buFont typeface="Arial" pitchFamily="34" charset="0"/>
              <a:buNone/>
            </a:pPr>
            <a:endParaRPr lang="en-US" dirty="0"/>
          </a:p>
          <a:p>
            <a:pPr marL="0" indent="0">
              <a:buFont typeface="Arial" pitchFamily="34" charset="0"/>
              <a:buNone/>
            </a:pPr>
            <a:endParaRPr lang="en-US" dirty="0" smtClean="0"/>
          </a:p>
          <a:p>
            <a:pPr marL="0" indent="0">
              <a:buFont typeface="Arial" pitchFamily="34" charset="0"/>
              <a:buNone/>
            </a:pPr>
            <a:endParaRPr lang="en-US" dirty="0"/>
          </a:p>
          <a:p>
            <a:pPr marL="0" indent="0">
              <a:buFont typeface="Arial" pitchFamily="34" charset="0"/>
              <a:buNone/>
            </a:pPr>
            <a:endParaRPr lang="en-US" dirty="0" smtClean="0"/>
          </a:p>
          <a:p>
            <a:pPr marL="0" indent="0">
              <a:buFont typeface="Arial" pitchFamily="34" charset="0"/>
              <a:buNone/>
            </a:pPr>
            <a:endParaRPr lang="en-US" dirty="0" smtClean="0"/>
          </a:p>
          <a:p>
            <a:pPr marL="0" indent="0">
              <a:buFont typeface="Arial" pitchFamily="34" charset="0"/>
              <a:buNone/>
            </a:pPr>
            <a:endParaRPr lang="en-US" sz="2400" i="1" dirty="0" smtClean="0"/>
          </a:p>
          <a:p>
            <a:pPr marL="0" indent="0">
              <a:buFont typeface="Arial" pitchFamily="34" charset="0"/>
              <a:buNone/>
            </a:pPr>
            <a:endParaRPr lang="en-US" sz="3500" i="1" dirty="0" smtClean="0"/>
          </a:p>
          <a:p>
            <a:pPr marL="0" indent="0">
              <a:buFont typeface="Arial" pitchFamily="34" charset="0"/>
              <a:buNone/>
            </a:pPr>
            <a:endParaRPr lang="en-US" sz="4300" i="1" dirty="0" smtClean="0"/>
          </a:p>
          <a:p>
            <a:pPr marL="0" indent="0">
              <a:buFont typeface="Arial" pitchFamily="34" charset="0"/>
              <a:buNone/>
            </a:pPr>
            <a:r>
              <a:rPr lang="en-US" sz="4300" i="1" dirty="0" smtClean="0"/>
              <a:t>Copies value pointed to by p to value pointed to by q</a:t>
            </a:r>
            <a:endParaRPr lang="en-US" sz="4300" dirty="0" smtClean="0"/>
          </a:p>
        </p:txBody>
      </p:sp>
      <p:sp>
        <p:nvSpPr>
          <p:cNvPr id="27" name="Rectangle 26"/>
          <p:cNvSpPr/>
          <p:nvPr/>
        </p:nvSpPr>
        <p:spPr>
          <a:xfrm>
            <a:off x="7086600" y="2980944"/>
            <a:ext cx="990600" cy="76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5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334000" y="2971800"/>
            <a:ext cx="990600" cy="76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5334000" y="3971544"/>
            <a:ext cx="990600" cy="76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4885944" y="3011942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 Narrow" pitchFamily="34" charset="0"/>
              </a:rPr>
              <a:t>p</a:t>
            </a:r>
            <a:endParaRPr lang="en-US" sz="2800" dirty="0">
              <a:latin typeface="Arial Narrow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876800" y="4090934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 Narrow" pitchFamily="34" charset="0"/>
              </a:rPr>
              <a:t>q</a:t>
            </a:r>
            <a:endParaRPr lang="en-US" sz="2800" dirty="0">
              <a:latin typeface="Arial Narrow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077200" y="3057144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 Narrow" pitchFamily="34" charset="0"/>
              </a:rPr>
              <a:t>a</a:t>
            </a:r>
            <a:endParaRPr lang="en-US" sz="2800" dirty="0">
              <a:latin typeface="Arial Narrow" pitchFamily="34" charset="0"/>
            </a:endParaRPr>
          </a:p>
        </p:txBody>
      </p:sp>
      <p:cxnSp>
        <p:nvCxnSpPr>
          <p:cNvPr id="33" name="Straight Arrow Connector 32"/>
          <p:cNvCxnSpPr>
            <a:endCxn id="27" idx="1"/>
          </p:cNvCxnSpPr>
          <p:nvPr/>
        </p:nvCxnSpPr>
        <p:spPr>
          <a:xfrm>
            <a:off x="5829300" y="3361944"/>
            <a:ext cx="12573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35" idx="1"/>
          </p:cNvCxnSpPr>
          <p:nvPr/>
        </p:nvCxnSpPr>
        <p:spPr>
          <a:xfrm>
            <a:off x="5829300" y="4352544"/>
            <a:ext cx="12573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7086600" y="3971544"/>
            <a:ext cx="990600" cy="76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rgbClr val="FF0000"/>
                </a:solidFill>
              </a:rPr>
              <a:t>5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077200" y="4048780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 Narrow" pitchFamily="34" charset="0"/>
              </a:rPr>
              <a:t>b</a:t>
            </a:r>
            <a:endParaRPr lang="en-US" sz="2800" dirty="0">
              <a:latin typeface="Arial Narrow" pitchFamily="34" charset="0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>
            <a:off x="4419600" y="1597469"/>
            <a:ext cx="0" cy="41175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2417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8441055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76200"/>
            <a:ext cx="8441055" cy="9144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What does this code output?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49362"/>
            <a:ext cx="7239000" cy="271303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8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a, *b, c, *d;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a = 4; c = 5;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b = &amp;a; d = &amp;c;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*d = 6;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28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("%</a:t>
            </a:r>
            <a:r>
              <a:rPr lang="en-US" sz="28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d%d%d%d</a:t>
            </a:r>
            <a:r>
              <a:rPr lang="en-US" sz="28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", a, *b, c, *d);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28600" y="4102965"/>
            <a:ext cx="8394383" cy="27550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 smtClean="0">
                <a:solidFill>
                  <a:srgbClr val="0CFA02"/>
                </a:solidFill>
                <a:latin typeface="Consolas" charset="0"/>
                <a:ea typeface="Consolas" charset="0"/>
                <a:cs typeface="Consolas" charset="0"/>
              </a:rPr>
              <a:t>4455</a:t>
            </a:r>
          </a:p>
          <a:p>
            <a:r>
              <a:rPr lang="en-US" sz="3600" dirty="0" smtClean="0">
                <a:solidFill>
                  <a:srgbClr val="FEFB01"/>
                </a:solidFill>
                <a:latin typeface="Consolas" charset="0"/>
                <a:ea typeface="Consolas" charset="0"/>
                <a:cs typeface="Consolas" charset="0"/>
              </a:rPr>
              <a:t>4466</a:t>
            </a:r>
          </a:p>
          <a:p>
            <a:r>
              <a:rPr lang="en-US" sz="3600" dirty="0" smtClean="0">
                <a:solidFill>
                  <a:srgbClr val="F5A007"/>
                </a:solidFill>
                <a:latin typeface="Consolas" charset="0"/>
                <a:ea typeface="Consolas" charset="0"/>
                <a:cs typeface="Consolas" charset="0"/>
              </a:rPr>
              <a:t>4465</a:t>
            </a:r>
          </a:p>
          <a:p>
            <a:r>
              <a:rPr lang="en-US" sz="3600" dirty="0" smtClean="0">
                <a:solidFill>
                  <a:srgbClr val="F21AF1"/>
                </a:solidFill>
                <a:latin typeface="Consolas" charset="0"/>
                <a:ea typeface="Consolas" charset="0"/>
                <a:cs typeface="Consolas" charset="0"/>
              </a:rPr>
              <a:t>I don't know</a:t>
            </a:r>
            <a:endParaRPr lang="en-US" sz="3600" dirty="0">
              <a:solidFill>
                <a:srgbClr val="F21AF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403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-594545"/>
            <a:ext cx="7269480" cy="1325562"/>
          </a:xfrm>
        </p:spPr>
        <p:txBody>
          <a:bodyPr/>
          <a:lstStyle/>
          <a:p>
            <a:r>
              <a:rPr lang="en-US" dirty="0" smtClean="0"/>
              <a:t>Pointers as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4681" y="991354"/>
            <a:ext cx="6446520" cy="4351337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 passes arguments by value</a:t>
            </a:r>
          </a:p>
          <a:p>
            <a:r>
              <a:rPr lang="en-US" sz="2400" dirty="0" smtClean="0"/>
              <a:t>What if we want to modify the value?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282" y="2745700"/>
            <a:ext cx="3562715" cy="2246769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void triple(</a:t>
            </a:r>
            <a:r>
              <a:rPr lang="en-US" sz="20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0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a) {</a:t>
            </a:r>
          </a:p>
          <a:p>
            <a:pPr defTabSz="461963"/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0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a = 3*a;</a:t>
            </a:r>
          </a:p>
          <a:p>
            <a:r>
              <a:rPr lang="en-US" sz="20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r>
              <a:rPr lang="en-US" sz="20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…</a:t>
            </a:r>
          </a:p>
          <a:p>
            <a:r>
              <a:rPr lang="en-US" sz="20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0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a = 7;</a:t>
            </a:r>
          </a:p>
          <a:p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t</a:t>
            </a:r>
            <a:r>
              <a:rPr lang="en-US" sz="20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riple(a);</a:t>
            </a:r>
          </a:p>
          <a:p>
            <a:r>
              <a:rPr lang="en-US" sz="20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20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(“a = %d\n”, a);</a:t>
            </a:r>
            <a:endParaRPr lang="en-US" sz="2000" dirty="0">
              <a:solidFill>
                <a:srgbClr val="0B2B9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99777" y="5271581"/>
            <a:ext cx="1143000" cy="49244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/>
              <a:t>a = 7</a:t>
            </a:r>
            <a:endParaRPr lang="en-US" sz="2600" dirty="0"/>
          </a:p>
        </p:txBody>
      </p:sp>
      <p:sp>
        <p:nvSpPr>
          <p:cNvPr id="8" name="TextBox 7"/>
          <p:cNvSpPr txBox="1"/>
          <p:nvPr/>
        </p:nvSpPr>
        <p:spPr>
          <a:xfrm>
            <a:off x="4296697" y="2745700"/>
            <a:ext cx="3962400" cy="2246769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000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triple(</a:t>
            </a:r>
            <a:r>
              <a:rPr lang="en-US" sz="20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0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a) {</a:t>
            </a:r>
          </a:p>
          <a:p>
            <a:pPr defTabSz="461963"/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000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return 3*a;</a:t>
            </a:r>
          </a:p>
          <a:p>
            <a:r>
              <a:rPr lang="en-US" sz="20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r>
              <a:rPr lang="en-US" sz="20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…</a:t>
            </a:r>
          </a:p>
          <a:p>
            <a:r>
              <a:rPr lang="en-US" sz="20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0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a = 7;</a:t>
            </a:r>
          </a:p>
          <a:p>
            <a:r>
              <a:rPr lang="en-US" sz="2000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a =</a:t>
            </a:r>
            <a:r>
              <a:rPr lang="en-US" sz="20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triple(a);</a:t>
            </a:r>
          </a:p>
          <a:p>
            <a:r>
              <a:rPr lang="en-US" sz="20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20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(“a = %d\n”, a);</a:t>
            </a:r>
            <a:endParaRPr lang="en-US" sz="2000" dirty="0">
              <a:solidFill>
                <a:srgbClr val="0B2B9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06397" y="5271580"/>
            <a:ext cx="1143000" cy="49244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/>
              <a:t>a = 21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957367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Pointers as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What if we want the function to modify multiple values?</a:t>
            </a:r>
          </a:p>
          <a:p>
            <a:r>
              <a:rPr lang="en-US" sz="3000" dirty="0" smtClean="0"/>
              <a:t>Solution: pass a pointer to the value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42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Pointers as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>
              <a:solidFill>
                <a:srgbClr val="000099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rgbClr val="000099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0099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rgbClr val="000099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0099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rgbClr val="000099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0099"/>
              </a:solidFill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400" y="1600200"/>
            <a:ext cx="5257799" cy="397031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void swap(</a:t>
            </a:r>
            <a:r>
              <a:rPr lang="en-US" sz="28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8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a, </a:t>
            </a:r>
            <a:r>
              <a:rPr lang="en-US" sz="28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8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b) {</a:t>
            </a:r>
          </a:p>
          <a:p>
            <a:r>
              <a:rPr lang="en-US" sz="28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28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8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8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temp = a;</a:t>
            </a:r>
          </a:p>
          <a:p>
            <a:r>
              <a:rPr lang="en-US" sz="28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 a </a:t>
            </a:r>
            <a:r>
              <a:rPr lang="en-US" sz="28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= b;</a:t>
            </a:r>
          </a:p>
          <a:p>
            <a:r>
              <a:rPr lang="en-US" sz="28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 b </a:t>
            </a:r>
            <a:r>
              <a:rPr lang="en-US" sz="28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= temp;</a:t>
            </a:r>
          </a:p>
          <a:p>
            <a:r>
              <a:rPr lang="en-US" sz="28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r>
              <a:rPr lang="en-US" sz="28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8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x = 10, y = 20;</a:t>
            </a:r>
          </a:p>
          <a:p>
            <a:r>
              <a:rPr lang="en-US" sz="28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swap(x, y);</a:t>
            </a:r>
          </a:p>
          <a:p>
            <a:r>
              <a:rPr lang="en-US" sz="28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28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(“x = %d, y = %d”, 	x, y);</a:t>
            </a:r>
            <a:endParaRPr lang="en-US" sz="2800" dirty="0">
              <a:solidFill>
                <a:srgbClr val="0B2B9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62600" y="2057400"/>
            <a:ext cx="274320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After calling the function swap, the values of x and y remain the </a:t>
            </a:r>
            <a:r>
              <a:rPr lang="en-US" sz="2800" dirty="0" smtClean="0"/>
              <a:t>same.</a:t>
            </a:r>
            <a:endParaRPr lang="en-US" sz="2800" dirty="0"/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43000" y="5793579"/>
            <a:ext cx="2294604" cy="49244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/>
              <a:t>x = 10, y = 20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59065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Pointers as Arguments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4385" y="1689463"/>
            <a:ext cx="4571999" cy="452431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void swap(</a:t>
            </a:r>
            <a:r>
              <a:rPr lang="en-US" sz="24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*a</a:t>
            </a:r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24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*b</a:t>
            </a:r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) {</a:t>
            </a:r>
          </a:p>
          <a:p>
            <a:r>
              <a:rPr lang="en-US" sz="24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2400" dirty="0" err="1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4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temp = </a:t>
            </a:r>
            <a:r>
              <a:rPr lang="en-US" sz="24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*a</a:t>
            </a:r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r>
              <a:rPr lang="en-US" sz="24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   *a </a:t>
            </a:r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en-US" sz="24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*b</a:t>
            </a:r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r>
              <a:rPr lang="en-US" sz="24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   *b </a:t>
            </a:r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= temp;</a:t>
            </a:r>
          </a:p>
          <a:p>
            <a:r>
              <a:rPr lang="en-US" sz="24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r>
              <a:rPr lang="en-US" sz="24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</a:p>
          <a:p>
            <a:r>
              <a:rPr lang="en-US" sz="2400" dirty="0" err="1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4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x = 10, y = 20;</a:t>
            </a:r>
          </a:p>
          <a:p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swap</a:t>
            </a:r>
            <a:r>
              <a:rPr lang="en-US" sz="24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(&amp;x, &amp;y);</a:t>
            </a:r>
            <a:endParaRPr lang="en-US" sz="2400" dirty="0">
              <a:solidFill>
                <a:srgbClr val="000099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400" dirty="0" smtClean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/* swap expects a pointer: so pass &amp;x instead of x, &amp;y instead of y */</a:t>
            </a:r>
            <a:endParaRPr lang="en-US" sz="2400" dirty="0">
              <a:solidFill>
                <a:srgbClr val="00B050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010400" y="1914144"/>
            <a:ext cx="990600" cy="76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10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486400" y="1905000"/>
            <a:ext cx="990600" cy="76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486400" y="2904744"/>
            <a:ext cx="990600" cy="76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038344" y="1945142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 Narrow" pitchFamily="34" charset="0"/>
              </a:rPr>
              <a:t>a</a:t>
            </a:r>
            <a:endParaRPr lang="en-US" sz="2800" dirty="0">
              <a:latin typeface="Arial Narrow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29200" y="3024134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 Narrow" pitchFamily="34" charset="0"/>
              </a:rPr>
              <a:t>b</a:t>
            </a:r>
            <a:endParaRPr lang="en-US" sz="2800" dirty="0">
              <a:latin typeface="Arial Narrow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001000" y="1990344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 Narrow" pitchFamily="34" charset="0"/>
              </a:rPr>
              <a:t>x</a:t>
            </a:r>
            <a:endParaRPr lang="en-US" sz="2800" dirty="0">
              <a:latin typeface="Arial Narrow" pitchFamily="34" charset="0"/>
            </a:endParaRPr>
          </a:p>
        </p:txBody>
      </p:sp>
      <p:cxnSp>
        <p:nvCxnSpPr>
          <p:cNvPr id="16" name="Straight Arrow Connector 15"/>
          <p:cNvCxnSpPr>
            <a:endCxn id="8" idx="1"/>
          </p:cNvCxnSpPr>
          <p:nvPr/>
        </p:nvCxnSpPr>
        <p:spPr>
          <a:xfrm>
            <a:off x="5753100" y="2295144"/>
            <a:ext cx="12573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18" idx="1"/>
          </p:cNvCxnSpPr>
          <p:nvPr/>
        </p:nvCxnSpPr>
        <p:spPr>
          <a:xfrm>
            <a:off x="5753100" y="3285744"/>
            <a:ext cx="12573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7010400" y="2904744"/>
            <a:ext cx="990600" cy="76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20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001000" y="2981980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 Narrow" pitchFamily="34" charset="0"/>
              </a:rPr>
              <a:t>y</a:t>
            </a:r>
            <a:endParaRPr lang="en-US" sz="2800" dirty="0">
              <a:latin typeface="Arial Narrow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501640" y="3962400"/>
            <a:ext cx="990600" cy="76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rgbClr val="FF0000"/>
                </a:solidFill>
              </a:rPr>
              <a:t>10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617720" y="4081789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 Narrow" pitchFamily="34" charset="0"/>
              </a:rPr>
              <a:t>temp</a:t>
            </a:r>
            <a:endParaRPr lang="en-US" sz="2800" dirty="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583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  <p:bldP spid="13" grpId="0"/>
      <p:bldP spid="14" grpId="0"/>
      <p:bldP spid="15" grpId="0"/>
      <p:bldP spid="18" grpId="0" animBg="1"/>
      <p:bldP spid="19" grpId="0"/>
      <p:bldP spid="24" grpId="0" animBg="1"/>
      <p:bldP spid="2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3541520"/>
            <a:ext cx="7983855" cy="2181944"/>
          </a:xfrm>
        </p:spPr>
        <p:txBody>
          <a:bodyPr>
            <a:noAutofit/>
          </a:bodyPr>
          <a:lstStyle/>
          <a:p>
            <a:r>
              <a:rPr lang="en-US" sz="2800" dirty="0" smtClean="0"/>
              <a:t>In memory: each byte has an address</a:t>
            </a:r>
          </a:p>
          <a:p>
            <a:r>
              <a:rPr lang="en-US" sz="2800" dirty="0" smtClean="0"/>
              <a:t>Pointers: used to store the address</a:t>
            </a:r>
          </a:p>
          <a:p>
            <a:r>
              <a:rPr lang="en-US" sz="2800" dirty="0" smtClean="0"/>
              <a:t>Store the address of </a:t>
            </a:r>
            <a:r>
              <a:rPr lang="en-US" sz="2800" dirty="0" smtClean="0">
                <a:solidFill>
                  <a:srgbClr val="000099"/>
                </a:solidFill>
              </a:rPr>
              <a:t>x</a:t>
            </a:r>
            <a:r>
              <a:rPr lang="en-US" sz="2800" dirty="0" smtClean="0"/>
              <a:t> in pointer variable </a:t>
            </a:r>
            <a:r>
              <a:rPr lang="en-US" sz="2800" dirty="0" smtClean="0">
                <a:solidFill>
                  <a:srgbClr val="000099"/>
                </a:solidFill>
              </a:rPr>
              <a:t>p</a:t>
            </a:r>
            <a:r>
              <a:rPr lang="en-US" sz="2800" dirty="0" smtClean="0"/>
              <a:t>: </a:t>
            </a:r>
            <a:endParaRPr lang="en-US" sz="2800" dirty="0"/>
          </a:p>
          <a:p>
            <a:pPr marL="274320" lvl="1" indent="0">
              <a:buNone/>
            </a:pPr>
            <a:r>
              <a:rPr lang="en-US" sz="2400" dirty="0" smtClean="0">
                <a:solidFill>
                  <a:srgbClr val="000099"/>
                </a:solidFill>
              </a:rPr>
              <a:t>p points to x 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0989733"/>
              </p:ext>
            </p:extLst>
          </p:nvPr>
        </p:nvGraphicFramePr>
        <p:xfrm>
          <a:off x="457200" y="1887324"/>
          <a:ext cx="6781800" cy="8377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33400"/>
                <a:gridCol w="1295400"/>
                <a:gridCol w="1295400"/>
                <a:gridCol w="1219200"/>
                <a:gridCol w="762000"/>
                <a:gridCol w="1066800"/>
                <a:gridCol w="609600"/>
              </a:tblGrid>
              <a:tr h="269702"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2001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2002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2003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2100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7197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01011101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01000101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1101000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286000" y="2702965"/>
            <a:ext cx="3935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x</a:t>
            </a:r>
            <a:endParaRPr lang="en-US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5562600" y="2680868"/>
            <a:ext cx="533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</a:t>
            </a:r>
            <a:endParaRPr lang="en-US" sz="2800" dirty="0"/>
          </a:p>
        </p:txBody>
      </p:sp>
      <p:cxnSp>
        <p:nvCxnSpPr>
          <p:cNvPr id="14" name="Straight Arrow Connector 13"/>
          <p:cNvCxnSpPr>
            <a:stCxn id="13" idx="1"/>
            <a:endCxn id="11" idx="3"/>
          </p:cNvCxnSpPr>
          <p:nvPr/>
        </p:nvCxnSpPr>
        <p:spPr>
          <a:xfrm flipH="1">
            <a:off x="2679526" y="2942478"/>
            <a:ext cx="2883074" cy="22097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 16"/>
          <p:cNvSpPr/>
          <p:nvPr/>
        </p:nvSpPr>
        <p:spPr>
          <a:xfrm>
            <a:off x="2590801" y="1625714"/>
            <a:ext cx="3276599" cy="616632"/>
          </a:xfrm>
          <a:custGeom>
            <a:avLst/>
            <a:gdLst>
              <a:gd name="connsiteX0" fmla="*/ 2893513 w 2893513"/>
              <a:gd name="connsiteY0" fmla="*/ 610833 h 610833"/>
              <a:gd name="connsiteX1" fmla="*/ 1402915 w 2893513"/>
              <a:gd name="connsiteY1" fmla="*/ 9584 h 610833"/>
              <a:gd name="connsiteX2" fmla="*/ 0 w 2893513"/>
              <a:gd name="connsiteY2" fmla="*/ 297682 h 610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93513" h="610833">
                <a:moveTo>
                  <a:pt x="2893513" y="610833"/>
                </a:moveTo>
                <a:cubicBezTo>
                  <a:pt x="2389340" y="336304"/>
                  <a:pt x="1885167" y="61776"/>
                  <a:pt x="1402915" y="9584"/>
                </a:cubicBezTo>
                <a:cubicBezTo>
                  <a:pt x="920663" y="-42608"/>
                  <a:pt x="460331" y="127537"/>
                  <a:pt x="0" y="297682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124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Pointers as Arguments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010400" y="1914144"/>
            <a:ext cx="990600" cy="76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FF0000"/>
                </a:solidFill>
              </a:rPr>
              <a:t>2</a:t>
            </a:r>
            <a:r>
              <a:rPr lang="en-US" sz="3600" dirty="0" smtClean="0">
                <a:solidFill>
                  <a:srgbClr val="FF0000"/>
                </a:solidFill>
              </a:rPr>
              <a:t>0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486400" y="1905000"/>
            <a:ext cx="990600" cy="76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486400" y="2904744"/>
            <a:ext cx="990600" cy="76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038344" y="1945142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 Narrow" pitchFamily="34" charset="0"/>
              </a:rPr>
              <a:t>a</a:t>
            </a:r>
            <a:endParaRPr lang="en-US" sz="2800" dirty="0">
              <a:latin typeface="Arial Narrow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29200" y="3024134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 Narrow" pitchFamily="34" charset="0"/>
              </a:rPr>
              <a:t>b</a:t>
            </a:r>
            <a:endParaRPr lang="en-US" sz="2800" dirty="0">
              <a:latin typeface="Arial Narrow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001000" y="1990344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 Narrow" pitchFamily="34" charset="0"/>
              </a:rPr>
              <a:t>x</a:t>
            </a:r>
            <a:endParaRPr lang="en-US" sz="2800" dirty="0">
              <a:latin typeface="Arial Narrow" pitchFamily="34" charset="0"/>
            </a:endParaRPr>
          </a:p>
        </p:txBody>
      </p:sp>
      <p:cxnSp>
        <p:nvCxnSpPr>
          <p:cNvPr id="16" name="Straight Arrow Connector 15"/>
          <p:cNvCxnSpPr>
            <a:endCxn id="8" idx="1"/>
          </p:cNvCxnSpPr>
          <p:nvPr/>
        </p:nvCxnSpPr>
        <p:spPr>
          <a:xfrm>
            <a:off x="5753100" y="2295144"/>
            <a:ext cx="12573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18" idx="1"/>
          </p:cNvCxnSpPr>
          <p:nvPr/>
        </p:nvCxnSpPr>
        <p:spPr>
          <a:xfrm>
            <a:off x="5753100" y="3285744"/>
            <a:ext cx="12573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7010400" y="2904744"/>
            <a:ext cx="990600" cy="76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20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001000" y="2981980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 Narrow" pitchFamily="34" charset="0"/>
              </a:rPr>
              <a:t>y</a:t>
            </a:r>
            <a:endParaRPr lang="en-US" sz="2800" dirty="0">
              <a:latin typeface="Arial Narrow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501640" y="3962400"/>
            <a:ext cx="990600" cy="76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10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617720" y="4081789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 Narrow" pitchFamily="34" charset="0"/>
              </a:rPr>
              <a:t>temp</a:t>
            </a:r>
            <a:endParaRPr lang="en-US" sz="2800" dirty="0">
              <a:latin typeface="Arial Narrow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4385" y="1689463"/>
            <a:ext cx="4571999" cy="452431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void swap(</a:t>
            </a:r>
            <a:r>
              <a:rPr lang="en-US" sz="24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*a</a:t>
            </a:r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24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*b</a:t>
            </a:r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) {</a:t>
            </a:r>
          </a:p>
          <a:p>
            <a:r>
              <a:rPr lang="en-US" sz="24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2400" dirty="0" err="1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4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temp = </a:t>
            </a:r>
            <a:r>
              <a:rPr lang="en-US" sz="24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*a</a:t>
            </a:r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r>
              <a:rPr lang="en-US" sz="24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   *a </a:t>
            </a:r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en-US" sz="24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*b</a:t>
            </a:r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r>
              <a:rPr lang="en-US" sz="24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   *b </a:t>
            </a:r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= temp;</a:t>
            </a:r>
          </a:p>
          <a:p>
            <a:r>
              <a:rPr lang="en-US" sz="24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r>
              <a:rPr lang="en-US" sz="24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</a:p>
          <a:p>
            <a:r>
              <a:rPr lang="en-US" sz="2400" dirty="0" err="1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4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x = 10, y = 20;</a:t>
            </a:r>
          </a:p>
          <a:p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swap</a:t>
            </a:r>
            <a:r>
              <a:rPr lang="en-US" sz="24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(&amp;x, &amp;y);</a:t>
            </a:r>
            <a:endParaRPr lang="en-US" sz="2400" dirty="0">
              <a:solidFill>
                <a:srgbClr val="000099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400" dirty="0" smtClean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/* swap expects a pointer: so pass &amp;x instead of x, &amp;y instead of y */</a:t>
            </a:r>
            <a:endParaRPr lang="en-US" sz="2400" dirty="0">
              <a:solidFill>
                <a:srgbClr val="00B050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5471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Pointers as Arguments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010400" y="1914144"/>
            <a:ext cx="990600" cy="76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2</a:t>
            </a:r>
            <a:r>
              <a:rPr lang="en-US" sz="3600" dirty="0" smtClean="0">
                <a:solidFill>
                  <a:schemeClr val="tx1"/>
                </a:solidFill>
              </a:rPr>
              <a:t>0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486400" y="1905000"/>
            <a:ext cx="990600" cy="76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486400" y="2904744"/>
            <a:ext cx="990600" cy="76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038344" y="1945142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 Narrow" pitchFamily="34" charset="0"/>
              </a:rPr>
              <a:t>a</a:t>
            </a:r>
            <a:endParaRPr lang="en-US" sz="2800" dirty="0">
              <a:latin typeface="Arial Narrow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29200" y="3024134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 Narrow" pitchFamily="34" charset="0"/>
              </a:rPr>
              <a:t>b</a:t>
            </a:r>
            <a:endParaRPr lang="en-US" sz="2800" dirty="0">
              <a:latin typeface="Arial Narrow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001000" y="1990344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 Narrow" pitchFamily="34" charset="0"/>
              </a:rPr>
              <a:t>x</a:t>
            </a:r>
            <a:endParaRPr lang="en-US" sz="2800" dirty="0">
              <a:latin typeface="Arial Narrow" pitchFamily="34" charset="0"/>
            </a:endParaRPr>
          </a:p>
        </p:txBody>
      </p:sp>
      <p:cxnSp>
        <p:nvCxnSpPr>
          <p:cNvPr id="16" name="Straight Arrow Connector 15"/>
          <p:cNvCxnSpPr>
            <a:endCxn id="8" idx="1"/>
          </p:cNvCxnSpPr>
          <p:nvPr/>
        </p:nvCxnSpPr>
        <p:spPr>
          <a:xfrm>
            <a:off x="5753100" y="2295144"/>
            <a:ext cx="12573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18" idx="1"/>
          </p:cNvCxnSpPr>
          <p:nvPr/>
        </p:nvCxnSpPr>
        <p:spPr>
          <a:xfrm>
            <a:off x="5753100" y="3285744"/>
            <a:ext cx="12573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7010400" y="2904744"/>
            <a:ext cx="990600" cy="76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FF0000"/>
                </a:solidFill>
              </a:rPr>
              <a:t>1</a:t>
            </a:r>
            <a:r>
              <a:rPr lang="en-US" sz="3600" dirty="0" smtClean="0">
                <a:solidFill>
                  <a:srgbClr val="FF0000"/>
                </a:solidFill>
              </a:rPr>
              <a:t>0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001000" y="2981980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 Narrow" pitchFamily="34" charset="0"/>
              </a:rPr>
              <a:t>y</a:t>
            </a:r>
            <a:endParaRPr lang="en-US" sz="2800" dirty="0">
              <a:latin typeface="Arial Narrow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501640" y="3962400"/>
            <a:ext cx="990600" cy="76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10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617720" y="4081789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 Narrow" pitchFamily="34" charset="0"/>
              </a:rPr>
              <a:t>temp</a:t>
            </a:r>
            <a:endParaRPr lang="en-US" sz="2800" dirty="0">
              <a:latin typeface="Arial Narrow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4385" y="1689463"/>
            <a:ext cx="4571999" cy="452431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void swap(</a:t>
            </a:r>
            <a:r>
              <a:rPr lang="en-US" sz="24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*a</a:t>
            </a:r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24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*b</a:t>
            </a:r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) {</a:t>
            </a:r>
          </a:p>
          <a:p>
            <a:r>
              <a:rPr lang="en-US" sz="24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2400" dirty="0" err="1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4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temp = </a:t>
            </a:r>
            <a:r>
              <a:rPr lang="en-US" sz="24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*a</a:t>
            </a:r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r>
              <a:rPr lang="en-US" sz="24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   *a </a:t>
            </a:r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en-US" sz="24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*b</a:t>
            </a:r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r>
              <a:rPr lang="en-US" sz="24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   *b </a:t>
            </a:r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= temp;</a:t>
            </a:r>
          </a:p>
          <a:p>
            <a:r>
              <a:rPr lang="en-US" sz="24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r>
              <a:rPr lang="en-US" sz="24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</a:p>
          <a:p>
            <a:r>
              <a:rPr lang="en-US" sz="2400" dirty="0" err="1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4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x = 10, y = 20;</a:t>
            </a:r>
          </a:p>
          <a:p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swap</a:t>
            </a:r>
            <a:r>
              <a:rPr lang="en-US" sz="24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(&amp;x, &amp;y);</a:t>
            </a:r>
            <a:endParaRPr lang="en-US" sz="2400" dirty="0">
              <a:solidFill>
                <a:srgbClr val="000099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400" dirty="0" smtClean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/* swap expects a pointer: so pass &amp;x instead of x, &amp;y instead of y */</a:t>
            </a:r>
            <a:endParaRPr lang="en-US" sz="2400" dirty="0">
              <a:solidFill>
                <a:srgbClr val="00B050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258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8441055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76200"/>
            <a:ext cx="8441055" cy="9144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What does this code output?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49362"/>
            <a:ext cx="7239000" cy="2713038"/>
          </a:xfrm>
        </p:spPr>
        <p:txBody>
          <a:bodyPr>
            <a:normAutofit lnSpcReduction="10000"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void increment(</a:t>
            </a:r>
            <a:r>
              <a:rPr lang="en-US" sz="28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8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* x) {</a:t>
            </a:r>
            <a:endParaRPr lang="en-US" sz="2600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   (*x)++;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...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a = 4;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increment(&amp;a);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2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("%d", a);</a:t>
            </a:r>
            <a:endParaRPr lang="en-US" sz="2600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28600" y="4102965"/>
            <a:ext cx="8394383" cy="27550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 smtClean="0">
                <a:solidFill>
                  <a:srgbClr val="0CFA02"/>
                </a:solidFill>
                <a:latin typeface="Consolas" charset="0"/>
                <a:ea typeface="Consolas" charset="0"/>
                <a:cs typeface="Consolas" charset="0"/>
              </a:rPr>
              <a:t>5</a:t>
            </a:r>
          </a:p>
          <a:p>
            <a:r>
              <a:rPr lang="en-US" sz="3600" dirty="0" smtClean="0">
                <a:solidFill>
                  <a:srgbClr val="FEFB01"/>
                </a:solidFill>
                <a:latin typeface="Consolas" charset="0"/>
                <a:ea typeface="Consolas" charset="0"/>
                <a:cs typeface="Consolas" charset="0"/>
              </a:rPr>
              <a:t>Error</a:t>
            </a:r>
          </a:p>
          <a:p>
            <a:r>
              <a:rPr lang="en-US" sz="3600" dirty="0" smtClean="0">
                <a:solidFill>
                  <a:srgbClr val="F5A007"/>
                </a:solidFill>
                <a:latin typeface="Consolas" charset="0"/>
                <a:ea typeface="Consolas" charset="0"/>
                <a:cs typeface="Consolas" charset="0"/>
              </a:rPr>
              <a:t>4</a:t>
            </a:r>
          </a:p>
          <a:p>
            <a:r>
              <a:rPr lang="en-US" sz="3600" dirty="0" smtClean="0">
                <a:solidFill>
                  <a:srgbClr val="F21AF1"/>
                </a:solidFill>
                <a:latin typeface="Consolas" charset="0"/>
                <a:ea typeface="Consolas" charset="0"/>
                <a:cs typeface="Consolas" charset="0"/>
              </a:rPr>
              <a:t>I don't know</a:t>
            </a:r>
            <a:endParaRPr lang="en-US" sz="3600" dirty="0">
              <a:solidFill>
                <a:srgbClr val="F21AF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1066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Scanf</a:t>
            </a:r>
            <a:r>
              <a:rPr lang="en-US" dirty="0" smtClean="0"/>
              <a:t> revisited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err="1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8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x;</a:t>
            </a:r>
          </a:p>
          <a:p>
            <a:pPr marL="0" indent="0">
              <a:buNone/>
            </a:pPr>
            <a:r>
              <a:rPr lang="en-US" sz="2800" dirty="0" err="1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scanf</a:t>
            </a:r>
            <a:r>
              <a:rPr lang="en-US" sz="28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(“%d”, </a:t>
            </a:r>
            <a:r>
              <a:rPr lang="en-US" sz="2800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&amp;</a:t>
            </a:r>
            <a:r>
              <a:rPr lang="en-US" sz="28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x);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Scanf</a:t>
            </a:r>
            <a:r>
              <a:rPr lang="en-US" dirty="0" smtClean="0"/>
              <a:t> expects a pointer, so the address of x is passed.</a:t>
            </a:r>
          </a:p>
          <a:p>
            <a:pPr marL="0" indent="0">
              <a:buNone/>
            </a:pPr>
            <a:r>
              <a:rPr lang="en-US" dirty="0" smtClean="0"/>
              <a:t>x is passed by reference, the change to x persists after the function returns.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945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Pointers as return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C allows functions to return a pointer</a:t>
            </a:r>
          </a:p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00200" y="2856087"/>
            <a:ext cx="638365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8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*max(</a:t>
            </a:r>
            <a:r>
              <a:rPr lang="en-US" sz="28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8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*a, </a:t>
            </a:r>
            <a:r>
              <a:rPr lang="en-US" sz="28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8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*b) {</a:t>
            </a:r>
          </a:p>
          <a:p>
            <a:r>
              <a:rPr lang="en-US" sz="28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 if (*a &gt; *b) </a:t>
            </a:r>
          </a:p>
          <a:p>
            <a:r>
              <a:rPr lang="en-US" sz="28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     return a;</a:t>
            </a:r>
          </a:p>
          <a:p>
            <a:r>
              <a:rPr lang="en-US" sz="28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 else</a:t>
            </a:r>
          </a:p>
          <a:p>
            <a:r>
              <a:rPr lang="en-US" sz="28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en-US" sz="28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return </a:t>
            </a:r>
            <a:r>
              <a:rPr lang="en-US" sz="28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b;</a:t>
            </a:r>
          </a:p>
          <a:p>
            <a:r>
              <a:rPr lang="en-US" sz="28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r>
              <a:rPr lang="en-US" sz="28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8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*p, </a:t>
            </a:r>
            <a:r>
              <a:rPr lang="en-US" sz="28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28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, j;</a:t>
            </a:r>
          </a:p>
          <a:p>
            <a:r>
              <a:rPr lang="en-US" sz="28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…</a:t>
            </a:r>
          </a:p>
          <a:p>
            <a:r>
              <a:rPr lang="en-US" sz="28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p = max</a:t>
            </a:r>
            <a:r>
              <a:rPr lang="en-US" sz="28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(&amp;</a:t>
            </a:r>
            <a:r>
              <a:rPr lang="en-US" sz="28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28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, &amp;j);</a:t>
            </a:r>
            <a:endParaRPr lang="en-US" sz="2800" dirty="0">
              <a:solidFill>
                <a:srgbClr val="0B2B9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988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Pitfalls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6404" y="1828801"/>
            <a:ext cx="7206996" cy="4800599"/>
          </a:xfrm>
        </p:spPr>
        <p:txBody>
          <a:bodyPr>
            <a:normAutofit fontScale="62500" lnSpcReduction="20000"/>
          </a:bodyPr>
          <a:lstStyle/>
          <a:p>
            <a:r>
              <a:rPr lang="en-US" sz="3600" dirty="0" smtClean="0"/>
              <a:t>Apply indirection to uninitialized pointer</a:t>
            </a:r>
          </a:p>
          <a:p>
            <a:pPr marL="0" indent="0">
              <a:buNone/>
            </a:pPr>
            <a:r>
              <a:rPr lang="en-US" sz="36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36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*p;</a:t>
            </a:r>
          </a:p>
          <a:p>
            <a:pPr marL="0" indent="0">
              <a:buNone/>
            </a:pPr>
            <a:r>
              <a:rPr lang="en-US" sz="36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36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x = *p;	</a:t>
            </a:r>
            <a:endParaRPr lang="en-US" sz="3600" dirty="0" smtClean="0">
              <a:solidFill>
                <a:srgbClr val="000099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3600" dirty="0" smtClean="0">
                <a:solidFill>
                  <a:srgbClr val="C00000"/>
                </a:solidFill>
                <a:latin typeface="Consolas" charset="0"/>
                <a:ea typeface="Consolas" charset="0"/>
                <a:cs typeface="Consolas" charset="0"/>
              </a:rPr>
              <a:t>//</a:t>
            </a:r>
            <a:r>
              <a:rPr lang="en-US" sz="3600" dirty="0">
                <a:solidFill>
                  <a:srgbClr val="C00000"/>
                </a:solidFill>
                <a:latin typeface="Consolas" charset="0"/>
                <a:ea typeface="Consolas" charset="0"/>
                <a:cs typeface="Consolas" charset="0"/>
              </a:rPr>
              <a:t>p pointing to a random </a:t>
            </a:r>
            <a:r>
              <a:rPr lang="en-US" sz="3600" dirty="0" smtClean="0">
                <a:solidFill>
                  <a:srgbClr val="C00000"/>
                </a:solidFill>
                <a:latin typeface="Consolas" charset="0"/>
                <a:ea typeface="Consolas" charset="0"/>
                <a:cs typeface="Consolas" charset="0"/>
              </a:rPr>
              <a:t>location</a:t>
            </a:r>
          </a:p>
          <a:p>
            <a:pPr marL="0" indent="0">
              <a:buNone/>
            </a:pPr>
            <a:endParaRPr lang="en-US" sz="3000" dirty="0" smtClean="0"/>
          </a:p>
          <a:p>
            <a:r>
              <a:rPr lang="en-US" sz="3600" dirty="0" smtClean="0"/>
              <a:t>Fail to pass a pointer to a function when a pointer is expected 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void multiply(</a:t>
            </a:r>
            <a:r>
              <a:rPr lang="en-US" sz="36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36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a, </a:t>
            </a:r>
            <a:r>
              <a:rPr lang="en-US" sz="36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36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b, </a:t>
            </a:r>
            <a:r>
              <a:rPr lang="en-US" sz="36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36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*result);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…</a:t>
            </a:r>
          </a:p>
          <a:p>
            <a:pPr marL="0" indent="0">
              <a:buNone/>
            </a:pPr>
            <a:r>
              <a:rPr lang="en-US" sz="36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36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x = 10, y = 20, z;	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multiply(x, y, </a:t>
            </a:r>
            <a:r>
              <a:rPr lang="en-US" sz="3600" dirty="0">
                <a:solidFill>
                  <a:srgbClr val="C00000"/>
                </a:solidFill>
                <a:latin typeface="Consolas" charset="0"/>
                <a:ea typeface="Consolas" charset="0"/>
                <a:cs typeface="Consolas" charset="0"/>
              </a:rPr>
              <a:t>&amp;</a:t>
            </a:r>
            <a:r>
              <a:rPr lang="en-US" sz="36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z</a:t>
            </a:r>
            <a:r>
              <a:rPr lang="en-US" sz="36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  <a:endParaRPr lang="en-US" sz="3600" dirty="0" smtClean="0"/>
          </a:p>
          <a:p>
            <a:endParaRPr lang="en-US" sz="3000" dirty="0" smtClean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692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Pitfalls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Return a pointer to a function variable</a:t>
            </a:r>
          </a:p>
          <a:p>
            <a:endParaRPr lang="en-US" sz="3000" dirty="0" smtClean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94952" y="2724545"/>
            <a:ext cx="5715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4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* multiply(</a:t>
            </a:r>
            <a:r>
              <a:rPr lang="en-US" sz="2400" dirty="0" err="1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4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a, </a:t>
            </a:r>
            <a:r>
              <a:rPr lang="en-US" sz="2400" dirty="0" err="1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4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b) {</a:t>
            </a:r>
          </a:p>
          <a:p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400" dirty="0" err="1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4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result = a*b;</a:t>
            </a:r>
          </a:p>
          <a:p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4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return &amp;result;</a:t>
            </a:r>
          </a:p>
          <a:p>
            <a:r>
              <a:rPr lang="en-US" sz="24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r>
              <a:rPr lang="en-US" sz="24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…</a:t>
            </a:r>
          </a:p>
          <a:p>
            <a:r>
              <a:rPr lang="en-US" sz="2400" dirty="0" err="1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4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*z;</a:t>
            </a:r>
          </a:p>
          <a:p>
            <a:r>
              <a:rPr lang="en-US" sz="24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z = multiply(7, 10); 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1600200" y="5757116"/>
          <a:ext cx="60960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70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538452" y="5344997"/>
            <a:ext cx="114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result</a:t>
            </a:r>
            <a:endParaRPr lang="en-US" sz="2400" i="1" dirty="0"/>
          </a:p>
        </p:txBody>
      </p:sp>
      <p:sp>
        <p:nvSpPr>
          <p:cNvPr id="9" name="TextBox 8"/>
          <p:cNvSpPr txBox="1"/>
          <p:nvPr/>
        </p:nvSpPr>
        <p:spPr>
          <a:xfrm>
            <a:off x="2926326" y="5336776"/>
            <a:ext cx="114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z</a:t>
            </a:r>
            <a:endParaRPr lang="en-US" sz="2400" i="1" dirty="0"/>
          </a:p>
        </p:txBody>
      </p:sp>
      <p:sp>
        <p:nvSpPr>
          <p:cNvPr id="11" name="Freeform 10"/>
          <p:cNvSpPr/>
          <p:nvPr/>
        </p:nvSpPr>
        <p:spPr>
          <a:xfrm>
            <a:off x="3142702" y="5971366"/>
            <a:ext cx="3421625" cy="509301"/>
          </a:xfrm>
          <a:custGeom>
            <a:avLst/>
            <a:gdLst>
              <a:gd name="connsiteX0" fmla="*/ 0 w 3244645"/>
              <a:gd name="connsiteY0" fmla="*/ 216310 h 603836"/>
              <a:gd name="connsiteX1" fmla="*/ 1396180 w 3244645"/>
              <a:gd name="connsiteY1" fmla="*/ 599768 h 603836"/>
              <a:gd name="connsiteX2" fmla="*/ 3244645 w 3244645"/>
              <a:gd name="connsiteY2" fmla="*/ 0 h 603836"/>
              <a:gd name="connsiteX0" fmla="*/ 0 w 3460954"/>
              <a:gd name="connsiteY0" fmla="*/ 0 h 409269"/>
              <a:gd name="connsiteX1" fmla="*/ 1396180 w 3460954"/>
              <a:gd name="connsiteY1" fmla="*/ 383458 h 409269"/>
              <a:gd name="connsiteX2" fmla="*/ 3460954 w 3460954"/>
              <a:gd name="connsiteY2" fmla="*/ 186813 h 409269"/>
              <a:gd name="connsiteX0" fmla="*/ 0 w 3460954"/>
              <a:gd name="connsiteY0" fmla="*/ 0 h 465304"/>
              <a:gd name="connsiteX1" fmla="*/ 1396180 w 3460954"/>
              <a:gd name="connsiteY1" fmla="*/ 383458 h 465304"/>
              <a:gd name="connsiteX2" fmla="*/ 3460954 w 3460954"/>
              <a:gd name="connsiteY2" fmla="*/ 186813 h 465304"/>
              <a:gd name="connsiteX0" fmla="*/ 0 w 3421625"/>
              <a:gd name="connsiteY0" fmla="*/ 0 h 403668"/>
              <a:gd name="connsiteX1" fmla="*/ 1396180 w 3421625"/>
              <a:gd name="connsiteY1" fmla="*/ 383458 h 403668"/>
              <a:gd name="connsiteX2" fmla="*/ 3421625 w 3421625"/>
              <a:gd name="connsiteY2" fmla="*/ 58994 h 403668"/>
              <a:gd name="connsiteX0" fmla="*/ 0 w 3421625"/>
              <a:gd name="connsiteY0" fmla="*/ 0 h 406126"/>
              <a:gd name="connsiteX1" fmla="*/ 1396180 w 3421625"/>
              <a:gd name="connsiteY1" fmla="*/ 383458 h 406126"/>
              <a:gd name="connsiteX2" fmla="*/ 3421625 w 3421625"/>
              <a:gd name="connsiteY2" fmla="*/ 58994 h 406126"/>
              <a:gd name="connsiteX0" fmla="*/ 0 w 3421625"/>
              <a:gd name="connsiteY0" fmla="*/ 0 h 485761"/>
              <a:gd name="connsiteX1" fmla="*/ 1789471 w 3421625"/>
              <a:gd name="connsiteY1" fmla="*/ 481781 h 485761"/>
              <a:gd name="connsiteX2" fmla="*/ 3421625 w 3421625"/>
              <a:gd name="connsiteY2" fmla="*/ 58994 h 485761"/>
              <a:gd name="connsiteX0" fmla="*/ 0 w 3421625"/>
              <a:gd name="connsiteY0" fmla="*/ 0 h 530168"/>
              <a:gd name="connsiteX1" fmla="*/ 1789471 w 3421625"/>
              <a:gd name="connsiteY1" fmla="*/ 481781 h 530168"/>
              <a:gd name="connsiteX2" fmla="*/ 3421625 w 3421625"/>
              <a:gd name="connsiteY2" fmla="*/ 58994 h 530168"/>
              <a:gd name="connsiteX0" fmla="*/ 0 w 3421625"/>
              <a:gd name="connsiteY0" fmla="*/ 0 h 509301"/>
              <a:gd name="connsiteX1" fmla="*/ 1789471 w 3421625"/>
              <a:gd name="connsiteY1" fmla="*/ 481781 h 509301"/>
              <a:gd name="connsiteX2" fmla="*/ 3421625 w 3421625"/>
              <a:gd name="connsiteY2" fmla="*/ 58994 h 509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1625" h="509301">
                <a:moveTo>
                  <a:pt x="0" y="0"/>
                </a:moveTo>
                <a:cubicBezTo>
                  <a:pt x="427703" y="209755"/>
                  <a:pt x="1140542" y="412955"/>
                  <a:pt x="1789471" y="481781"/>
                </a:cubicBezTo>
                <a:cubicBezTo>
                  <a:pt x="2438400" y="550607"/>
                  <a:pt x="3239727" y="517832"/>
                  <a:pt x="3421625" y="58994"/>
                </a:cubicBezTo>
              </a:path>
            </a:pathLst>
          </a:custGeom>
          <a:noFill/>
          <a:ln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ular Callout 12"/>
          <p:cNvSpPr/>
          <p:nvPr/>
        </p:nvSpPr>
        <p:spPr>
          <a:xfrm>
            <a:off x="6014883" y="3294182"/>
            <a:ext cx="2637504" cy="1458169"/>
          </a:xfrm>
          <a:prstGeom prst="wedgeRectCallout">
            <a:avLst>
              <a:gd name="adj1" fmla="val -22552"/>
              <a:gd name="adj2" fmla="val 967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/>
              <a:t>This location is destroyed after the function concludes.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11674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8441055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76200"/>
            <a:ext cx="8441055" cy="9144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What does this code output?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49362"/>
            <a:ext cx="7239000" cy="2713038"/>
          </a:xfrm>
        </p:spPr>
        <p:txBody>
          <a:bodyPr>
            <a:normAutofit lnSpcReduction="10000"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void double(</a:t>
            </a:r>
            <a:r>
              <a:rPr lang="en-US" sz="28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8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* x, </a:t>
            </a:r>
            <a:r>
              <a:rPr lang="en-US" sz="28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8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* y) {</a:t>
            </a:r>
            <a:endParaRPr lang="en-US" sz="2600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   *y = *x * 2;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...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a = 4, b;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increment(&amp;a, b);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2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("%d</a:t>
            </a:r>
            <a:r>
              <a:rPr lang="en-US" sz="260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", b);</a:t>
            </a:r>
            <a:endParaRPr lang="en-US" sz="2600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28600" y="4102965"/>
            <a:ext cx="8394383" cy="27550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 smtClean="0">
                <a:solidFill>
                  <a:srgbClr val="0CFA02"/>
                </a:solidFill>
                <a:latin typeface="Consolas" charset="0"/>
                <a:ea typeface="Consolas" charset="0"/>
                <a:cs typeface="Consolas" charset="0"/>
              </a:rPr>
              <a:t>5</a:t>
            </a:r>
          </a:p>
          <a:p>
            <a:r>
              <a:rPr lang="en-US" sz="3600" dirty="0" smtClean="0">
                <a:solidFill>
                  <a:srgbClr val="FEFB01"/>
                </a:solidFill>
                <a:latin typeface="Consolas" charset="0"/>
                <a:ea typeface="Consolas" charset="0"/>
                <a:cs typeface="Consolas" charset="0"/>
              </a:rPr>
              <a:t>Error</a:t>
            </a:r>
          </a:p>
          <a:p>
            <a:r>
              <a:rPr lang="en-US" sz="3600" dirty="0" smtClean="0">
                <a:solidFill>
                  <a:srgbClr val="F5A007"/>
                </a:solidFill>
                <a:latin typeface="Consolas" charset="0"/>
                <a:ea typeface="Consolas" charset="0"/>
                <a:cs typeface="Consolas" charset="0"/>
              </a:rPr>
              <a:t>4</a:t>
            </a:r>
          </a:p>
          <a:p>
            <a:r>
              <a:rPr lang="en-US" sz="3600" dirty="0" smtClean="0">
                <a:solidFill>
                  <a:srgbClr val="F21AF1"/>
                </a:solidFill>
                <a:latin typeface="Consolas" charset="0"/>
                <a:ea typeface="Consolas" charset="0"/>
                <a:cs typeface="Consolas" charset="0"/>
              </a:rPr>
              <a:t>I don't know</a:t>
            </a:r>
            <a:endParaRPr lang="en-US" sz="3600" dirty="0">
              <a:solidFill>
                <a:srgbClr val="F21AF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4425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 Declaration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1" y="1828801"/>
            <a:ext cx="8136254" cy="4351337"/>
          </a:xfrm>
        </p:spPr>
        <p:txBody>
          <a:bodyPr>
            <a:normAutofit/>
          </a:bodyPr>
          <a:lstStyle/>
          <a:p>
            <a:r>
              <a:rPr lang="en-US" sz="2000" dirty="0" smtClean="0"/>
              <a:t>Add a * before the variable name to indicate a pointer variable</a:t>
            </a:r>
          </a:p>
          <a:p>
            <a:pPr marL="457200" lvl="1" indent="0"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800" dirty="0" err="1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8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*p;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sz="1800" dirty="0" smtClean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//p can only point to an integer</a:t>
            </a:r>
          </a:p>
          <a:p>
            <a:pPr marL="457200" lvl="1" indent="0"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8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double *q;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800" dirty="0" smtClean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//q </a:t>
            </a:r>
            <a:r>
              <a:rPr lang="en-US" sz="1800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can only point to </a:t>
            </a:r>
            <a:r>
              <a:rPr lang="en-US" sz="1800" dirty="0" smtClean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a double</a:t>
            </a:r>
          </a:p>
          <a:p>
            <a:pPr marL="457200" lvl="1" indent="0"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8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char *r;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800" dirty="0" smtClean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//r </a:t>
            </a:r>
            <a:r>
              <a:rPr lang="en-US" sz="1800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can only point to </a:t>
            </a:r>
            <a:r>
              <a:rPr lang="en-US" sz="1800" dirty="0" smtClean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a character</a:t>
            </a:r>
          </a:p>
          <a:p>
            <a:endParaRPr lang="en-US" sz="2000" dirty="0" smtClean="0"/>
          </a:p>
          <a:p>
            <a:r>
              <a:rPr lang="en-US" sz="2000" dirty="0" smtClean="0"/>
              <a:t>Pointer variables can appear with other declarations:</a:t>
            </a:r>
          </a:p>
          <a:p>
            <a:pPr marL="457200" lvl="1" indent="0"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800" dirty="0" err="1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8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a, *b, c[10], *q;</a:t>
            </a:r>
          </a:p>
          <a:p>
            <a:pPr marL="457200" lvl="1" indent="0"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800" dirty="0" err="1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8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* b, a;</a:t>
            </a:r>
          </a:p>
          <a:p>
            <a:pPr lvl="1"/>
            <a:endParaRPr lang="en-US" dirty="0" smtClean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05200" y="5041872"/>
            <a:ext cx="4488426" cy="95410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 in an </a:t>
            </a:r>
            <a:r>
              <a:rPr lang="en-US" sz="2800" dirty="0" err="1" smtClean="0"/>
              <a:t>int</a:t>
            </a:r>
            <a:endParaRPr lang="en-US" sz="2800" dirty="0" smtClean="0"/>
          </a:p>
          <a:p>
            <a:r>
              <a:rPr lang="en-US" sz="2800" dirty="0" smtClean="0"/>
              <a:t>b is a pointer to an </a:t>
            </a:r>
            <a:r>
              <a:rPr lang="en-US" sz="2800" dirty="0" err="1" smtClean="0"/>
              <a:t>int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7135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Address Operator: &amp;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10600" cy="4724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4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24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, *p;</a:t>
            </a:r>
          </a:p>
          <a:p>
            <a:pPr lvl="1"/>
            <a:r>
              <a:rPr lang="en-US" sz="2000" dirty="0" smtClean="0"/>
              <a:t>p does not point to any particular place</a:t>
            </a:r>
          </a:p>
          <a:p>
            <a:pPr lvl="1"/>
            <a:r>
              <a:rPr lang="en-US" sz="2000" dirty="0" smtClean="0"/>
              <a:t>Must initialize p before using it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p = &amp;</a:t>
            </a:r>
            <a:r>
              <a:rPr lang="en-US" sz="24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24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  <a:endParaRPr lang="en-US" sz="2400" dirty="0">
              <a:solidFill>
                <a:srgbClr val="0B2B91"/>
              </a:solidFill>
              <a:latin typeface="Consolas" charset="0"/>
              <a:ea typeface="Consolas" charset="0"/>
              <a:cs typeface="Consolas" charset="0"/>
            </a:endParaRPr>
          </a:p>
          <a:p>
            <a:pPr lvl="1"/>
            <a:r>
              <a:rPr lang="en-US" sz="2000" dirty="0" smtClean="0"/>
              <a:t>Assign address of </a:t>
            </a:r>
            <a:r>
              <a:rPr lang="en-US" sz="2000" dirty="0" err="1" smtClean="0"/>
              <a:t>i</a:t>
            </a:r>
            <a:r>
              <a:rPr lang="en-US" sz="2000" dirty="0" smtClean="0"/>
              <a:t> to p using address operator </a:t>
            </a:r>
            <a:r>
              <a:rPr lang="en-US" sz="2000" dirty="0" smtClean="0">
                <a:solidFill>
                  <a:srgbClr val="FF0000"/>
                </a:solidFill>
              </a:rPr>
              <a:t>&amp;</a:t>
            </a:r>
          </a:p>
          <a:p>
            <a:pPr lvl="1"/>
            <a:r>
              <a:rPr lang="en-US" sz="2000" dirty="0" smtClean="0"/>
              <a:t>p is a pointer to </a:t>
            </a:r>
            <a:r>
              <a:rPr lang="en-US" sz="2000" dirty="0" err="1" smtClean="0"/>
              <a:t>i</a:t>
            </a:r>
            <a:endParaRPr lang="en-US" sz="2000" dirty="0" smtClean="0"/>
          </a:p>
          <a:p>
            <a:pPr lvl="1"/>
            <a:r>
              <a:rPr lang="en-US" sz="2000" dirty="0" smtClean="0"/>
              <a:t>*p is the value  that p points to</a:t>
            </a:r>
          </a:p>
          <a:p>
            <a:pPr marL="0" indent="0">
              <a:buNone/>
            </a:pPr>
            <a:r>
              <a:rPr lang="en-US" sz="2400" i="1" u="sng" dirty="0" smtClean="0"/>
              <a:t>Declare and initialize in one step (optional material):</a:t>
            </a:r>
          </a:p>
          <a:p>
            <a:pPr marL="0" indent="0">
              <a:buNone/>
            </a:pPr>
            <a:r>
              <a:rPr lang="en-US" sz="24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4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24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, *p </a:t>
            </a:r>
            <a:r>
              <a:rPr lang="en-US" sz="2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= &amp;</a:t>
            </a:r>
            <a:r>
              <a:rPr lang="en-US" sz="24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24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;	</a:t>
            </a:r>
            <a:r>
              <a:rPr lang="en-US" sz="2400" dirty="0" smtClean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//</a:t>
            </a:r>
            <a:r>
              <a:rPr lang="en-US" sz="2400" dirty="0" err="1" smtClean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2400" dirty="0" smtClean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 must be declared first</a:t>
            </a:r>
            <a:endParaRPr lang="en-US" sz="2400" dirty="0">
              <a:solidFill>
                <a:srgbClr val="00B050"/>
              </a:solidFill>
              <a:latin typeface="Consolas" charset="0"/>
              <a:ea typeface="Consolas" charset="0"/>
              <a:cs typeface="Consolas" charset="0"/>
            </a:endParaRPr>
          </a:p>
          <a:p>
            <a:pPr lvl="1"/>
            <a:r>
              <a:rPr lang="en-US" sz="2000" dirty="0" smtClean="0"/>
              <a:t>Combine declaration and initialization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7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8441055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76200"/>
            <a:ext cx="8441055" cy="9144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Which of these variables are pointers?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49362"/>
            <a:ext cx="4343399" cy="149383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4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x, *y;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4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*z;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char *a;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x = 4; y = &amp;x; z = y;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82587" y="4102965"/>
            <a:ext cx="7740396" cy="27550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 smtClean="0">
                <a:solidFill>
                  <a:srgbClr val="0CFA02"/>
                </a:solidFill>
                <a:latin typeface="Consolas" charset="0"/>
                <a:ea typeface="Consolas" charset="0"/>
                <a:cs typeface="Consolas" charset="0"/>
              </a:rPr>
              <a:t>x</a:t>
            </a:r>
          </a:p>
          <a:p>
            <a:r>
              <a:rPr lang="en-US" sz="3600" dirty="0" smtClean="0">
                <a:solidFill>
                  <a:srgbClr val="FEFB01"/>
                </a:solidFill>
                <a:latin typeface="Consolas" charset="0"/>
                <a:ea typeface="Consolas" charset="0"/>
                <a:cs typeface="Consolas" charset="0"/>
              </a:rPr>
              <a:t>y</a:t>
            </a:r>
          </a:p>
          <a:p>
            <a:r>
              <a:rPr lang="en-US" sz="3600" dirty="0" smtClean="0">
                <a:solidFill>
                  <a:srgbClr val="F5A007"/>
                </a:solidFill>
                <a:latin typeface="Consolas" charset="0"/>
                <a:ea typeface="Consolas" charset="0"/>
                <a:cs typeface="Consolas" charset="0"/>
              </a:rPr>
              <a:t>z</a:t>
            </a:r>
          </a:p>
          <a:p>
            <a:r>
              <a:rPr lang="en-US" sz="3600" dirty="0" smtClean="0">
                <a:solidFill>
                  <a:srgbClr val="F21AF1"/>
                </a:solidFill>
                <a:latin typeface="Consolas" charset="0"/>
                <a:ea typeface="Consolas" charset="0"/>
                <a:cs typeface="Consolas" charset="0"/>
              </a:rPr>
              <a:t>a</a:t>
            </a:r>
            <a:endParaRPr lang="en-US" sz="3600" dirty="0">
              <a:solidFill>
                <a:srgbClr val="F21AF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2022804"/>
              </p:ext>
            </p:extLst>
          </p:nvPr>
        </p:nvGraphicFramePr>
        <p:xfrm>
          <a:off x="1066800" y="3059676"/>
          <a:ext cx="7162800" cy="7416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95350"/>
                <a:gridCol w="895350"/>
                <a:gridCol w="895350"/>
                <a:gridCol w="895350"/>
                <a:gridCol w="895350"/>
                <a:gridCol w="895350"/>
                <a:gridCol w="895350"/>
                <a:gridCol w="8953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loc.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124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125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126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127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128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129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130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value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4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124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?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?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?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124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?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209800" y="3801356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CFA02"/>
                </a:solidFill>
                <a:latin typeface="Consolas" charset="0"/>
                <a:ea typeface="Consolas" charset="0"/>
                <a:cs typeface="Consolas" charset="0"/>
              </a:rPr>
              <a:t>x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985954" y="3801356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21AF1"/>
                </a:solidFill>
                <a:latin typeface="Consolas" charset="0"/>
                <a:ea typeface="Consolas" charset="0"/>
                <a:cs typeface="Consolas" charset="0"/>
              </a:rPr>
              <a:t>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092387" y="3807896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5A007"/>
                </a:solidFill>
                <a:latin typeface="Consolas" charset="0"/>
                <a:ea typeface="Consolas" charset="0"/>
                <a:cs typeface="Consolas" charset="0"/>
              </a:rPr>
              <a:t>z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629400" y="3794872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EFB01"/>
                </a:solidFill>
                <a:latin typeface="Consolas" charset="0"/>
                <a:ea typeface="Consolas" charset="0"/>
                <a:cs typeface="Consolas" charset="0"/>
              </a:rPr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610143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13867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8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8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28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, *p;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p = &amp;</a:t>
            </a:r>
            <a:r>
              <a:rPr lang="en-US" sz="28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28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; </a:t>
            </a:r>
            <a:r>
              <a:rPr lang="en-US" sz="2800" dirty="0" smtClean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//address of i: 2002</a:t>
            </a:r>
            <a:endParaRPr lang="en-US" sz="2800" dirty="0">
              <a:solidFill>
                <a:srgbClr val="00B050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632296"/>
              </p:ext>
            </p:extLst>
          </p:nvPr>
        </p:nvGraphicFramePr>
        <p:xfrm>
          <a:off x="228597" y="2438398"/>
          <a:ext cx="8212457" cy="141728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46587"/>
                <a:gridCol w="746587"/>
                <a:gridCol w="746587"/>
                <a:gridCol w="746587"/>
                <a:gridCol w="746587"/>
                <a:gridCol w="746587"/>
                <a:gridCol w="746587"/>
                <a:gridCol w="746587"/>
                <a:gridCol w="746587"/>
                <a:gridCol w="746587"/>
                <a:gridCol w="746587"/>
              </a:tblGrid>
              <a:tr h="708642"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2002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2100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70864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427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589571" y="1605287"/>
            <a:ext cx="533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i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7220564" y="1605287"/>
            <a:ext cx="533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</a:t>
            </a: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2458063" y="3103194"/>
            <a:ext cx="742337" cy="749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ular Callout 8"/>
          <p:cNvSpPr/>
          <p:nvPr/>
        </p:nvSpPr>
        <p:spPr>
          <a:xfrm>
            <a:off x="5029200" y="1660785"/>
            <a:ext cx="1714500" cy="619780"/>
          </a:xfrm>
          <a:prstGeom prst="wedgeRectCallout">
            <a:avLst>
              <a:gd name="adj1" fmla="val 78255"/>
              <a:gd name="adj2" fmla="val 20248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Random value in memory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8118987" y="1895131"/>
            <a:ext cx="533400" cy="53271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0099"/>
                </a:solidFill>
              </a:rPr>
              <a:t>1</a:t>
            </a:r>
            <a:endParaRPr lang="en-US" sz="2400" dirty="0">
              <a:solidFill>
                <a:srgbClr val="000099"/>
              </a:solidFill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5130407"/>
              </p:ext>
            </p:extLst>
          </p:nvPr>
        </p:nvGraphicFramePr>
        <p:xfrm>
          <a:off x="228597" y="4830369"/>
          <a:ext cx="8212457" cy="141728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46587"/>
                <a:gridCol w="746587"/>
                <a:gridCol w="746587"/>
                <a:gridCol w="746587"/>
                <a:gridCol w="746587"/>
                <a:gridCol w="746587"/>
                <a:gridCol w="746587"/>
                <a:gridCol w="746587"/>
                <a:gridCol w="746587"/>
                <a:gridCol w="746587"/>
                <a:gridCol w="746587"/>
              </a:tblGrid>
              <a:tr h="708642"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2002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2100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70864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427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2002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2589571" y="4081415"/>
            <a:ext cx="533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i</a:t>
            </a:r>
            <a:endParaRPr 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7226426" y="4023621"/>
            <a:ext cx="533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</a:t>
            </a:r>
            <a:endParaRPr lang="en-US" sz="2800" dirty="0"/>
          </a:p>
        </p:txBody>
      </p:sp>
      <p:sp>
        <p:nvSpPr>
          <p:cNvPr id="16" name="Rectangle 15"/>
          <p:cNvSpPr/>
          <p:nvPr/>
        </p:nvSpPr>
        <p:spPr>
          <a:xfrm>
            <a:off x="2456220" y="5486400"/>
            <a:ext cx="744179" cy="7355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8118987" y="4564014"/>
            <a:ext cx="533400" cy="53271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0099"/>
                </a:solidFill>
              </a:rPr>
              <a:t>2</a:t>
            </a:r>
            <a:endParaRPr lang="en-US" sz="2400" dirty="0">
              <a:solidFill>
                <a:srgbClr val="000099"/>
              </a:solidFill>
            </a:endParaRPr>
          </a:p>
        </p:txBody>
      </p:sp>
      <p:sp>
        <p:nvSpPr>
          <p:cNvPr id="18" name="Rectangular Callout 17"/>
          <p:cNvSpPr/>
          <p:nvPr/>
        </p:nvSpPr>
        <p:spPr>
          <a:xfrm>
            <a:off x="408654" y="1723102"/>
            <a:ext cx="1714500" cy="619780"/>
          </a:xfrm>
          <a:prstGeom prst="wedgeRectCallout">
            <a:avLst>
              <a:gd name="adj1" fmla="val 75003"/>
              <a:gd name="adj2" fmla="val 1898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Random value </a:t>
            </a:r>
            <a:r>
              <a:rPr lang="en-US" smtClean="0"/>
              <a:t>in memory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76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9" grpId="0" animBg="1"/>
      <p:bldP spid="14" grpId="0"/>
      <p:bldP spid="15" grpId="0"/>
      <p:bldP spid="16" grpId="0" animBg="1"/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Indirection Operator: *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303" y="1820864"/>
            <a:ext cx="7968996" cy="4351337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 indirection operator * is used to access the value pointed to by a pointer:</a:t>
            </a:r>
          </a:p>
          <a:p>
            <a:pPr lvl="1"/>
            <a:r>
              <a:rPr lang="en-US" sz="2000" dirty="0" smtClean="0"/>
              <a:t>Must initialize p before using it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4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4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24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= 11;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4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4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*p = &amp;</a:t>
            </a:r>
            <a:r>
              <a:rPr lang="en-US" sz="24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24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4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24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(“%</a:t>
            </a:r>
            <a:r>
              <a:rPr lang="en-US" sz="2400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d</a:t>
            </a:r>
            <a:r>
              <a:rPr lang="en-US" sz="24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\n”, </a:t>
            </a:r>
            <a:r>
              <a:rPr lang="en-US" sz="2400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*</a:t>
            </a:r>
            <a:r>
              <a:rPr lang="en-US" sz="24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p);   </a:t>
            </a:r>
            <a:r>
              <a:rPr lang="en-US" sz="2400" dirty="0" smtClean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//prints 11</a:t>
            </a:r>
            <a:r>
              <a:rPr lang="en-US" sz="24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endParaRPr lang="en-US" sz="2400" dirty="0">
              <a:solidFill>
                <a:srgbClr val="0B2B91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4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24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(“%</a:t>
            </a:r>
            <a:r>
              <a:rPr lang="en-US" sz="2400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p</a:t>
            </a:r>
            <a:r>
              <a:rPr lang="en-US" sz="24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\n”, p);    </a:t>
            </a:r>
            <a:r>
              <a:rPr lang="en-US" sz="2400" dirty="0" smtClean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// 0x7fffffffda6c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551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820864"/>
            <a:ext cx="6446520" cy="435133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8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8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28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, j, *p;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j = *&amp;</a:t>
            </a:r>
            <a:r>
              <a:rPr lang="en-US" sz="28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28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  <a:r>
              <a:rPr lang="en-US" sz="2800" dirty="0" smtClean="0">
                <a:latin typeface="Consolas" charset="0"/>
                <a:ea typeface="Consolas" charset="0"/>
                <a:cs typeface="Consolas" charset="0"/>
              </a:rPr>
              <a:t>	</a:t>
            </a:r>
          </a:p>
          <a:p>
            <a:pPr marL="0" indent="0">
              <a:lnSpc>
                <a:spcPct val="200000"/>
              </a:lnSpc>
              <a:buNone/>
            </a:pPr>
            <a:endParaRPr lang="en-US" sz="2800" dirty="0" smtClean="0">
              <a:solidFill>
                <a:srgbClr val="0B2B91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8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28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8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= 3</a:t>
            </a:r>
            <a:r>
              <a:rPr lang="en-US" sz="28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marL="0" indent="0">
              <a:buNone/>
            </a:pPr>
            <a:r>
              <a:rPr lang="en-US" sz="28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8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*p = &amp;</a:t>
            </a:r>
            <a:r>
              <a:rPr lang="en-US" sz="28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28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marL="0" indent="0">
              <a:buNone/>
            </a:pPr>
            <a:r>
              <a:rPr lang="en-US" sz="28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28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= 4;</a:t>
            </a:r>
          </a:p>
          <a:p>
            <a:pPr marL="0" indent="0">
              <a:buNone/>
            </a:pPr>
            <a:r>
              <a:rPr lang="en-US" sz="28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28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("%d\n", </a:t>
            </a:r>
            <a:r>
              <a:rPr lang="en-US" sz="28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*p);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311769" y="1769944"/>
            <a:ext cx="5008245" cy="138499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B050"/>
                </a:solidFill>
                <a:latin typeface="Arial Narrow" pitchFamily="34" charset="0"/>
              </a:rPr>
              <a:t>&amp;</a:t>
            </a:r>
            <a:r>
              <a:rPr lang="en-US" sz="2800" dirty="0" err="1">
                <a:solidFill>
                  <a:srgbClr val="00B050"/>
                </a:solidFill>
                <a:latin typeface="Arial Narrow" pitchFamily="34" charset="0"/>
              </a:rPr>
              <a:t>i</a:t>
            </a:r>
            <a:r>
              <a:rPr lang="en-US" sz="2800" dirty="0">
                <a:solidFill>
                  <a:srgbClr val="00B050"/>
                </a:solidFill>
                <a:latin typeface="Arial Narrow" pitchFamily="34" charset="0"/>
              </a:rPr>
              <a:t>: pointer to </a:t>
            </a:r>
            <a:r>
              <a:rPr lang="en-US" sz="2800" dirty="0" err="1">
                <a:solidFill>
                  <a:srgbClr val="00B050"/>
                </a:solidFill>
                <a:latin typeface="Arial Narrow" pitchFamily="34" charset="0"/>
              </a:rPr>
              <a:t>i</a:t>
            </a:r>
            <a:endParaRPr lang="en-US" sz="2800" dirty="0">
              <a:solidFill>
                <a:srgbClr val="00B050"/>
              </a:solidFill>
              <a:latin typeface="Arial Narrow" pitchFamily="34" charset="0"/>
            </a:endParaRPr>
          </a:p>
          <a:p>
            <a:r>
              <a:rPr lang="en-US" sz="2800" dirty="0" smtClean="0">
                <a:solidFill>
                  <a:srgbClr val="00B050"/>
                </a:solidFill>
                <a:latin typeface="Arial Narrow" pitchFamily="34" charset="0"/>
              </a:rPr>
              <a:t>*(&amp;</a:t>
            </a:r>
            <a:r>
              <a:rPr lang="en-US" sz="2800" dirty="0" err="1">
                <a:solidFill>
                  <a:srgbClr val="00B050"/>
                </a:solidFill>
                <a:latin typeface="Arial Narrow" pitchFamily="34" charset="0"/>
              </a:rPr>
              <a:t>i</a:t>
            </a:r>
            <a:r>
              <a:rPr lang="en-US" sz="2800" dirty="0">
                <a:solidFill>
                  <a:srgbClr val="00B050"/>
                </a:solidFill>
                <a:latin typeface="Arial Narrow" pitchFamily="34" charset="0"/>
              </a:rPr>
              <a:t>): value pointed to by the pointer</a:t>
            </a:r>
          </a:p>
          <a:p>
            <a:r>
              <a:rPr lang="en-US" sz="2800" dirty="0" smtClean="0">
                <a:solidFill>
                  <a:srgbClr val="00B050"/>
                </a:solidFill>
                <a:latin typeface="Arial Narrow" pitchFamily="34" charset="0"/>
              </a:rPr>
              <a:t>*&amp;</a:t>
            </a:r>
            <a:r>
              <a:rPr lang="en-US" sz="2800" dirty="0" err="1">
                <a:solidFill>
                  <a:srgbClr val="00B050"/>
                </a:solidFill>
                <a:latin typeface="Arial Narrow" pitchFamily="34" charset="0"/>
              </a:rPr>
              <a:t>i</a:t>
            </a:r>
            <a:r>
              <a:rPr lang="en-US" sz="2800" dirty="0">
                <a:solidFill>
                  <a:srgbClr val="00B050"/>
                </a:solidFill>
                <a:latin typeface="Arial Narrow" pitchFamily="34" charset="0"/>
              </a:rPr>
              <a:t> same as </a:t>
            </a:r>
            <a:r>
              <a:rPr lang="en-US" sz="2800" dirty="0" err="1">
                <a:solidFill>
                  <a:srgbClr val="00B050"/>
                </a:solidFill>
                <a:latin typeface="Arial Narrow" pitchFamily="34" charset="0"/>
              </a:rPr>
              <a:t>i</a:t>
            </a:r>
            <a:r>
              <a:rPr lang="en-US" sz="2800" dirty="0">
                <a:solidFill>
                  <a:srgbClr val="00B050"/>
                </a:solidFill>
                <a:latin typeface="Arial Narrow" pitchFamily="34" charset="0"/>
              </a:rPr>
              <a:t> 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311769" y="4724400"/>
            <a:ext cx="5008245" cy="95410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B050"/>
                </a:solidFill>
                <a:latin typeface="Arial Narrow" pitchFamily="34" charset="0"/>
              </a:rPr>
              <a:t>p points to </a:t>
            </a:r>
            <a:r>
              <a:rPr lang="en-US" sz="2800" dirty="0" err="1" smtClean="0">
                <a:solidFill>
                  <a:srgbClr val="00B050"/>
                </a:solidFill>
                <a:latin typeface="Arial Narrow" pitchFamily="34" charset="0"/>
              </a:rPr>
              <a:t>i</a:t>
            </a:r>
            <a:r>
              <a:rPr lang="en-US" sz="2800" dirty="0" smtClean="0">
                <a:solidFill>
                  <a:srgbClr val="00B050"/>
                </a:solidFill>
                <a:latin typeface="Arial Narrow" pitchFamily="34" charset="0"/>
              </a:rPr>
              <a:t>, so it prints the current value of </a:t>
            </a:r>
            <a:r>
              <a:rPr lang="en-US" sz="2800" dirty="0" err="1" smtClean="0">
                <a:solidFill>
                  <a:srgbClr val="00B050"/>
                </a:solidFill>
                <a:latin typeface="Arial Narrow" pitchFamily="34" charset="0"/>
              </a:rPr>
              <a:t>i</a:t>
            </a:r>
            <a:endParaRPr lang="en-US" sz="2800" dirty="0">
              <a:solidFill>
                <a:srgbClr val="00B050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4877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" y="1820864"/>
            <a:ext cx="6446520" cy="435133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0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30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30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30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= 3, *p = &amp;</a:t>
            </a:r>
            <a:r>
              <a:rPr lang="en-US" sz="30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30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marL="0" indent="0">
              <a:buNone/>
            </a:pPr>
            <a:r>
              <a:rPr lang="en-US" sz="30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*p = 4;</a:t>
            </a:r>
          </a:p>
          <a:p>
            <a:pPr marL="0" indent="0">
              <a:buNone/>
            </a:pPr>
            <a:r>
              <a:rPr lang="en-US" sz="30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30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("%d\n", </a:t>
            </a:r>
            <a:r>
              <a:rPr lang="en-US" sz="30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30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 marL="0" indent="0">
              <a:buNone/>
            </a:pPr>
            <a:r>
              <a:rPr lang="en-US" sz="30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30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("%d\n", </a:t>
            </a:r>
            <a:r>
              <a:rPr lang="en-US" sz="30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*p);</a:t>
            </a:r>
          </a:p>
          <a:p>
            <a:pPr marL="0" indent="0">
              <a:buNone/>
            </a:pPr>
            <a:endParaRPr lang="en-US" sz="3000" dirty="0" smtClean="0">
              <a:solidFill>
                <a:srgbClr val="0B2B91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30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3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30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*q;</a:t>
            </a:r>
          </a:p>
          <a:p>
            <a:pPr marL="0" indent="0">
              <a:buNone/>
            </a:pPr>
            <a:r>
              <a:rPr lang="en-US" sz="30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30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("%d\n", </a:t>
            </a:r>
            <a:r>
              <a:rPr lang="en-US" sz="30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*q);</a:t>
            </a:r>
          </a:p>
          <a:p>
            <a:pPr marL="0" indent="0">
              <a:buNone/>
            </a:pPr>
            <a:r>
              <a:rPr lang="en-US" sz="30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*q = 1;</a:t>
            </a:r>
            <a:endParaRPr lang="en-US" sz="3000" dirty="0">
              <a:solidFill>
                <a:srgbClr val="0B2B9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95432" y="2380391"/>
            <a:ext cx="4876800" cy="181588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B050"/>
                </a:solidFill>
                <a:latin typeface="Arial Narrow" pitchFamily="34" charset="0"/>
              </a:rPr>
              <a:t>Line 2: Assigns 4 to the value pointed to by p, so assigns 4 to </a:t>
            </a:r>
            <a:r>
              <a:rPr lang="en-US" sz="2800" dirty="0" err="1" smtClean="0">
                <a:solidFill>
                  <a:srgbClr val="00B050"/>
                </a:solidFill>
                <a:latin typeface="Arial Narrow" pitchFamily="34" charset="0"/>
              </a:rPr>
              <a:t>i</a:t>
            </a:r>
            <a:endParaRPr lang="en-US" sz="2800" dirty="0" smtClean="0">
              <a:solidFill>
                <a:srgbClr val="00B050"/>
              </a:solidFill>
              <a:latin typeface="Arial Narrow" pitchFamily="34" charset="0"/>
            </a:endParaRPr>
          </a:p>
          <a:p>
            <a:r>
              <a:rPr lang="en-US" sz="2800" dirty="0" smtClean="0">
                <a:solidFill>
                  <a:srgbClr val="00B050"/>
                </a:solidFill>
                <a:latin typeface="Arial Narrow" pitchFamily="34" charset="0"/>
              </a:rPr>
              <a:t>Line 3: Prints 4</a:t>
            </a:r>
          </a:p>
          <a:p>
            <a:r>
              <a:rPr lang="en-US" sz="2800" dirty="0" smtClean="0">
                <a:solidFill>
                  <a:srgbClr val="00B050"/>
                </a:solidFill>
                <a:latin typeface="Arial Narrow" pitchFamily="34" charset="0"/>
              </a:rPr>
              <a:t>Line 4: Also, </a:t>
            </a:r>
            <a:r>
              <a:rPr lang="en-US" sz="2800" dirty="0">
                <a:solidFill>
                  <a:srgbClr val="00B050"/>
                </a:solidFill>
                <a:latin typeface="Arial Narrow" pitchFamily="34" charset="0"/>
              </a:rPr>
              <a:t>p</a:t>
            </a:r>
            <a:r>
              <a:rPr lang="en-US" sz="2800" dirty="0" smtClean="0">
                <a:solidFill>
                  <a:srgbClr val="00B050"/>
                </a:solidFill>
                <a:latin typeface="Arial Narrow" pitchFamily="34" charset="0"/>
              </a:rPr>
              <a:t>rints 4 </a:t>
            </a:r>
            <a:endParaRPr lang="en-US" sz="2800" dirty="0">
              <a:solidFill>
                <a:srgbClr val="00B050"/>
              </a:solidFill>
              <a:latin typeface="Arial Narrow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25740" y="5431112"/>
            <a:ext cx="4533900" cy="138499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B050"/>
                </a:solidFill>
                <a:latin typeface="Arial Narrow" pitchFamily="34" charset="0"/>
              </a:rPr>
              <a:t>q is uninitialized, does not point to any particular location</a:t>
            </a:r>
          </a:p>
          <a:p>
            <a:r>
              <a:rPr lang="en-US" sz="2800" dirty="0" smtClean="0">
                <a:solidFill>
                  <a:srgbClr val="00B050"/>
                </a:solidFill>
                <a:latin typeface="Arial Narrow" pitchFamily="34" charset="0"/>
              </a:rPr>
              <a:t>Undefined behavior </a:t>
            </a:r>
            <a:endParaRPr lang="en-US" sz="2800" dirty="0">
              <a:solidFill>
                <a:srgbClr val="00B050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5455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</p:bld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5078</TotalTime>
  <Words>1317</Words>
  <Application>Microsoft Macintosh PowerPoint</Application>
  <PresentationFormat>On-screen Show (4:3)</PresentationFormat>
  <Paragraphs>400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 Narrow</vt:lpstr>
      <vt:lpstr>Calibri</vt:lpstr>
      <vt:lpstr>Century Schoolbook</vt:lpstr>
      <vt:lpstr>Consolas</vt:lpstr>
      <vt:lpstr>Wingdings 2</vt:lpstr>
      <vt:lpstr>Arial</vt:lpstr>
      <vt:lpstr>View</vt:lpstr>
      <vt:lpstr>CSE 220 – C Programming</vt:lpstr>
      <vt:lpstr>Pointer Variables</vt:lpstr>
      <vt:lpstr>Pointer Declaration</vt:lpstr>
      <vt:lpstr>Address Operator: &amp;</vt:lpstr>
      <vt:lpstr>Which of these variables are pointers?</vt:lpstr>
      <vt:lpstr>PowerPoint Presentation</vt:lpstr>
      <vt:lpstr>Indirection Operator: *</vt:lpstr>
      <vt:lpstr>Examples</vt:lpstr>
      <vt:lpstr>Examples</vt:lpstr>
      <vt:lpstr>What does this code output?</vt:lpstr>
      <vt:lpstr>Pointer Assignment</vt:lpstr>
      <vt:lpstr>Pointer Assignment</vt:lpstr>
      <vt:lpstr>Pointer Assignment</vt:lpstr>
      <vt:lpstr>Pointer Assignment</vt:lpstr>
      <vt:lpstr>What does this code output?</vt:lpstr>
      <vt:lpstr>Pointers as Arguments</vt:lpstr>
      <vt:lpstr>Pointers as Arguments</vt:lpstr>
      <vt:lpstr>Pointers as Arguments</vt:lpstr>
      <vt:lpstr>Pointers as Arguments</vt:lpstr>
      <vt:lpstr>Pointers as Arguments</vt:lpstr>
      <vt:lpstr>Pointers as Arguments</vt:lpstr>
      <vt:lpstr>What does this code output?</vt:lpstr>
      <vt:lpstr>Scanf revisited</vt:lpstr>
      <vt:lpstr>Pointers as return values</vt:lpstr>
      <vt:lpstr>Pitfalls</vt:lpstr>
      <vt:lpstr>Pitfalls</vt:lpstr>
      <vt:lpstr>What does this code output?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220 – C Programming Fall 2013</dc:title>
  <dc:creator/>
  <cp:lastModifiedBy>Joshua Nahum</cp:lastModifiedBy>
  <cp:revision>372</cp:revision>
  <dcterms:created xsi:type="dcterms:W3CDTF">2006-08-16T00:00:00Z</dcterms:created>
  <dcterms:modified xsi:type="dcterms:W3CDTF">2016-10-17T22:57:42Z</dcterms:modified>
</cp:coreProperties>
</file>