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33"/>
  </p:notesMasterIdLst>
  <p:sldIdLst>
    <p:sldId id="501" r:id="rId2"/>
    <p:sldId id="502" r:id="rId3"/>
    <p:sldId id="497" r:id="rId4"/>
    <p:sldId id="503" r:id="rId5"/>
    <p:sldId id="504" r:id="rId6"/>
    <p:sldId id="505" r:id="rId7"/>
    <p:sldId id="506" r:id="rId8"/>
    <p:sldId id="507" r:id="rId9"/>
    <p:sldId id="508" r:id="rId10"/>
    <p:sldId id="521" r:id="rId11"/>
    <p:sldId id="509" r:id="rId12"/>
    <p:sldId id="510" r:id="rId13"/>
    <p:sldId id="522" r:id="rId14"/>
    <p:sldId id="511" r:id="rId15"/>
    <p:sldId id="523" r:id="rId16"/>
    <p:sldId id="524" r:id="rId17"/>
    <p:sldId id="512" r:id="rId18"/>
    <p:sldId id="513" r:id="rId19"/>
    <p:sldId id="525" r:id="rId20"/>
    <p:sldId id="514" r:id="rId21"/>
    <p:sldId id="515" r:id="rId22"/>
    <p:sldId id="516" r:id="rId23"/>
    <p:sldId id="517" r:id="rId24"/>
    <p:sldId id="518" r:id="rId25"/>
    <p:sldId id="519" r:id="rId26"/>
    <p:sldId id="520" r:id="rId27"/>
    <p:sldId id="526" r:id="rId28"/>
    <p:sldId id="527" r:id="rId29"/>
    <p:sldId id="528" r:id="rId30"/>
    <p:sldId id="529" r:id="rId31"/>
    <p:sldId id="530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23" autoAdjust="0"/>
    <p:restoredTop sz="91058" autoAdjust="0"/>
  </p:normalViewPr>
  <p:slideViewPr>
    <p:cSldViewPr>
      <p:cViewPr varScale="1">
        <p:scale>
          <a:sx n="85" d="100"/>
          <a:sy n="85" d="100"/>
        </p:scale>
        <p:origin x="2168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10/26/16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5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33F808F0-913D-477A-9CA6-F18B965E45CF}" type="datetime1">
              <a:rPr lang="en-US" smtClean="0"/>
              <a:t>10/26/16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55D-377A-4D1E-B670-E39358B7E717}" type="datetime1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A99-918F-4F8A-B9C1-3067B0137FB2}" type="datetime1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6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4DF3-3970-42FB-90D2-A9B99EA4895D}" type="datetime1">
              <a:rPr lang="en-US" smtClean="0"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A1E4-22D3-42A9-8BE0-61674E6AF57E}" type="datetime1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16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3097-9EFE-4D82-AC52-9D1E9CD75C0B}" type="datetime1">
              <a:rPr lang="en-US" smtClean="0"/>
              <a:t>10/26/16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777-7662-4FEC-BEC3-810ADE438E61}" type="datetime1">
              <a:rPr lang="en-US" smtClean="0"/>
              <a:t>10/26/16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9C1-2605-4D7A-B7AE-B9C46F829AB4}" type="datetime1">
              <a:rPr lang="en-US" smtClean="0"/>
              <a:t>10/26/16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4FF-F681-4C4B-B5A3-2E84619FD695}" type="datetime1">
              <a:rPr lang="en-US" smtClean="0"/>
              <a:t>10/26/16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CD9B-598C-4B8C-9A44-38ABFA66C3CA}" type="datetime1">
              <a:rPr lang="en-US" smtClean="0"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455-5397-4708-A123-B7BEC8168560}" type="datetime1">
              <a:rPr lang="en-US" smtClean="0"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6FC23F-F40F-4A49-BC09-A880359CAB63}" type="datetime1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Array and Pointers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6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What is the value of x?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2"/>
            <a:ext cx="7239000" cy="21737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array[] = {1, 3, 5, 7};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&amp;array[1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++;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-=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x = 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 &amp;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array[0];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6082" y="3423082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3600" dirty="0" smtClean="0">
              <a:solidFill>
                <a:srgbClr val="FEFB0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3600" dirty="0" smtClean="0">
              <a:solidFill>
                <a:srgbClr val="F5A007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25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Can compare pointers using:</a:t>
            </a:r>
          </a:p>
          <a:p>
            <a:pPr lvl="1"/>
            <a:r>
              <a:rPr lang="en-US" dirty="0" smtClean="0"/>
              <a:t>Relational operators: &lt;, &lt;=, &gt;, &gt;= </a:t>
            </a:r>
          </a:p>
          <a:p>
            <a:pPr lvl="1"/>
            <a:r>
              <a:rPr lang="en-US" dirty="0" smtClean="0"/>
              <a:t>Equality operators: !=, ==</a:t>
            </a:r>
          </a:p>
          <a:p>
            <a:r>
              <a:rPr lang="en-US" sz="3000" dirty="0" smtClean="0"/>
              <a:t>With relational operators:</a:t>
            </a:r>
          </a:p>
          <a:p>
            <a:pPr lvl="1"/>
            <a:r>
              <a:rPr lang="en-US" sz="2600" dirty="0" smtClean="0"/>
              <a:t>the result is meaningful if both pointer point to elements of the same array</a:t>
            </a:r>
          </a:p>
          <a:p>
            <a:pPr lvl="1"/>
            <a:r>
              <a:rPr lang="en-US" dirty="0" smtClean="0">
                <a:solidFill>
                  <a:srgbClr val="000099"/>
                </a:solidFill>
              </a:rPr>
              <a:t>p </a:t>
            </a:r>
            <a:r>
              <a:rPr lang="en-US" dirty="0">
                <a:solidFill>
                  <a:srgbClr val="000099"/>
                </a:solidFill>
              </a:rPr>
              <a:t>&lt; </a:t>
            </a:r>
            <a:r>
              <a:rPr lang="en-US" dirty="0" smtClean="0">
                <a:solidFill>
                  <a:srgbClr val="000099"/>
                </a:solidFill>
              </a:rPr>
              <a:t>q</a:t>
            </a:r>
            <a:r>
              <a:rPr lang="en-US" dirty="0" smtClean="0"/>
              <a:t>: </a:t>
            </a:r>
            <a:r>
              <a:rPr lang="en-US" dirty="0"/>
              <a:t>the element that p points to comes before the element that q points to </a:t>
            </a:r>
            <a:r>
              <a:rPr lang="en-US" dirty="0" smtClean="0"/>
              <a:t>in the array</a:t>
            </a:r>
            <a:endParaRPr lang="en-US" dirty="0"/>
          </a:p>
          <a:p>
            <a:r>
              <a:rPr lang="en-US" sz="3000" dirty="0" smtClean="0"/>
              <a:t>Equality Operators: </a:t>
            </a:r>
          </a:p>
          <a:p>
            <a:pPr lvl="1"/>
            <a:r>
              <a:rPr lang="en-US" dirty="0" smtClean="0">
                <a:solidFill>
                  <a:srgbClr val="000099"/>
                </a:solidFill>
              </a:rPr>
              <a:t>p == q</a:t>
            </a:r>
            <a:r>
              <a:rPr lang="en-US" dirty="0" smtClean="0"/>
              <a:t>: p and q point to the same variable</a:t>
            </a:r>
          </a:p>
          <a:p>
            <a:pPr lvl="1"/>
            <a:r>
              <a:rPr lang="en-US" dirty="0" smtClean="0">
                <a:solidFill>
                  <a:srgbClr val="000099"/>
                </a:solidFill>
              </a:rPr>
              <a:t>p != q </a:t>
            </a:r>
            <a:r>
              <a:rPr lang="en-US" dirty="0" smtClean="0"/>
              <a:t>: p and q point to different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 a pointer to visit elements of an array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971800"/>
            <a:ext cx="73533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sum = 0, a[10];</a:t>
            </a:r>
            <a:endParaRPr lang="en-US" sz="3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3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//initialize array content</a:t>
            </a:r>
            <a:endParaRPr lang="en-US" sz="30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3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*p=&amp;a[0]; p&lt;&amp;a[10]; p++){</a:t>
            </a:r>
            <a:endParaRPr lang="en-US" sz="3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sum += *p;</a:t>
            </a:r>
          </a:p>
          <a:p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3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3878390" y="4820588"/>
            <a:ext cx="4038600" cy="1965325"/>
          </a:xfrm>
          <a:prstGeom prst="wedgeRectCallout">
            <a:avLst>
              <a:gd name="adj1" fmla="val -9490"/>
              <a:gd name="adj2" fmla="val -71381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A[10] does not exist.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 last element is a[9].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But this is safe, since the loop is not trying to read the content of a[10]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03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What is the value of x?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2"/>
            <a:ext cx="7239000" cy="21737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array[] = {1, 3, 5, 7};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&amp;array[1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x = 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&amp;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array[0];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6082" y="3423082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3600" dirty="0" smtClean="0">
              <a:solidFill>
                <a:srgbClr val="FEFB0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3600" dirty="0" smtClean="0">
              <a:solidFill>
                <a:srgbClr val="F5A007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8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* and 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Consider the statement: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a[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++] = j;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//Assign j to a[</a:t>
            </a:r>
            <a:r>
              <a:rPr lang="en-US" sz="2400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], increments the index </a:t>
            </a:r>
            <a:r>
              <a:rPr lang="en-US" sz="2400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endParaRPr lang="en-US" sz="2400" dirty="0" smtClean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 smtClean="0"/>
              <a:t>The equivalent  statement using a pointer: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*p = &amp;a[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*(p++) = j</a:t>
            </a:r>
          </a:p>
          <a:p>
            <a:pPr marL="0" indent="0">
              <a:buNone/>
            </a:pPr>
            <a:r>
              <a:rPr lang="en-US" sz="2400" dirty="0" smtClean="0"/>
              <a:t>Different from: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(*p)++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8981" y="5432326"/>
            <a:ext cx="6476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//Increments the value that p points </a:t>
            </a:r>
            <a:endParaRPr lang="en-US" sz="2400" dirty="0" smtClean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//to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p 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remains unchanged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4016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What is the state of the array?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2"/>
            <a:ext cx="7239000" cy="21737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array[] = {1, 3, 5, 7};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&amp;array[1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*(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++) = 99;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6082" y="3423082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1, 3, 99, 7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1, 99, 5, 7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33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What is the state of the array?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2"/>
            <a:ext cx="7239000" cy="21737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array[] = {1, 3, 5, 7};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&amp;array[1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(*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)++;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6082" y="3423082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1, 3, 5, 7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1, 4, 5, 7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name of the array is a pointer to the first element: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590313"/>
            <a:ext cx="571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a[10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]; </a:t>
            </a:r>
            <a:r>
              <a:rPr lang="en-US" sz="3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2;</a:t>
            </a:r>
            <a:endParaRPr lang="en-US" sz="3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24000" y="356452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" y="4740285"/>
            <a:ext cx="87089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 = ‘H’;	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3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3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puts H in a[0]</a:t>
            </a:r>
          </a:p>
          <a:p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*(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 + 1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= ‘e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’;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3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puts e in a[1]</a:t>
            </a:r>
          </a:p>
          <a:p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*(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 + </a:t>
            </a:r>
            <a:r>
              <a:rPr lang="en-US" sz="3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= ‘l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’;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3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puts ‘l’ in a[</a:t>
            </a:r>
            <a:r>
              <a:rPr lang="en-US" sz="3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endParaRPr lang="en-US" sz="3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3564520"/>
            <a:ext cx="4724399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3207" y="312836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517058" y="3526185"/>
            <a:ext cx="37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952135" y="3508830"/>
            <a:ext cx="37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48664" y="3516868"/>
            <a:ext cx="37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07392" y="3359194"/>
            <a:ext cx="136422" cy="16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7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pointers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24000" y="356452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438400" y="3564520"/>
            <a:ext cx="4724399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14600" y="315112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517058" y="3526185"/>
            <a:ext cx="37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952135" y="3508830"/>
            <a:ext cx="37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48664" y="3516868"/>
            <a:ext cx="37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" y="438389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*p =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a; 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declare a pointer to a[0]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p++;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p points to the next element (a[1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]);</a:t>
            </a:r>
          </a:p>
          <a:p>
            <a:r>
              <a:rPr lang="en-US" sz="2400" dirty="0" smtClean="0">
                <a:latin typeface="Arial Narrow" pitchFamily="34" charset="0"/>
              </a:rPr>
              <a:t>Cannot change the location that </a:t>
            </a:r>
            <a:r>
              <a:rPr lang="en-US" sz="2400" i="1" dirty="0" smtClean="0">
                <a:latin typeface="Arial Narrow" pitchFamily="34" charset="0"/>
              </a:rPr>
              <a:t>a</a:t>
            </a:r>
            <a:r>
              <a:rPr lang="en-US" sz="2400" dirty="0" smtClean="0">
                <a:latin typeface="Arial Narrow" pitchFamily="34" charset="0"/>
              </a:rPr>
              <a:t> points to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a = p + 5;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4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WRONG</a:t>
            </a:r>
            <a:endParaRPr lang="en-US" sz="2400" dirty="0">
              <a:solidFill>
                <a:srgbClr val="C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76849" y="3153329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</a:t>
            </a:r>
            <a:endParaRPr lang="en-US" sz="2400" i="1" dirty="0"/>
          </a:p>
        </p:txBody>
      </p:sp>
      <p:sp>
        <p:nvSpPr>
          <p:cNvPr id="19" name="Freeform 18"/>
          <p:cNvSpPr/>
          <p:nvPr/>
        </p:nvSpPr>
        <p:spPr>
          <a:xfrm rot="662894">
            <a:off x="1708536" y="3807665"/>
            <a:ext cx="959838" cy="406655"/>
          </a:xfrm>
          <a:custGeom>
            <a:avLst/>
            <a:gdLst>
              <a:gd name="connsiteX0" fmla="*/ 36567 w 990296"/>
              <a:gd name="connsiteY0" fmla="*/ 0 h 427182"/>
              <a:gd name="connsiteX1" fmla="*/ 75896 w 990296"/>
              <a:gd name="connsiteY1" fmla="*/ 226142 h 427182"/>
              <a:gd name="connsiteX2" fmla="*/ 714992 w 990296"/>
              <a:gd name="connsiteY2" fmla="*/ 422787 h 427182"/>
              <a:gd name="connsiteX3" fmla="*/ 990296 w 990296"/>
              <a:gd name="connsiteY3" fmla="*/ 29497 h 427182"/>
              <a:gd name="connsiteX0" fmla="*/ 5700 w 959429"/>
              <a:gd name="connsiteY0" fmla="*/ 0 h 435773"/>
              <a:gd name="connsiteX1" fmla="*/ 231689 w 959429"/>
              <a:gd name="connsiteY1" fmla="*/ 309911 h 435773"/>
              <a:gd name="connsiteX2" fmla="*/ 684125 w 959429"/>
              <a:gd name="connsiteY2" fmla="*/ 422787 h 435773"/>
              <a:gd name="connsiteX3" fmla="*/ 959429 w 959429"/>
              <a:gd name="connsiteY3" fmla="*/ 29497 h 435773"/>
              <a:gd name="connsiteX0" fmla="*/ 6109 w 959838"/>
              <a:gd name="connsiteY0" fmla="*/ 0 h 379256"/>
              <a:gd name="connsiteX1" fmla="*/ 232098 w 959838"/>
              <a:gd name="connsiteY1" fmla="*/ 309911 h 379256"/>
              <a:gd name="connsiteX2" fmla="*/ 761963 w 959838"/>
              <a:gd name="connsiteY2" fmla="*/ 357579 h 379256"/>
              <a:gd name="connsiteX3" fmla="*/ 959838 w 959838"/>
              <a:gd name="connsiteY3" fmla="*/ 29497 h 379256"/>
              <a:gd name="connsiteX0" fmla="*/ 6109 w 959838"/>
              <a:gd name="connsiteY0" fmla="*/ 0 h 406655"/>
              <a:gd name="connsiteX1" fmla="*/ 232098 w 959838"/>
              <a:gd name="connsiteY1" fmla="*/ 309911 h 406655"/>
              <a:gd name="connsiteX2" fmla="*/ 761963 w 959838"/>
              <a:gd name="connsiteY2" fmla="*/ 357579 h 406655"/>
              <a:gd name="connsiteX3" fmla="*/ 959838 w 959838"/>
              <a:gd name="connsiteY3" fmla="*/ 29497 h 40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9838" h="406655">
                <a:moveTo>
                  <a:pt x="6109" y="0"/>
                </a:moveTo>
                <a:cubicBezTo>
                  <a:pt x="-30762" y="77839"/>
                  <a:pt x="106122" y="250315"/>
                  <a:pt x="232098" y="309911"/>
                </a:cubicBezTo>
                <a:cubicBezTo>
                  <a:pt x="358074" y="369507"/>
                  <a:pt x="632678" y="465985"/>
                  <a:pt x="761963" y="357579"/>
                </a:cubicBezTo>
                <a:cubicBezTo>
                  <a:pt x="891248" y="249173"/>
                  <a:pt x="898386" y="209755"/>
                  <a:pt x="959838" y="29497"/>
                </a:cubicBezTo>
              </a:path>
            </a:pathLst>
          </a:custGeom>
          <a:noFill/>
          <a:ln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rot="662894">
            <a:off x="1641492" y="3773985"/>
            <a:ext cx="1438598" cy="677907"/>
          </a:xfrm>
          <a:custGeom>
            <a:avLst/>
            <a:gdLst>
              <a:gd name="connsiteX0" fmla="*/ 36567 w 990296"/>
              <a:gd name="connsiteY0" fmla="*/ 0 h 427182"/>
              <a:gd name="connsiteX1" fmla="*/ 75896 w 990296"/>
              <a:gd name="connsiteY1" fmla="*/ 226142 h 427182"/>
              <a:gd name="connsiteX2" fmla="*/ 714992 w 990296"/>
              <a:gd name="connsiteY2" fmla="*/ 422787 h 427182"/>
              <a:gd name="connsiteX3" fmla="*/ 990296 w 990296"/>
              <a:gd name="connsiteY3" fmla="*/ 29497 h 427182"/>
              <a:gd name="connsiteX0" fmla="*/ 36567 w 1485477"/>
              <a:gd name="connsiteY0" fmla="*/ 307619 h 751621"/>
              <a:gd name="connsiteX1" fmla="*/ 75896 w 1485477"/>
              <a:gd name="connsiteY1" fmla="*/ 533761 h 751621"/>
              <a:gd name="connsiteX2" fmla="*/ 714992 w 1485477"/>
              <a:gd name="connsiteY2" fmla="*/ 730406 h 751621"/>
              <a:gd name="connsiteX3" fmla="*/ 1485477 w 1485477"/>
              <a:gd name="connsiteY3" fmla="*/ 0 h 751621"/>
              <a:gd name="connsiteX0" fmla="*/ 55212 w 1504122"/>
              <a:gd name="connsiteY0" fmla="*/ 307619 h 673262"/>
              <a:gd name="connsiteX1" fmla="*/ 94541 w 1504122"/>
              <a:gd name="connsiteY1" fmla="*/ 533761 h 673262"/>
              <a:gd name="connsiteX2" fmla="*/ 1017485 w 1504122"/>
              <a:gd name="connsiteY2" fmla="*/ 644930 h 673262"/>
              <a:gd name="connsiteX3" fmla="*/ 1504122 w 1504122"/>
              <a:gd name="connsiteY3" fmla="*/ 0 h 673262"/>
              <a:gd name="connsiteX0" fmla="*/ 5791 w 1454701"/>
              <a:gd name="connsiteY0" fmla="*/ 307619 h 683948"/>
              <a:gd name="connsiteX1" fmla="*/ 274378 w 1454701"/>
              <a:gd name="connsiteY1" fmla="*/ 579159 h 683948"/>
              <a:gd name="connsiteX2" fmla="*/ 968064 w 1454701"/>
              <a:gd name="connsiteY2" fmla="*/ 644930 h 683948"/>
              <a:gd name="connsiteX3" fmla="*/ 1454701 w 1454701"/>
              <a:gd name="connsiteY3" fmla="*/ 0 h 683948"/>
              <a:gd name="connsiteX0" fmla="*/ 7631 w 1403377"/>
              <a:gd name="connsiteY0" fmla="*/ 66826 h 692242"/>
              <a:gd name="connsiteX1" fmla="*/ 223054 w 1403377"/>
              <a:gd name="connsiteY1" fmla="*/ 579159 h 692242"/>
              <a:gd name="connsiteX2" fmla="*/ 916740 w 1403377"/>
              <a:gd name="connsiteY2" fmla="*/ 644930 h 692242"/>
              <a:gd name="connsiteX3" fmla="*/ 1403377 w 1403377"/>
              <a:gd name="connsiteY3" fmla="*/ 0 h 692242"/>
              <a:gd name="connsiteX0" fmla="*/ 42852 w 1438598"/>
              <a:gd name="connsiteY0" fmla="*/ 66826 h 677907"/>
              <a:gd name="connsiteX1" fmla="*/ 98451 w 1438598"/>
              <a:gd name="connsiteY1" fmla="*/ 530222 h 677907"/>
              <a:gd name="connsiteX2" fmla="*/ 951961 w 1438598"/>
              <a:gd name="connsiteY2" fmla="*/ 644930 h 677907"/>
              <a:gd name="connsiteX3" fmla="*/ 1438598 w 1438598"/>
              <a:gd name="connsiteY3" fmla="*/ 0 h 67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8598" h="677907">
                <a:moveTo>
                  <a:pt x="42852" y="66826"/>
                </a:moveTo>
                <a:cubicBezTo>
                  <a:pt x="5981" y="144665"/>
                  <a:pt x="-53067" y="433871"/>
                  <a:pt x="98451" y="530222"/>
                </a:cubicBezTo>
                <a:cubicBezTo>
                  <a:pt x="249969" y="626573"/>
                  <a:pt x="728603" y="733300"/>
                  <a:pt x="951961" y="644930"/>
                </a:cubicBezTo>
                <a:cubicBezTo>
                  <a:pt x="1175319" y="556560"/>
                  <a:pt x="1377146" y="180258"/>
                  <a:pt x="1438598" y="0"/>
                </a:cubicBezTo>
              </a:path>
            </a:pathLst>
          </a:custGeom>
          <a:noFill/>
          <a:ln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9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What is the state of the array?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2"/>
            <a:ext cx="7239000" cy="21737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array[] = {1, 3, 5, 7};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&amp;array[1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array = 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6082" y="3423082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3, 5, 7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1, 3, 5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4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103488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Consider the following declarations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4676" y="2583048"/>
            <a:ext cx="3222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a[10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], *p;</a:t>
            </a:r>
            <a:endParaRPr lang="en-US" sz="3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526155"/>
              </p:ext>
            </p:extLst>
          </p:nvPr>
        </p:nvGraphicFramePr>
        <p:xfrm>
          <a:off x="1524000" y="3485288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1" y="4309408"/>
            <a:ext cx="7987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 = &amp;a[0]   	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//Makes p point to the 1</a:t>
            </a:r>
            <a:r>
              <a:rPr lang="en-US" sz="2000" baseline="30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st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element of a</a:t>
            </a:r>
            <a:endParaRPr lang="en-US" sz="2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*p = 10;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//Sets the value that p points to </a:t>
            </a:r>
            <a:r>
              <a:rPr lang="en-US" sz="2000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to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5</a:t>
            </a:r>
            <a:endParaRPr lang="en-US" sz="2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&amp;a[1];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//Makes p point to the 2</a:t>
            </a:r>
            <a:r>
              <a:rPr lang="en-US" sz="2000" baseline="30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nd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element of a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*p =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21;	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//Sets a[1] to 21</a:t>
            </a:r>
            <a:endParaRPr lang="en-US" sz="2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3485288"/>
            <a:ext cx="4724399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36723" y="306758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</a:t>
            </a:r>
            <a:endParaRPr lang="en-US" sz="24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89139" y="305249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</a:t>
            </a:r>
            <a:endParaRPr lang="en-US" sz="2400" i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52600" y="3670708"/>
            <a:ext cx="7841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87560" y="3485288"/>
            <a:ext cx="93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146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 a pointer to visit elements of an array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833946"/>
            <a:ext cx="76824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sum = 0, a[10];</a:t>
            </a:r>
            <a:endParaRPr lang="en-US" sz="3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3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//initialize array content</a:t>
            </a:r>
            <a:endParaRPr lang="en-US" sz="3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3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*p=&amp;a[0]; p&lt;&amp;a[10]; p++){</a:t>
            </a:r>
            <a:endParaRPr lang="en-US" sz="3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sum += *p;</a:t>
            </a:r>
          </a:p>
          <a:p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3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4800600" y="4724400"/>
            <a:ext cx="4038600" cy="1965325"/>
          </a:xfrm>
          <a:prstGeom prst="wedgeRectCallout">
            <a:avLst>
              <a:gd name="adj1" fmla="val -28050"/>
              <a:gd name="adj2" fmla="val -74431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A[10] does not exist.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 last element is a[9].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But this is safe, since the loop is not trying to read the content of a[10]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 a pointer to visit elements of an array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833946"/>
            <a:ext cx="76824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sum = 0, a[10];</a:t>
            </a:r>
          </a:p>
          <a:p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	   </a:t>
            </a:r>
            <a:r>
              <a:rPr lang="en-US" sz="3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//initialize array content</a:t>
            </a:r>
          </a:p>
          <a:p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3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*p=</a:t>
            </a:r>
            <a:r>
              <a:rPr lang="en-US" sz="3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 p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3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(a+10)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p++){</a:t>
            </a:r>
            <a:endParaRPr lang="en-US" sz="3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sum += *p;</a:t>
            </a:r>
          </a:p>
          <a:p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3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Repeat until element with value 0: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3051486"/>
            <a:ext cx="3887724" cy="24006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a[10];</a:t>
            </a:r>
          </a:p>
          <a:p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while (*a != 0) {</a:t>
            </a:r>
          </a:p>
          <a:p>
            <a:pPr defTabSz="461963"/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a++;</a:t>
            </a:r>
          </a:p>
          <a:p>
            <a:pPr defTabSz="461963"/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3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9600" y="2819400"/>
            <a:ext cx="3796284" cy="286232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a[10];</a:t>
            </a:r>
          </a:p>
          <a:p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r>
              <a:rPr lang="en-US" sz="3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*p = a;</a:t>
            </a:r>
          </a:p>
          <a:p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while (*p != 0) {</a:t>
            </a:r>
          </a:p>
          <a:p>
            <a:pPr defTabSz="461963"/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p++; </a:t>
            </a:r>
          </a:p>
          <a:p>
            <a:pPr defTabSz="461963"/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3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2500" y="5603565"/>
            <a:ext cx="19050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Wrong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2713" y="5754116"/>
            <a:ext cx="19050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Correct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38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Consider the following declarations: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133600"/>
            <a:ext cx="662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a[ ] = {2, 3, 5, 7, 0, 1, -4, -17, 76, 8, 41};</a:t>
            </a:r>
          </a:p>
          <a:p>
            <a:r>
              <a:rPr lang="en-US" sz="3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*p = &amp;a[5], *q;</a:t>
            </a:r>
            <a:endParaRPr lang="en-US" sz="3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586182"/>
            <a:ext cx="60542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 Narrow" pitchFamily="34" charset="0"/>
              </a:rPr>
              <a:t>Set q to point to the second element of a:</a:t>
            </a:r>
          </a:p>
          <a:p>
            <a:r>
              <a:rPr lang="en-US" sz="3000" dirty="0" smtClean="0">
                <a:latin typeface="Arial Narrow" pitchFamily="34" charset="0"/>
              </a:rPr>
              <a:t>What is the value of *(p+1)?</a:t>
            </a:r>
          </a:p>
          <a:p>
            <a:r>
              <a:rPr lang="en-US" sz="3000" dirty="0" smtClean="0">
                <a:latin typeface="Arial Narrow" pitchFamily="34" charset="0"/>
              </a:rPr>
              <a:t>Advance p by two positions:</a:t>
            </a:r>
          </a:p>
          <a:p>
            <a:r>
              <a:rPr lang="en-US" sz="3000" dirty="0" smtClean="0">
                <a:latin typeface="Arial Narrow" pitchFamily="34" charset="0"/>
              </a:rPr>
              <a:t>Is p &lt; q?</a:t>
            </a:r>
          </a:p>
          <a:p>
            <a:r>
              <a:rPr lang="en-US" sz="3000" dirty="0" smtClean="0">
                <a:latin typeface="Arial Narrow" pitchFamily="34" charset="0"/>
              </a:rPr>
              <a:t>Is *p &lt; *q?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18807" y="3616840"/>
            <a:ext cx="21926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q = a+1</a:t>
            </a:r>
            <a:endParaRPr lang="en-US" sz="3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3213" y="4080873"/>
            <a:ext cx="21926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-4</a:t>
            </a:r>
            <a:endParaRPr lang="en-US" sz="3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36947" y="4544337"/>
            <a:ext cx="21926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p += 2</a:t>
            </a:r>
            <a:endParaRPr lang="en-US" sz="3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7011" y="4983428"/>
            <a:ext cx="21926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endParaRPr lang="en-US" sz="3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4208" y="5429364"/>
            <a:ext cx="21926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endParaRPr lang="en-US" sz="3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01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When passed to a function, array name is treated as a pointer</a:t>
            </a:r>
          </a:p>
          <a:p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590800"/>
            <a:ext cx="79872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61963" algn="l"/>
              </a:tabLst>
            </a:pP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resetValues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pPr>
              <a:tabLst>
                <a:tab pos="461963" algn="l"/>
              </a:tabLst>
            </a:pP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for (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&lt;n;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++)</a:t>
            </a:r>
          </a:p>
          <a:p>
            <a:pPr>
              <a:tabLst>
                <a:tab pos="461963" algn="l"/>
              </a:tabLst>
            </a:pP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array[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] = -1;</a:t>
            </a:r>
          </a:p>
          <a:p>
            <a:pPr>
              <a:tabLst>
                <a:tab pos="461963" algn="l"/>
              </a:tabLst>
            </a:pP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tabLst>
                <a:tab pos="461963" algn="l"/>
              </a:tabLst>
            </a:pP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>
              <a:tabLst>
                <a:tab pos="461963" algn="l"/>
              </a:tabLst>
            </a:pP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totals[] = {100, 52, 71, 98};</a:t>
            </a:r>
          </a:p>
          <a:p>
            <a:pPr>
              <a:tabLst>
                <a:tab pos="461963" algn="l"/>
              </a:tabLst>
            </a:pP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resetValues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(totals, 4); </a:t>
            </a:r>
            <a:endParaRPr lang="en-US" sz="28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9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Can pass the array as a pointer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2590800"/>
            <a:ext cx="8153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61963" algn="l"/>
              </a:tabLst>
            </a:pP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resetValues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*array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pPr>
              <a:tabLst>
                <a:tab pos="461963" algn="l"/>
              </a:tabLst>
            </a:pP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for (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&lt;n;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++)</a:t>
            </a:r>
          </a:p>
          <a:p>
            <a:pPr>
              <a:tabLst>
                <a:tab pos="461963" algn="l"/>
              </a:tabLst>
            </a:pP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array[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] = -1; </a:t>
            </a:r>
            <a:r>
              <a:rPr lang="en-US" sz="28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//*(array + </a:t>
            </a:r>
            <a:r>
              <a:rPr lang="en-US" sz="2800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) = -1 </a:t>
            </a:r>
          </a:p>
          <a:p>
            <a:pPr>
              <a:tabLst>
                <a:tab pos="461963" algn="l"/>
              </a:tabLst>
            </a:pP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tabLst>
                <a:tab pos="461963" algn="l"/>
              </a:tabLst>
            </a:pP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>
              <a:tabLst>
                <a:tab pos="461963" algn="l"/>
              </a:tabLst>
            </a:pP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totals[ ] = {100, 52, 71, 98};</a:t>
            </a:r>
          </a:p>
          <a:p>
            <a:pPr>
              <a:tabLst>
                <a:tab pos="461963" algn="l"/>
              </a:tabLst>
            </a:pP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resetValues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(totals, 4); </a:t>
            </a:r>
            <a:endParaRPr lang="en-US" sz="28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1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Changes </a:t>
            </a:r>
            <a:r>
              <a:rPr lang="en-US" sz="2000" dirty="0"/>
              <a:t>to the array made inside the function persist outside the </a:t>
            </a:r>
            <a:r>
              <a:rPr lang="en-US" sz="2000" dirty="0" smtClean="0"/>
              <a:t>function</a:t>
            </a:r>
          </a:p>
          <a:p>
            <a:r>
              <a:rPr lang="en-US" sz="2000" dirty="0" smtClean="0"/>
              <a:t>Passing a large array does not take more time than passing a small array</a:t>
            </a:r>
          </a:p>
          <a:p>
            <a:r>
              <a:rPr lang="en-US" sz="2000" dirty="0" smtClean="0"/>
              <a:t>Can pass an array starting at any index, not necessarily from the first element</a:t>
            </a:r>
            <a:endParaRPr lang="en-US" sz="2000" dirty="0"/>
          </a:p>
          <a:p>
            <a:endParaRPr lang="en-US" sz="2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404" y="4381401"/>
            <a:ext cx="7130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doSomething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*array,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…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[20] = {1, 2, 3, …};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doSomething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(val+5, 7);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5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What does this function do?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1"/>
            <a:ext cx="7239000" cy="2853603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size)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for (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array;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&lt; (array + size);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++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*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  <a:endParaRPr lang="en-US" sz="28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102965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It makes all of the elements of the array become 0.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It changes my career choices.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It causes an error.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It confuses me.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3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Practice 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I won't provide solutions, but you can always ask each other.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What are the elements of array?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1"/>
            <a:ext cx="8001000" cy="285360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array[3];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array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&lt; (array + size); ++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*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- array;</a:t>
            </a:r>
            <a:endParaRPr lang="en-US" sz="2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102965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0, 1, 2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0, 1, 2, 3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0, 0, 0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What is the value of x?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2"/>
            <a:ext cx="7239000" cy="14938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array[] = {1, 3, 5, 7};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&amp;array[1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x = *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6082" y="3423082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8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What are the elements of array?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1"/>
            <a:ext cx="8001000" cy="285360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array[] = {1, 2, 3, 5, 7, 11, 13};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array + 5;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++(*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-=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*(++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= 99;  </a:t>
            </a:r>
            <a:endParaRPr lang="en-US" sz="3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102965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1, 2, 3, 4, 99, 12, 13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1, 2, 3, 99, 7, 12, 13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1, 2, 3, 5, 7, 11, 13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What are the elements of array?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1"/>
            <a:ext cx="8001000" cy="285360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array[] = {1, 2, 3, 5, 7, 11, 13};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array += 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++(*array);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-=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*(++array) = 99;  </a:t>
            </a:r>
            <a:endParaRPr lang="en-US" sz="3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102965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1, 2, 3, 4, 99, 12, 13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1, 2, 3, 99, 7, 12, 13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1, 2, 3, 5, 7, 11, 13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8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Access the array by performing pointer arithmetic</a:t>
            </a:r>
          </a:p>
          <a:p>
            <a:r>
              <a:rPr lang="en-US" sz="2800" dirty="0" smtClean="0"/>
              <a:t>C allows:</a:t>
            </a:r>
          </a:p>
          <a:p>
            <a:pPr lvl="1"/>
            <a:r>
              <a:rPr lang="en-US" sz="2400" dirty="0" smtClean="0"/>
              <a:t>Adding an integer to a pointer</a:t>
            </a:r>
          </a:p>
          <a:p>
            <a:pPr lvl="1"/>
            <a:r>
              <a:rPr lang="en-US" sz="2400" dirty="0" smtClean="0"/>
              <a:t>Subtracting an integer from a pointer</a:t>
            </a:r>
          </a:p>
          <a:p>
            <a:pPr lvl="1"/>
            <a:r>
              <a:rPr lang="en-US" sz="2400" dirty="0" smtClean="0"/>
              <a:t>Subtracting one pointer from another</a:t>
            </a:r>
          </a:p>
          <a:p>
            <a:r>
              <a:rPr lang="en-US" sz="2600" dirty="0" smtClean="0"/>
              <a:t>Note: such operations only have meaning for pointers with addresses in an array.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9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Integer to a Pointer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020961" y="2667000"/>
          <a:ext cx="4876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020961" y="1813719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61303" y="263399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561303" y="174769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700548" y="1747699"/>
            <a:ext cx="1750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 = &amp;a[2]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47103" y="2042319"/>
            <a:ext cx="1020097" cy="85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020961" y="3106261"/>
          <a:ext cx="4869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3124200" y="4846638"/>
          <a:ext cx="4876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3124200" y="3993357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664542" y="481362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2664542" y="392733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803787" y="3927337"/>
            <a:ext cx="164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 = p + 3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0342" y="4221957"/>
            <a:ext cx="1020097" cy="85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124200" y="5285899"/>
          <a:ext cx="4869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5558915" y="3993357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791200" y="4221957"/>
            <a:ext cx="0" cy="86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20153" y="392062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q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58335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Integer to a Pointer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3006213" y="2748101"/>
          <a:ext cx="4876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3006213" y="1894820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46555" y="271509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2546555" y="18288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" y="1828800"/>
            <a:ext cx="164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 = p + 3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32355" y="2123420"/>
            <a:ext cx="1020097" cy="85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006213" y="3187362"/>
          <a:ext cx="4869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5440928" y="1894820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673213" y="2123420"/>
            <a:ext cx="0" cy="86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02166" y="182209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q</a:t>
            </a:r>
            <a:endParaRPr lang="en-US" sz="2800" i="1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3124200" y="4999048"/>
          <a:ext cx="4876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7039902" y="4134972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664542" y="496603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651529" y="407239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803787" y="4079747"/>
            <a:ext cx="164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 += 6</a:t>
            </a:r>
            <a:endParaRPr lang="en-US" sz="28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7239000" y="4419600"/>
            <a:ext cx="29502" cy="82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3124200" y="5438309"/>
          <a:ext cx="4869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5558915" y="4145767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791200" y="4374367"/>
            <a:ext cx="0" cy="86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20153" y="407303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q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94729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Subtracting an Integer from a Pointer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3082413" y="2671901"/>
          <a:ext cx="4876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6998115" y="1807825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622755" y="263889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609742" y="174525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2000" y="1752600"/>
            <a:ext cx="1902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 = &amp;a[8]</a:t>
            </a:r>
            <a:endParaRPr lang="en-US" sz="28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7121013" y="2092453"/>
            <a:ext cx="105702" cy="82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3082413" y="3111162"/>
          <a:ext cx="4869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3124200" y="4999048"/>
          <a:ext cx="4876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7039902" y="4134972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664542" y="496603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651529" y="407239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803787" y="4079747"/>
            <a:ext cx="164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 = p - 4</a:t>
            </a:r>
            <a:endParaRPr lang="en-US" sz="28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162800" y="4419600"/>
            <a:ext cx="105702" cy="82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3124200" y="5438309"/>
          <a:ext cx="4869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5558915" y="4145767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334000" y="4374367"/>
            <a:ext cx="457200" cy="86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20153" y="407303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q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53956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Subtracting an Integer from a Pointer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2971800" y="2819400"/>
          <a:ext cx="4876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6887502" y="1955324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512142" y="278639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499129" y="189275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651387" y="1900099"/>
            <a:ext cx="164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 = p - 4</a:t>
            </a:r>
            <a:endParaRPr lang="en-US" sz="28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010400" y="2239952"/>
            <a:ext cx="105702" cy="82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2971800" y="3258661"/>
          <a:ext cx="4869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5406515" y="1966119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181600" y="2194719"/>
            <a:ext cx="457200" cy="86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967753" y="189339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q</a:t>
            </a:r>
            <a:endParaRPr lang="en-US" sz="2800" i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2895600" y="5199539"/>
          <a:ext cx="4876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6811302" y="4335463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435942" y="516652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22929" y="427288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1386" y="4302453"/>
            <a:ext cx="164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p--</a:t>
            </a:r>
            <a:endParaRPr lang="en-US" sz="28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528622" y="4620091"/>
            <a:ext cx="511280" cy="81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2895600" y="5638800"/>
          <a:ext cx="4869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5330315" y="4346258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105400" y="4574858"/>
            <a:ext cx="457200" cy="86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91553" y="427352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q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74400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Subtracting a Pointer from a Pointer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2968116" y="3432465"/>
          <a:ext cx="4876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6883818" y="2568389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508458" y="3399455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462886" y="248684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685799" y="2699275"/>
            <a:ext cx="2089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 = &amp;a[8]</a:t>
            </a:r>
          </a:p>
          <a:p>
            <a:r>
              <a:rPr lang="en-US" sz="2800" dirty="0" smtClean="0"/>
              <a:t>q = &amp;a[4]</a:t>
            </a:r>
            <a:endParaRPr lang="en-US" sz="28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006716" y="2853017"/>
            <a:ext cx="105702" cy="82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2968116" y="3871726"/>
          <a:ext cx="4869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  <a:gridCol w="4869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5402831" y="2579184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177916" y="2807784"/>
            <a:ext cx="457200" cy="86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963455" y="2465784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q</a:t>
            </a:r>
            <a:endParaRPr lang="en-US" sz="28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1385" y="4619871"/>
            <a:ext cx="49978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p – q;		</a:t>
            </a:r>
            <a:r>
              <a:rPr lang="en-US" sz="2800" dirty="0" smtClean="0">
                <a:solidFill>
                  <a:srgbClr val="00B050"/>
                </a:solidFill>
              </a:rPr>
              <a:t>//</a:t>
            </a:r>
            <a:r>
              <a:rPr lang="en-US" sz="2800" dirty="0" err="1" smtClean="0">
                <a:solidFill>
                  <a:srgbClr val="00B050"/>
                </a:solidFill>
              </a:rPr>
              <a:t>i</a:t>
            </a:r>
            <a:r>
              <a:rPr lang="en-US" sz="2800" dirty="0" smtClean="0">
                <a:solidFill>
                  <a:srgbClr val="00B050"/>
                </a:solidFill>
              </a:rPr>
              <a:t> is 4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j = q – p;		</a:t>
            </a:r>
            <a:r>
              <a:rPr lang="en-US" sz="2800" dirty="0" smtClean="0">
                <a:solidFill>
                  <a:srgbClr val="00B050"/>
                </a:solidFill>
              </a:rPr>
              <a:t>//j is -4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5186" y="1458930"/>
            <a:ext cx="8111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 = The distance (measured in array elements) between the pointers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70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5677</TotalTime>
  <Words>1415</Words>
  <Application>Microsoft Macintosh PowerPoint</Application>
  <PresentationFormat>On-screen Show (4:3)</PresentationFormat>
  <Paragraphs>400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Narrow</vt:lpstr>
      <vt:lpstr>Calibri</vt:lpstr>
      <vt:lpstr>Century Schoolbook</vt:lpstr>
      <vt:lpstr>Consolas</vt:lpstr>
      <vt:lpstr>Wingdings 2</vt:lpstr>
      <vt:lpstr>View</vt:lpstr>
      <vt:lpstr>CSE 220 – C Programming</vt:lpstr>
      <vt:lpstr>Arrays and Pointers</vt:lpstr>
      <vt:lpstr>What is the value of x?</vt:lpstr>
      <vt:lpstr>Pointer Arithmetic</vt:lpstr>
      <vt:lpstr>Adding an Integer to a Pointer</vt:lpstr>
      <vt:lpstr>Adding an Integer to a Pointer</vt:lpstr>
      <vt:lpstr>Subtracting an Integer from a Pointer</vt:lpstr>
      <vt:lpstr>Subtracting an Integer from a Pointer</vt:lpstr>
      <vt:lpstr>Subtracting a Pointer from a Pointer</vt:lpstr>
      <vt:lpstr>What is the value of x?</vt:lpstr>
      <vt:lpstr>Comparing Pointers</vt:lpstr>
      <vt:lpstr>Pointers and Arrays</vt:lpstr>
      <vt:lpstr>What is the value of x?</vt:lpstr>
      <vt:lpstr>Combining * and ++</vt:lpstr>
      <vt:lpstr>What is the state of the array?</vt:lpstr>
      <vt:lpstr>What is the state of the array?</vt:lpstr>
      <vt:lpstr>Arrays as pointers</vt:lpstr>
      <vt:lpstr>Arrays as pointers</vt:lpstr>
      <vt:lpstr>What is the state of the array?</vt:lpstr>
      <vt:lpstr>Pointers and Arrays</vt:lpstr>
      <vt:lpstr>Pointers and Arrays</vt:lpstr>
      <vt:lpstr>Pointers and Arrays</vt:lpstr>
      <vt:lpstr>Exercise</vt:lpstr>
      <vt:lpstr>Arrays as Arguments</vt:lpstr>
      <vt:lpstr>Arrays as Arguments</vt:lpstr>
      <vt:lpstr>Arrays as Arguments</vt:lpstr>
      <vt:lpstr>What does this function do?</vt:lpstr>
      <vt:lpstr>Practice Problems</vt:lpstr>
      <vt:lpstr>What are the elements of array?</vt:lpstr>
      <vt:lpstr>What are the elements of array?</vt:lpstr>
      <vt:lpstr>What are the elements of array?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Joshua Nahum</cp:lastModifiedBy>
  <cp:revision>384</cp:revision>
  <dcterms:created xsi:type="dcterms:W3CDTF">2006-08-16T00:00:00Z</dcterms:created>
  <dcterms:modified xsi:type="dcterms:W3CDTF">2016-10-26T13:42:20Z</dcterms:modified>
</cp:coreProperties>
</file>