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9"/>
  </p:notesMasterIdLst>
  <p:sldIdLst>
    <p:sldId id="419" r:id="rId2"/>
    <p:sldId id="421" r:id="rId3"/>
    <p:sldId id="422" r:id="rId4"/>
    <p:sldId id="423" r:id="rId5"/>
    <p:sldId id="435" r:id="rId6"/>
    <p:sldId id="436" r:id="rId7"/>
    <p:sldId id="430" r:id="rId8"/>
    <p:sldId id="424" r:id="rId9"/>
    <p:sldId id="425" r:id="rId10"/>
    <p:sldId id="432" r:id="rId11"/>
    <p:sldId id="426" r:id="rId12"/>
    <p:sldId id="433" r:id="rId13"/>
    <p:sldId id="427" r:id="rId14"/>
    <p:sldId id="428" r:id="rId15"/>
    <p:sldId id="437" r:id="rId16"/>
    <p:sldId id="431" r:id="rId17"/>
    <p:sldId id="42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91071" autoAdjust="0"/>
  </p:normalViewPr>
  <p:slideViewPr>
    <p:cSldViewPr>
      <p:cViewPr varScale="1">
        <p:scale>
          <a:sx n="59" d="100"/>
          <a:sy n="59" d="100"/>
        </p:scale>
        <p:origin x="192" y="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11/21/16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Bitwise Operators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do you think the following code outputs?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unsigned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unsigned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2;</a:t>
            </a: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a &amp;&amp; b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Bitwise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r>
              <a:rPr lang="en-US" dirty="0" smtClean="0"/>
              <a:t>Bitwise 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 (complement):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124327"/>
            <a:ext cx="51816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&amp; j; 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0000000000010010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2</a:t>
            </a:r>
            <a:r>
              <a:rPr lang="en-US" sz="2400" baseline="30000" dirty="0" smtClean="0">
                <a:solidFill>
                  <a:srgbClr val="000099"/>
                </a:solidFill>
                <a:sym typeface="Wingdings" pitchFamily="2" charset="2"/>
              </a:rPr>
              <a:t>1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+ 2</a:t>
            </a:r>
            <a:r>
              <a:rPr lang="en-US" sz="2400" baseline="30000" dirty="0" smtClean="0">
                <a:solidFill>
                  <a:srgbClr val="000099"/>
                </a:solidFill>
                <a:sym typeface="Wingdings" pitchFamily="2" charset="2"/>
              </a:rPr>
              <a:t>4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= 18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368071"/>
            <a:ext cx="39624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~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; 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1111111111101001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65,513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6722" y="1584205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925"/>
            <a:r>
              <a:rPr lang="en-US" sz="2000" dirty="0" smtClean="0">
                <a:solidFill>
                  <a:srgbClr val="00B050"/>
                </a:solidFill>
              </a:rPr>
              <a:t>In this example:</a:t>
            </a: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variables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 and j are of type </a:t>
            </a:r>
            <a:r>
              <a:rPr lang="en-US" sz="2000" dirty="0" err="1" smtClean="0">
                <a:solidFill>
                  <a:srgbClr val="00B050"/>
                </a:solidFill>
              </a:rPr>
              <a:t>int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are represented by 16 bits (2 bytes)</a:t>
            </a:r>
          </a:p>
        </p:txBody>
      </p:sp>
    </p:spTree>
    <p:extLst>
      <p:ext uri="{BB962C8B-B14F-4D97-AF65-F5344CB8AC3E}">
        <p14:creationId xmlns:p14="http://schemas.microsoft.com/office/powerpoint/2010/main" val="1209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do you think the following code outputs?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unsigned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unsigned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2;</a:t>
            </a: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a &amp; b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Bitwise exclusive or ^: 	</a:t>
            </a:r>
            <a:r>
              <a:rPr lang="en-US" sz="2400" i="1" dirty="0" smtClean="0"/>
              <a:t>1 if bits are different, 0 if the same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1800" dirty="0" smtClean="0"/>
          </a:p>
          <a:p>
            <a:r>
              <a:rPr lang="en-US" sz="2800" dirty="0" smtClean="0"/>
              <a:t>Bitwise inclusive or |: 	</a:t>
            </a:r>
            <a:r>
              <a:rPr lang="en-US" sz="2400" i="1" dirty="0" smtClean="0"/>
              <a:t>1 if at least one of the bits is 1</a:t>
            </a:r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0317" y="2506662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^ j; 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0000000001001101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77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0317" y="528933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| j; 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0000000001011111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95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shift: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r>
              <a:rPr lang="en-US" dirty="0" smtClean="0"/>
              <a:t>Right shift: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28600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&lt;&lt; 3; </a:t>
            </a:r>
          </a:p>
          <a:p>
            <a:pPr marL="112713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 smtClean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0000000010110000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176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962788" y="304489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4747957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&gt;&gt; 2; </a:t>
            </a:r>
          </a:p>
          <a:p>
            <a:pPr marL="112713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 smtClean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0000000000000101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5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810388" y="304489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76650" y="3034007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05588" y="30480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52800" y="30480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728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204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680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the difference between y and z?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 difference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y is a float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y is negative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unsigned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56;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unsigned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y = x &gt;&gt; 1;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unsigned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z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/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2;</a:t>
            </a: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Bitwise Operators?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When space efficiency is paramount. </a:t>
            </a:r>
          </a:p>
          <a:p>
            <a:pPr lvl="1"/>
            <a:r>
              <a:rPr lang="en-US" sz="1800" dirty="0" smtClean="0"/>
              <a:t>If you need to pack a lot of data into a small space, you want to use each byte of memory available.</a:t>
            </a:r>
          </a:p>
          <a:p>
            <a:r>
              <a:rPr lang="en-US" sz="2000" dirty="0" smtClean="0"/>
              <a:t>When speed is paramount.</a:t>
            </a:r>
          </a:p>
          <a:p>
            <a:pPr lvl="1"/>
            <a:r>
              <a:rPr lang="en-US" sz="1800" dirty="0" smtClean="0"/>
              <a:t>Bitwise operators take less time to run (generally) than all the other arithmetic operators.</a:t>
            </a:r>
          </a:p>
          <a:p>
            <a:r>
              <a:rPr lang="en-US" sz="2000" dirty="0" smtClean="0"/>
              <a:t>When you are forced to.</a:t>
            </a:r>
          </a:p>
          <a:p>
            <a:pPr lvl="1"/>
            <a:r>
              <a:rPr lang="en-US" sz="1800" dirty="0" smtClean="0"/>
              <a:t>Following certain algorithms (often related to data compression or cryptography) or communicating with certain hardware (often microcontrollers or sensors) may require "unpacking" multiple pieces of information stored in a single int.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7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stdint.h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err="1" smtClean="0"/>
              <a:t>ints</a:t>
            </a:r>
            <a:r>
              <a:rPr lang="en-US" sz="2600" dirty="0" smtClean="0"/>
              <a:t>, longs, and all the types in C can be different sizes depending on the compiler and the hardware.</a:t>
            </a:r>
          </a:p>
          <a:p>
            <a:r>
              <a:rPr lang="en-US" sz="2600" dirty="0" smtClean="0"/>
              <a:t>However, the </a:t>
            </a:r>
            <a:r>
              <a:rPr lang="en-US" sz="2600" dirty="0" err="1" smtClean="0"/>
              <a:t>stdint.h</a:t>
            </a:r>
            <a:r>
              <a:rPr lang="en-US" sz="2600" dirty="0" smtClean="0"/>
              <a:t> library allows you to get a data type that is big enough to hold a particular number of bits (8, 16, 32, or 64).</a:t>
            </a:r>
          </a:p>
          <a:p>
            <a:r>
              <a:rPr lang="en-US" sz="2600" dirty="0" smtClean="0"/>
              <a:t>We'll mostly be concerning ourselves with unsigned integers</a:t>
            </a:r>
            <a:r>
              <a:rPr lang="en-US" sz="2600" dirty="0"/>
              <a:t>, primarily </a:t>
            </a:r>
            <a:r>
              <a:rPr lang="en-US" sz="2600" dirty="0" smtClean="0"/>
              <a:t>"uint16_t", which is the 16 bit unsigned integer.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5288"/>
            <a:ext cx="7269480" cy="1325562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98" y="962931"/>
            <a:ext cx="82296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Whole numbers</a:t>
            </a:r>
          </a:p>
          <a:p>
            <a:r>
              <a:rPr lang="en-US" sz="2800" dirty="0" smtClean="0"/>
              <a:t>Signed/Unsigned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Signed: most significant bit denotes the sign: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</a:rPr>
              <a:t>1 if – 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</a:rPr>
              <a:t>0 if 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By default, integers are signed</a:t>
            </a:r>
          </a:p>
          <a:p>
            <a:r>
              <a:rPr lang="en-US" sz="2800" dirty="0" smtClean="0"/>
              <a:t>Length (machine dependent):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int</a:t>
            </a:r>
            <a:r>
              <a:rPr lang="en-US" sz="2400" dirty="0" smtClean="0"/>
              <a:t>: 		16/32bits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long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long: 	32/64bits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short </a:t>
            </a:r>
            <a:r>
              <a:rPr lang="en-US" sz="2400" dirty="0" err="1" smtClean="0"/>
              <a:t>int</a:t>
            </a:r>
            <a:r>
              <a:rPr lang="en-US" sz="2400" dirty="0" smtClean="0"/>
              <a:t>, short: 	16bits 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sizeof</a:t>
            </a:r>
            <a:r>
              <a:rPr lang="en-US" sz="2800" dirty="0" smtClean="0"/>
              <a:t> operator: number of </a:t>
            </a:r>
            <a:r>
              <a:rPr lang="en-US" sz="2800" u="sng" dirty="0" smtClean="0"/>
              <a:t>bytes</a:t>
            </a:r>
            <a:r>
              <a:rPr lang="en-US" sz="2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99"/>
                </a:solidFill>
              </a:rPr>
              <a:t>sizeof</a:t>
            </a:r>
            <a:r>
              <a:rPr lang="en-US" sz="2400" dirty="0" smtClean="0">
                <a:solidFill>
                  <a:srgbClr val="000099"/>
                </a:solidFill>
              </a:rPr>
              <a:t>(char): 1		</a:t>
            </a:r>
            <a:r>
              <a:rPr lang="en-US" sz="2400" dirty="0" err="1" smtClean="0">
                <a:solidFill>
                  <a:srgbClr val="000099"/>
                </a:solidFill>
              </a:rPr>
              <a:t>sizeof</a:t>
            </a:r>
            <a:r>
              <a:rPr lang="en-US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): 4		</a:t>
            </a:r>
            <a:r>
              <a:rPr lang="en-US" sz="2400" dirty="0" err="1" smtClean="0">
                <a:solidFill>
                  <a:srgbClr val="000099"/>
                </a:solidFill>
              </a:rPr>
              <a:t>sizeof</a:t>
            </a:r>
            <a:r>
              <a:rPr lang="en-US" sz="2400" dirty="0" smtClean="0">
                <a:solidFill>
                  <a:srgbClr val="000099"/>
                </a:solidFill>
              </a:rPr>
              <a:t>(x): 4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4419600"/>
            <a:ext cx="429669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long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Symbol" panose="05050102010706020507" pitchFamily="18" charset="2"/>
              </a:rPr>
              <a:t>³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Symbol" panose="05050102010706020507" pitchFamily="18" charset="2"/>
              </a:rPr>
              <a:t>³</a:t>
            </a:r>
            <a:r>
              <a:rPr lang="en-US" sz="2800" dirty="0" smtClean="0">
                <a:solidFill>
                  <a:srgbClr val="000099"/>
                </a:solidFill>
              </a:rPr>
              <a:t> short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11162"/>
            <a:ext cx="7269480" cy="1325562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111111111 00101000 00111000 00000110</a:t>
            </a:r>
          </a:p>
          <a:p>
            <a:pPr lvl="1"/>
            <a:r>
              <a:rPr lang="en-US" sz="2400" dirty="0" smtClean="0"/>
              <a:t>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x:  	- or + (2</a:t>
            </a:r>
            <a:r>
              <a:rPr lang="en-US" sz="2400" baseline="30000" dirty="0" smtClean="0"/>
              <a:t>30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29 </a:t>
            </a:r>
            <a:r>
              <a:rPr lang="en-US" sz="2400" dirty="0" smtClean="0"/>
              <a:t>+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….)</a:t>
            </a:r>
          </a:p>
          <a:p>
            <a:pPr lvl="1"/>
            <a:r>
              <a:rPr lang="en-US" sz="2400" dirty="0" smtClean="0"/>
              <a:t>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x: 	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 + …</a:t>
            </a:r>
          </a:p>
          <a:p>
            <a:r>
              <a:rPr lang="en-US" sz="2800" dirty="0" smtClean="0"/>
              <a:t>Integer overflow:</a:t>
            </a:r>
          </a:p>
          <a:p>
            <a:pPr lvl="1"/>
            <a:r>
              <a:rPr lang="en-US" sz="2400" dirty="0"/>
              <a:t>1</a:t>
            </a:r>
            <a:r>
              <a:rPr lang="en-US" sz="2400" dirty="0" smtClean="0"/>
              <a:t>111111111111111 </a:t>
            </a:r>
            <a:r>
              <a:rPr lang="en-US" sz="2400" dirty="0" smtClean="0"/>
              <a:t>+ 0000000000000001 </a:t>
            </a:r>
          </a:p>
          <a:p>
            <a:pPr lvl="1"/>
            <a:r>
              <a:rPr lang="en-US" sz="2400" dirty="0" smtClean="0"/>
              <a:t>Result </a:t>
            </a:r>
            <a:r>
              <a:rPr lang="en-US" sz="2400" dirty="0" smtClean="0"/>
              <a:t>does not fit in </a:t>
            </a:r>
            <a:r>
              <a:rPr lang="en-US" sz="2400" dirty="0" smtClean="0"/>
              <a:t>data type (16 bits)</a:t>
            </a:r>
            <a:endParaRPr lang="en-US" sz="2400" dirty="0" smtClean="0"/>
          </a:p>
          <a:p>
            <a:pPr lvl="1"/>
            <a:r>
              <a:rPr lang="en-US" sz="2400" dirty="0" smtClean="0"/>
              <a:t>If signed: behavior undefined</a:t>
            </a:r>
          </a:p>
          <a:p>
            <a:pPr lvl="1"/>
            <a:r>
              <a:rPr lang="en-US" sz="2400" dirty="0" smtClean="0"/>
              <a:t>If unsigned: correct answer modulo 2</a:t>
            </a:r>
            <a:r>
              <a:rPr lang="en-US" sz="2400" baseline="30000" dirty="0" smtClean="0"/>
              <a:t>n</a:t>
            </a:r>
          </a:p>
          <a:p>
            <a:pPr lvl="2"/>
            <a:r>
              <a:rPr lang="en-US" sz="2200" dirty="0" smtClean="0"/>
              <a:t>n is the number of bits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153400" y="1066800"/>
            <a:ext cx="457200" cy="457200"/>
          </a:xfrm>
          <a:prstGeom prst="wedgeRectCallout">
            <a:avLst>
              <a:gd name="adj1" fmla="val -71726"/>
              <a:gd name="adj2" fmla="val 1345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0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371600" y="1066800"/>
            <a:ext cx="457200" cy="457200"/>
          </a:xfrm>
          <a:prstGeom prst="wedgeRectCallout">
            <a:avLst>
              <a:gd name="adj1" fmla="val -24107"/>
              <a:gd name="adj2" fmla="val 120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30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62000" y="1066800"/>
            <a:ext cx="457200" cy="457200"/>
          </a:xfrm>
          <a:prstGeom prst="wedgeRectCallout">
            <a:avLst>
              <a:gd name="adj1" fmla="val 55060"/>
              <a:gd name="adj2" fmla="val 12708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31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666"/>
            <a:ext cx="82296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 allows constants to be written in:</a:t>
            </a:r>
          </a:p>
          <a:p>
            <a:pPr lvl="1"/>
            <a:r>
              <a:rPr lang="en-US" sz="2400" dirty="0"/>
              <a:t>Decimal: base </a:t>
            </a:r>
            <a:r>
              <a:rPr lang="en-US" sz="2400" dirty="0" smtClean="0"/>
              <a:t>10 </a:t>
            </a:r>
          </a:p>
          <a:p>
            <a:pPr lvl="2"/>
            <a:r>
              <a:rPr lang="en-US" sz="2400" dirty="0" smtClean="0"/>
              <a:t>Digits between 0 and 9, must not begin with 0</a:t>
            </a:r>
          </a:p>
          <a:p>
            <a:pPr lvl="2"/>
            <a:r>
              <a:rPr lang="en-US" sz="2400" dirty="0" smtClean="0">
                <a:solidFill>
                  <a:srgbClr val="000099"/>
                </a:solidFill>
              </a:rPr>
              <a:t>34	   199	</a:t>
            </a:r>
            <a:endParaRPr lang="en-US" sz="2400" dirty="0">
              <a:solidFill>
                <a:srgbClr val="000099"/>
              </a:solidFill>
            </a:endParaRPr>
          </a:p>
          <a:p>
            <a:pPr lvl="1"/>
            <a:r>
              <a:rPr lang="en-US" sz="2400" dirty="0" smtClean="0"/>
              <a:t>Octal: base 8</a:t>
            </a:r>
          </a:p>
          <a:p>
            <a:pPr lvl="2"/>
            <a:r>
              <a:rPr lang="en-US" sz="2400" dirty="0" smtClean="0"/>
              <a:t>Digits between 0 and 7, must begin with 0</a:t>
            </a:r>
          </a:p>
          <a:p>
            <a:pPr lvl="2"/>
            <a:r>
              <a:rPr lang="en-US" sz="2400" dirty="0" smtClean="0">
                <a:solidFill>
                  <a:srgbClr val="000099"/>
                </a:solidFill>
              </a:rPr>
              <a:t>034	 07777</a:t>
            </a:r>
            <a:r>
              <a:rPr lang="en-US" sz="2400" dirty="0" smtClean="0"/>
              <a:t>	</a:t>
            </a:r>
          </a:p>
          <a:p>
            <a:pPr lvl="1"/>
            <a:r>
              <a:rPr lang="en-US" sz="2400" dirty="0" smtClean="0"/>
              <a:t>Hexadecimal: base 16</a:t>
            </a:r>
          </a:p>
          <a:p>
            <a:pPr lvl="2"/>
            <a:r>
              <a:rPr lang="en-US" sz="2400" dirty="0" smtClean="0"/>
              <a:t>Digits between 0 and 9, letters between a and f (case doesn't matter), must begin with 0x</a:t>
            </a:r>
          </a:p>
          <a:p>
            <a:pPr lvl="2"/>
            <a:r>
              <a:rPr lang="en-US" sz="2400" dirty="0" smtClean="0">
                <a:solidFill>
                  <a:srgbClr val="000099"/>
                </a:solidFill>
              </a:rPr>
              <a:t>0xFA 	0X2fCB	0xfddd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7758684" cy="1325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the binary number</a:t>
            </a:r>
            <a:r>
              <a:rPr lang="en-US">
                <a:solidFill>
                  <a:schemeClr val="bg1"/>
                </a:solidFill>
              </a:rPr>
              <a:t>: 111011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0111011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037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073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667" y="2027030"/>
            <a:ext cx="763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What is its Octal representation?</a:t>
            </a: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6" y="10886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7758684" cy="1325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the binary number</a:t>
            </a:r>
            <a:r>
              <a:rPr lang="en-US">
                <a:solidFill>
                  <a:schemeClr val="bg1"/>
                </a:solidFill>
              </a:rPr>
              <a:t>: 111011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0x73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0x3b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0x311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027030"/>
            <a:ext cx="809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What is </a:t>
            </a:r>
            <a:r>
              <a:rPr lang="en-US" sz="28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its Hexadecimal representation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300" dirty="0"/>
              <a:t>Conversion type: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c</a:t>
            </a:r>
            <a:r>
              <a:rPr lang="en-US" sz="3800" dirty="0"/>
              <a:t>: a single character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s</a:t>
            </a:r>
            <a:r>
              <a:rPr lang="en-US" sz="3800" dirty="0"/>
              <a:t>: string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d</a:t>
            </a:r>
            <a:r>
              <a:rPr lang="en-US" sz="3800" dirty="0"/>
              <a:t>: integer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f</a:t>
            </a:r>
            <a:r>
              <a:rPr lang="en-US" sz="3800" dirty="0"/>
              <a:t>: floating point notation 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sz="3800" dirty="0" err="1" smtClean="0">
                <a:solidFill>
                  <a:srgbClr val="000099"/>
                </a:solidFill>
              </a:rPr>
              <a:t>E,e</a:t>
            </a:r>
            <a:r>
              <a:rPr lang="en-US" sz="3800" dirty="0"/>
              <a:t>: scientific notation</a:t>
            </a:r>
          </a:p>
          <a:p>
            <a:pPr marL="457200" lvl="1" indent="0">
              <a:buNone/>
            </a:pPr>
            <a:r>
              <a:rPr lang="en-US" sz="3800" dirty="0" err="1" smtClean="0">
                <a:solidFill>
                  <a:srgbClr val="000099"/>
                </a:solidFill>
              </a:rPr>
              <a:t>X,x</a:t>
            </a:r>
            <a:r>
              <a:rPr lang="en-US" sz="3800" dirty="0"/>
              <a:t>: hexadecimal </a:t>
            </a:r>
            <a:r>
              <a:rPr lang="en-US" sz="3800" dirty="0" smtClean="0"/>
              <a:t>number</a:t>
            </a:r>
          </a:p>
          <a:p>
            <a:pPr lvl="1" indent="0">
              <a:buNone/>
            </a:pPr>
            <a:r>
              <a:rPr lang="en-US" sz="3800" dirty="0" smtClean="0">
                <a:solidFill>
                  <a:srgbClr val="000099"/>
                </a:solidFill>
              </a:rPr>
              <a:t>o</a:t>
            </a:r>
            <a:r>
              <a:rPr lang="en-US" sz="3800" dirty="0" smtClean="0"/>
              <a:t>: octal number</a:t>
            </a:r>
            <a:endParaRPr lang="en-US" sz="3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67000" y="1639669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/>
                <a:gridCol w="937389"/>
                <a:gridCol w="551169"/>
                <a:gridCol w="573296"/>
                <a:gridCol w="6919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- +  0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.p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715869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of the specifier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2477869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Flags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477869"/>
            <a:ext cx="197357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Minimum width of the field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2589" y="252922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1715868"/>
            <a:ext cx="182498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Conversion 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209800" y="1868271"/>
            <a:ext cx="381000" cy="170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14600" y="2020669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4114801" y="2020669"/>
            <a:ext cx="148588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949189" y="1978355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562600" y="1792070"/>
            <a:ext cx="762000" cy="246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bit manipulation:</a:t>
            </a:r>
          </a:p>
          <a:p>
            <a:pPr lvl="1"/>
            <a:r>
              <a:rPr lang="en-US" sz="2000" dirty="0" smtClean="0"/>
              <a:t>Bitwise AND: &amp;</a:t>
            </a:r>
          </a:p>
          <a:p>
            <a:pPr lvl="1"/>
            <a:r>
              <a:rPr lang="en-US" sz="2000" dirty="0" smtClean="0"/>
              <a:t>Bitwise inclusive OR: |</a:t>
            </a:r>
          </a:p>
          <a:p>
            <a:pPr lvl="1"/>
            <a:r>
              <a:rPr lang="en-US" sz="2000" dirty="0" smtClean="0"/>
              <a:t>Bitwise exclusive OR: ^</a:t>
            </a:r>
          </a:p>
          <a:p>
            <a:pPr lvl="1"/>
            <a:r>
              <a:rPr lang="en-US" sz="2000" dirty="0" smtClean="0"/>
              <a:t>Bitwise complement: ~</a:t>
            </a:r>
          </a:p>
          <a:p>
            <a:pPr lvl="1"/>
            <a:r>
              <a:rPr lang="en-US" sz="2000" dirty="0" smtClean="0"/>
              <a:t>Left shift: &lt;&lt;</a:t>
            </a:r>
          </a:p>
          <a:p>
            <a:pPr lvl="1"/>
            <a:r>
              <a:rPr lang="en-US" sz="2000" dirty="0" smtClean="0"/>
              <a:t>Right shift: </a:t>
            </a:r>
            <a:r>
              <a:rPr lang="en-US" sz="2000" dirty="0" smtClean="0"/>
              <a:t>&gt;&gt;</a:t>
            </a:r>
            <a:endParaRPr lang="en-US" sz="2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400" dirty="0" smtClean="0"/>
              <a:t>Binary representation:</a:t>
            </a:r>
          </a:p>
          <a:p>
            <a:pPr marL="225425" lvl="1" indent="-225425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22;     		/*     10110 */</a:t>
            </a:r>
          </a:p>
          <a:p>
            <a:pPr marL="225425" lvl="1" indent="-225425">
              <a:buNone/>
            </a:pPr>
            <a:r>
              <a:rPr lang="en-US" sz="2400" dirty="0" smtClean="0"/>
              <a:t> 		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91;		/* 1011011 */</a:t>
            </a:r>
          </a:p>
          <a:p>
            <a:pPr marL="225425" indent="-225425"/>
            <a:r>
              <a:rPr lang="en-US" sz="2400" dirty="0" smtClean="0"/>
              <a:t>Division by 2</a:t>
            </a:r>
          </a:p>
          <a:p>
            <a:pPr marL="225425" lvl="1" indent="-225425">
              <a:buNone/>
            </a:pPr>
            <a:r>
              <a:rPr lang="en-US" sz="2400" dirty="0" smtClean="0"/>
              <a:t>		22 = 2*11 = 2 * (2 * 5 + 1)</a:t>
            </a:r>
          </a:p>
          <a:p>
            <a:pPr marL="225425" lvl="1" indent="-225425">
              <a:buNone/>
            </a:pPr>
            <a:r>
              <a:rPr lang="en-US" sz="2400" dirty="0" smtClean="0"/>
              <a:t>			      = 2 * (2 * (2*2*1 + 1) + 1) =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1</a:t>
            </a:r>
          </a:p>
          <a:p>
            <a:pPr marL="225425" indent="-225425"/>
            <a:r>
              <a:rPr lang="en-US" sz="2400" dirty="0" smtClean="0"/>
              <a:t>Comparison by powers of 2 (1, 2, 4, 8, 16, 32, 64, …)</a:t>
            </a:r>
          </a:p>
          <a:p>
            <a:pPr marL="225425" lvl="1" indent="-225425">
              <a:buNone/>
            </a:pPr>
            <a:r>
              <a:rPr lang="en-US" sz="2400" dirty="0" smtClean="0"/>
              <a:t>		22 = 16 + 4 + 2 =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</a:p>
          <a:p>
            <a:pPr marL="225425" lvl="1" indent="-225425">
              <a:buNone/>
            </a:pPr>
            <a:r>
              <a:rPr lang="en-US" sz="2400" dirty="0" smtClean="0"/>
              <a:t>		91 = 64 + 16 + 8 + 2 + 1 =2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</a:t>
            </a:r>
          </a:p>
          <a:p>
            <a:pPr marL="225425" indent="-225425"/>
            <a:r>
              <a:rPr lang="en-US" sz="2400" dirty="0" smtClean="0"/>
              <a:t>In binary: 1111 = 10000 – 1 =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- 1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2729</TotalTime>
  <Words>599</Words>
  <Application>Microsoft Macintosh PowerPoint</Application>
  <PresentationFormat>On-screen Show (4:3)</PresentationFormat>
  <Paragraphs>199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Schoolbook</vt:lpstr>
      <vt:lpstr>Consolas</vt:lpstr>
      <vt:lpstr>Symbol</vt:lpstr>
      <vt:lpstr>Wingdings</vt:lpstr>
      <vt:lpstr>Wingdings 2</vt:lpstr>
      <vt:lpstr>Arial</vt:lpstr>
      <vt:lpstr>View</vt:lpstr>
      <vt:lpstr>CSE 220 – C Programming </vt:lpstr>
      <vt:lpstr>Integer types</vt:lpstr>
      <vt:lpstr>Integer types</vt:lpstr>
      <vt:lpstr>Integer Constants</vt:lpstr>
      <vt:lpstr>For the binary number: 111011</vt:lpstr>
      <vt:lpstr>For the binary number: 111011</vt:lpstr>
      <vt:lpstr>Conversion Specification</vt:lpstr>
      <vt:lpstr>Bitwise Operators</vt:lpstr>
      <vt:lpstr>Bitwise Operators</vt:lpstr>
      <vt:lpstr>What do you think the following code outputs?</vt:lpstr>
      <vt:lpstr>Bitwise Operators</vt:lpstr>
      <vt:lpstr>What do you think the following code outputs?</vt:lpstr>
      <vt:lpstr>Bitwise Operators</vt:lpstr>
      <vt:lpstr>Bitwise Operators</vt:lpstr>
      <vt:lpstr>What is the difference between y and z?</vt:lpstr>
      <vt:lpstr>When To Use Bitwise Operators?</vt:lpstr>
      <vt:lpstr>stdint.h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344</cp:revision>
  <dcterms:created xsi:type="dcterms:W3CDTF">2006-08-16T00:00:00Z</dcterms:created>
  <dcterms:modified xsi:type="dcterms:W3CDTF">2016-11-21T19:29:03Z</dcterms:modified>
</cp:coreProperties>
</file>