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32"/>
  </p:notesMasterIdLst>
  <p:sldIdLst>
    <p:sldId id="436" r:id="rId2"/>
    <p:sldId id="437" r:id="rId3"/>
    <p:sldId id="435" r:id="rId4"/>
    <p:sldId id="438" r:id="rId5"/>
    <p:sldId id="439" r:id="rId6"/>
    <p:sldId id="461" r:id="rId7"/>
    <p:sldId id="440" r:id="rId8"/>
    <p:sldId id="441" r:id="rId9"/>
    <p:sldId id="442" r:id="rId10"/>
    <p:sldId id="443" r:id="rId11"/>
    <p:sldId id="444" r:id="rId12"/>
    <p:sldId id="445" r:id="rId13"/>
    <p:sldId id="446" r:id="rId14"/>
    <p:sldId id="447" r:id="rId15"/>
    <p:sldId id="448" r:id="rId16"/>
    <p:sldId id="449" r:id="rId17"/>
    <p:sldId id="462" r:id="rId18"/>
    <p:sldId id="450" r:id="rId19"/>
    <p:sldId id="451" r:id="rId20"/>
    <p:sldId id="452" r:id="rId21"/>
    <p:sldId id="453" r:id="rId22"/>
    <p:sldId id="454" r:id="rId23"/>
    <p:sldId id="455" r:id="rId24"/>
    <p:sldId id="463" r:id="rId25"/>
    <p:sldId id="456" r:id="rId26"/>
    <p:sldId id="457" r:id="rId27"/>
    <p:sldId id="458" r:id="rId28"/>
    <p:sldId id="459" r:id="rId29"/>
    <p:sldId id="460" r:id="rId30"/>
    <p:sldId id="464" r:id="rId3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B2B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21" autoAdjust="0"/>
    <p:restoredTop sz="91058" autoAdjust="0"/>
  </p:normalViewPr>
  <p:slideViewPr>
    <p:cSldViewPr>
      <p:cViewPr varScale="1">
        <p:scale>
          <a:sx n="85" d="100"/>
          <a:sy n="85" d="100"/>
        </p:scale>
        <p:origin x="1312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5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FFCA113-0588-4274-BF6F-5C1EF80E94D3}" type="datetimeFigureOut">
              <a:rPr lang="en-US" smtClean="0"/>
              <a:pPr/>
              <a:t>12/5/16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B5EACF0-20D3-4819-93E0-AE58D21057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91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EACF0-20D3-4819-93E0-AE58D210574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496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D8560-5E15-4AE0-B797-0330597627D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139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D8560-5E15-4AE0-B797-0330597627D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589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D8560-5E15-4AE0-B797-0330597627D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1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D8560-5E15-4AE0-B797-0330597627D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999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33F808F0-913D-477A-9CA6-F18B965E45CF}" type="datetime1">
              <a:rPr lang="en-US" smtClean="0"/>
              <a:t>12/5/16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47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55D-377A-4D1E-B670-E39358B7E717}" type="datetime1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13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FA99-918F-4F8A-B9C1-3067B0137FB2}" type="datetime1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160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4DF3-3970-42FB-90D2-A9B99EA4895D}" type="datetime1">
              <a:rPr lang="en-US" smtClean="0"/>
              <a:t>12/5/16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907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9A1E4-22D3-42A9-8BE0-61674E6AF57E}" type="datetime1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59161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F3097-9EFE-4D82-AC52-9D1E9CD75C0B}" type="datetime1">
              <a:rPr lang="en-US" smtClean="0"/>
              <a:t>12/5/16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nb-NO" smtClean="0"/>
              <a:t>CSE 220 - C Programming | Dr. Fatme El-Moukaddem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B6F15528-21DE-4FAA-801E-634DDDAF4B2B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782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D1777-7662-4FEC-BEC3-810ADE438E61}" type="datetime1">
              <a:rPr lang="en-US" smtClean="0"/>
              <a:t>12/5/16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1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19C1-2605-4D7A-B7AE-B9C46F829AB4}" type="datetime1">
              <a:rPr lang="en-US" smtClean="0"/>
              <a:t>12/5/16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72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B4FF-F681-4C4B-B5A3-2E84619FD695}" type="datetime1">
              <a:rPr lang="en-US" smtClean="0"/>
              <a:t>12/5/16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02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FCD9B-598C-4B8C-9A44-38ABFA66C3CA}" type="datetime1">
              <a:rPr lang="en-US" smtClean="0"/>
              <a:t>12/5/16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85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9455-5397-4708-A123-B7BEC8168560}" type="datetime1">
              <a:rPr lang="en-US" smtClean="0"/>
              <a:t>12/5/16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71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56FC23F-F40F-4A49-BC09-A880359CAB63}" type="datetime1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49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 220 – C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>
                <a:solidFill>
                  <a:schemeClr val="tx1"/>
                </a:solidFill>
              </a:rPr>
              <a:t>malloc</a:t>
            </a:r>
            <a:r>
              <a:rPr lang="en-US" sz="3600" dirty="0" smtClean="0">
                <a:solidFill>
                  <a:schemeClr val="tx1"/>
                </a:solidFill>
              </a:rPr>
              <a:t>, </a:t>
            </a:r>
            <a:r>
              <a:rPr lang="en-US" sz="3600" dirty="0" err="1" smtClean="0">
                <a:solidFill>
                  <a:schemeClr val="tx1"/>
                </a:solidFill>
              </a:rPr>
              <a:t>calloc</a:t>
            </a:r>
            <a:r>
              <a:rPr lang="en-US" sz="3600" dirty="0" smtClean="0">
                <a:solidFill>
                  <a:schemeClr val="tx1"/>
                </a:solidFill>
              </a:rPr>
              <a:t>, </a:t>
            </a:r>
            <a:r>
              <a:rPr lang="en-US" sz="3600" dirty="0" err="1" smtClean="0">
                <a:solidFill>
                  <a:schemeClr val="tx1"/>
                </a:solidFill>
              </a:rPr>
              <a:t>realloc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92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-381766"/>
            <a:ext cx="7269480" cy="1325562"/>
          </a:xfrm>
        </p:spPr>
        <p:txBody>
          <a:bodyPr/>
          <a:lstStyle/>
          <a:p>
            <a:r>
              <a:rPr lang="en-US" dirty="0" smtClean="0"/>
              <a:t>Memory allocation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772400" cy="4525963"/>
          </a:xfrm>
        </p:spPr>
        <p:txBody>
          <a:bodyPr>
            <a:noAutofit/>
          </a:bodyPr>
          <a:lstStyle/>
          <a:p>
            <a:pPr marL="800100" lvl="2" indent="0"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har *pc = </a:t>
            </a:r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malloc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(N+1);</a:t>
            </a:r>
          </a:p>
          <a:p>
            <a:pPr marL="800100" lvl="2" indent="0">
              <a:buNone/>
            </a:pPr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*pi = </a:t>
            </a:r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malloc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(400);</a:t>
            </a:r>
          </a:p>
          <a:p>
            <a:r>
              <a:rPr lang="en-US" sz="3000" dirty="0" smtClean="0"/>
              <a:t>Does </a:t>
            </a:r>
            <a:r>
              <a:rPr lang="en-US" sz="3000" dirty="0" err="1" smtClean="0"/>
              <a:t>malloc</a:t>
            </a:r>
            <a:r>
              <a:rPr lang="en-US" sz="3000" dirty="0" smtClean="0"/>
              <a:t> return </a:t>
            </a:r>
            <a:r>
              <a:rPr lang="en-US" sz="3000" dirty="0" err="1" smtClean="0"/>
              <a:t>int</a:t>
            </a:r>
            <a:r>
              <a:rPr lang="en-US" sz="3000" dirty="0" smtClean="0"/>
              <a:t> * or char *?</a:t>
            </a:r>
          </a:p>
          <a:p>
            <a:pPr lvl="1"/>
            <a:r>
              <a:rPr lang="en-US" dirty="0" err="1" smtClean="0"/>
              <a:t>malloc</a:t>
            </a:r>
            <a:r>
              <a:rPr lang="en-US" dirty="0" smtClean="0"/>
              <a:t> does not know the type of data that will be stored in the block of memory so it returns a generic pointer: void *</a:t>
            </a:r>
          </a:p>
          <a:p>
            <a:pPr marL="800100" lvl="2" indent="0">
              <a:buNone/>
            </a:pP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har </a:t>
            </a: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*pc = </a:t>
            </a:r>
            <a:r>
              <a:rPr lang="en-US" sz="2400" dirty="0" smtClean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(char *) </a:t>
            </a:r>
            <a:r>
              <a:rPr lang="en-US" sz="2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malloc</a:t>
            </a: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(N+1</a:t>
            </a: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800100" lvl="2" indent="0">
              <a:buNone/>
            </a:pPr>
            <a:r>
              <a:rPr lang="en-US" sz="2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*pi = </a:t>
            </a:r>
            <a:r>
              <a:rPr lang="en-US" sz="2400" dirty="0" smtClean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400" dirty="0" err="1" smtClean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 smtClean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 *) </a:t>
            </a:r>
            <a:r>
              <a:rPr lang="en-US" sz="2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malloc</a:t>
            </a: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(400);</a:t>
            </a:r>
            <a:endParaRPr lang="en-US" sz="24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000" dirty="0" smtClean="0"/>
              <a:t>If allocation fails, </a:t>
            </a:r>
            <a:r>
              <a:rPr lang="en-US" sz="3000" dirty="0" err="1" smtClean="0"/>
              <a:t>malloc</a:t>
            </a:r>
            <a:r>
              <a:rPr lang="en-US" sz="3000" dirty="0" smtClean="0"/>
              <a:t> returns null pointer: </a:t>
            </a:r>
            <a:r>
              <a:rPr lang="en-US" sz="3000" dirty="0" smtClean="0">
                <a:solidFill>
                  <a:srgbClr val="C00000"/>
                </a:solidFill>
              </a:rPr>
              <a:t>NULL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24400" y="1959319"/>
            <a:ext cx="3810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791200" y="1959319"/>
            <a:ext cx="22860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105400" y="2149427"/>
            <a:ext cx="6858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648200" y="15240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pc</a:t>
            </a:r>
            <a:endParaRPr lang="en-US" sz="28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5714999" y="1524574"/>
            <a:ext cx="2726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allocated </a:t>
            </a:r>
            <a:r>
              <a:rPr lang="en-US" sz="2800" i="1" dirty="0" err="1" smtClean="0"/>
              <a:t>mem</a:t>
            </a:r>
            <a:r>
              <a:rPr lang="en-US" sz="2800" i="1" dirty="0" smtClean="0"/>
              <a:t>.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77880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Dynamically Allocated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Write a function (named "</a:t>
            </a:r>
            <a:r>
              <a:rPr lang="en-US" sz="2800" dirty="0" err="1" smtClean="0"/>
              <a:t>concat</a:t>
            </a:r>
            <a:r>
              <a:rPr lang="en-US" sz="2800" dirty="0" smtClean="0"/>
              <a:t>") that takes two strings s1 and s2 and returns a third string obtained by concatenating s1 and s2</a:t>
            </a:r>
          </a:p>
          <a:p>
            <a:pPr marL="57150" indent="0">
              <a:buNone/>
            </a:pPr>
            <a:endParaRPr lang="en-US" sz="2800" dirty="0"/>
          </a:p>
          <a:p>
            <a:pPr marL="57150" indent="0">
              <a:buNone/>
            </a:pPr>
            <a:endParaRPr lang="en-US" sz="28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05484" y="3810000"/>
            <a:ext cx="7010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99"/>
                </a:solidFill>
              </a:rPr>
              <a:t>Allocate enough memory to hold s1 and s2: </a:t>
            </a:r>
          </a:p>
          <a:p>
            <a:r>
              <a:rPr lang="en-US" sz="2400" dirty="0">
                <a:solidFill>
                  <a:srgbClr val="000099"/>
                </a:solidFill>
              </a:rPr>
              <a:t>	</a:t>
            </a:r>
            <a:r>
              <a:rPr lang="en-US" sz="2400" dirty="0" smtClean="0">
                <a:solidFill>
                  <a:srgbClr val="000099"/>
                </a:solidFill>
              </a:rPr>
              <a:t>size of s1 + size of s2 + 1 (to fit \0)</a:t>
            </a:r>
          </a:p>
          <a:p>
            <a:r>
              <a:rPr lang="en-US" sz="2400" dirty="0" smtClean="0">
                <a:solidFill>
                  <a:srgbClr val="000099"/>
                </a:solidFill>
              </a:rPr>
              <a:t>Write s1 in s3</a:t>
            </a:r>
          </a:p>
          <a:p>
            <a:r>
              <a:rPr lang="en-US" sz="2400" dirty="0" smtClean="0">
                <a:solidFill>
                  <a:srgbClr val="000099"/>
                </a:solidFill>
              </a:rPr>
              <a:t>Write s2 in s3 right after s1</a:t>
            </a:r>
          </a:p>
          <a:p>
            <a:r>
              <a:rPr lang="en-US" sz="2400" dirty="0" smtClean="0">
                <a:solidFill>
                  <a:srgbClr val="000099"/>
                </a:solidFill>
              </a:rPr>
              <a:t>Add the termination character \0</a:t>
            </a:r>
            <a:endParaRPr lang="en-US" sz="24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8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Dynamically Allocated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0864"/>
            <a:ext cx="7494651" cy="50371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har * </a:t>
            </a:r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concat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(char *s1, char *s2) {</a:t>
            </a:r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char * result;	</a:t>
            </a:r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//Points to nothing in particular</a:t>
            </a:r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result = </a:t>
            </a:r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malloc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strlen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(s1) + </a:t>
            </a:r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strlen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(s2) + 1);    </a:t>
            </a:r>
            <a:r>
              <a:rPr lang="en-US" sz="20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/* If </a:t>
            </a:r>
            <a:r>
              <a:rPr lang="en-US" sz="2000" dirty="0" err="1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malloc</a:t>
            </a:r>
            <a:r>
              <a:rPr lang="en-US" sz="20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succeeds, result points to new allocated memory */</a:t>
            </a:r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if (result == NULL) { 	</a:t>
            </a:r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//Check if allocation succeeded</a:t>
            </a:r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(“Error: could not allocate memory\n”);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000" dirty="0" smtClean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457200" lvl="1" indent="0">
              <a:buNone/>
            </a:pPr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strcpy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(result, s1);</a:t>
            </a:r>
          </a:p>
          <a:p>
            <a:pPr marL="457200" lvl="1" indent="0">
              <a:buNone/>
            </a:pPr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strcat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(result, s2);</a:t>
            </a:r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return result;</a:t>
            </a:r>
          </a:p>
          <a:p>
            <a:pPr indent="0">
              <a:buNone/>
            </a:pPr>
            <a:r>
              <a:rPr lang="en-US" sz="22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 </a:t>
            </a:r>
            <a:endParaRPr lang="en-US" sz="22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32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Deallocating</a:t>
            </a:r>
            <a:r>
              <a:rPr lang="en-US" dirty="0" smtClean="0"/>
              <a:t>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Memory allocated with </a:t>
            </a:r>
            <a:r>
              <a:rPr lang="en-US" dirty="0" err="1" smtClean="0"/>
              <a:t>malloc</a:t>
            </a:r>
            <a:r>
              <a:rPr lang="en-US" dirty="0" smtClean="0"/>
              <a:t> lives for the lifetime of the program 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char *s1 = (char *) </a:t>
            </a:r>
            <a:r>
              <a:rPr lang="en-US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malloc</a:t>
            </a:r>
            <a:r>
              <a:rPr lang="en-US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(1000);</a:t>
            </a:r>
          </a:p>
          <a:p>
            <a:pPr marL="400050" lvl="1" indent="0">
              <a:buNone/>
            </a:pPr>
            <a:r>
              <a:rPr lang="en-US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strcpy</a:t>
            </a:r>
            <a:r>
              <a:rPr lang="en-US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(s1, “attempt 1: some long text”); 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s1 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= (char *) </a:t>
            </a:r>
            <a:r>
              <a:rPr lang="en-US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malloc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(1000);</a:t>
            </a:r>
          </a:p>
          <a:p>
            <a:pPr marL="400050" lvl="1" indent="0">
              <a:buNone/>
            </a:pPr>
            <a:r>
              <a:rPr lang="en-US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strcpy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(s1, </a:t>
            </a:r>
            <a:r>
              <a:rPr lang="en-US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“attempt 2: just another string”); </a:t>
            </a:r>
            <a:endParaRPr lang="en-US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s1 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= (char *) </a:t>
            </a:r>
            <a:r>
              <a:rPr lang="en-US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malloc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(1000);</a:t>
            </a:r>
          </a:p>
          <a:p>
            <a:pPr marL="400050" lvl="1" indent="0">
              <a:buNone/>
            </a:pPr>
            <a:r>
              <a:rPr lang="en-US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strcpy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(s1, </a:t>
            </a:r>
            <a:r>
              <a:rPr lang="en-US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“attempt 3: one last time………”); </a:t>
            </a:r>
            <a:endParaRPr lang="en-US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36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57193" y="1371600"/>
          <a:ext cx="838199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347249"/>
                <a:gridCol w="251464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: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066800" y="1371600"/>
            <a:ext cx="7162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066800" y="1219200"/>
            <a:ext cx="7162800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00400" y="6858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1000 bytes</a:t>
            </a:r>
            <a:endParaRPr lang="en-US" sz="2400" i="1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457182" y="2743200"/>
          <a:ext cx="8229617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780"/>
                <a:gridCol w="283780"/>
                <a:gridCol w="283780"/>
                <a:gridCol w="283780"/>
                <a:gridCol w="283780"/>
                <a:gridCol w="283780"/>
                <a:gridCol w="283780"/>
                <a:gridCol w="283780"/>
                <a:gridCol w="283780"/>
                <a:gridCol w="283780"/>
                <a:gridCol w="283780"/>
                <a:gridCol w="283780"/>
                <a:gridCol w="283780"/>
                <a:gridCol w="283780"/>
                <a:gridCol w="283780"/>
                <a:gridCol w="283780"/>
                <a:gridCol w="283780"/>
                <a:gridCol w="283780"/>
                <a:gridCol w="283780"/>
                <a:gridCol w="283780"/>
                <a:gridCol w="283780"/>
                <a:gridCol w="283780"/>
                <a:gridCol w="283780"/>
                <a:gridCol w="283780"/>
                <a:gridCol w="283780"/>
                <a:gridCol w="283780"/>
                <a:gridCol w="283780"/>
                <a:gridCol w="329179"/>
                <a:gridCol w="238378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: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1279622" y="2734004"/>
            <a:ext cx="632460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066800" y="2638097"/>
            <a:ext cx="6324607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40411" y="2228984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1000 bytes</a:t>
            </a:r>
            <a:endParaRPr lang="en-US" sz="2400" i="1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478213" y="4008382"/>
          <a:ext cx="838199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347249"/>
                <a:gridCol w="251464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1087820" y="4008382"/>
            <a:ext cx="7162800" cy="457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087820" y="3855982"/>
            <a:ext cx="7162800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21420" y="3322582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1000 bytes</a:t>
            </a:r>
            <a:endParaRPr lang="en-US" sz="2400" i="1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478213" y="5414665"/>
          <a:ext cx="838199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347249"/>
                <a:gridCol w="251464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6" name="Rectangle 25"/>
          <p:cNvSpPr/>
          <p:nvPr/>
        </p:nvSpPr>
        <p:spPr>
          <a:xfrm>
            <a:off x="706820" y="2691440"/>
            <a:ext cx="381000" cy="50975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65235" y="3126307"/>
            <a:ext cx="609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s1</a:t>
            </a:r>
            <a:endParaRPr lang="en-US" sz="2400" i="1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897320" y="1900536"/>
            <a:ext cx="321880" cy="67942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885162" y="3312668"/>
            <a:ext cx="202658" cy="75116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35"/>
          <p:cNvSpPr/>
          <p:nvPr/>
        </p:nvSpPr>
        <p:spPr>
          <a:xfrm>
            <a:off x="966952" y="3268717"/>
            <a:ext cx="504496" cy="326390"/>
          </a:xfrm>
          <a:custGeom>
            <a:avLst/>
            <a:gdLst>
              <a:gd name="connsiteX0" fmla="*/ 0 w 504496"/>
              <a:gd name="connsiteY0" fmla="*/ 63062 h 326390"/>
              <a:gd name="connsiteX1" fmla="*/ 189186 w 504496"/>
              <a:gd name="connsiteY1" fmla="*/ 325821 h 326390"/>
              <a:gd name="connsiteX2" fmla="*/ 504496 w 504496"/>
              <a:gd name="connsiteY2" fmla="*/ 0 h 326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4496" h="326390">
                <a:moveTo>
                  <a:pt x="0" y="63062"/>
                </a:moveTo>
                <a:cubicBezTo>
                  <a:pt x="52551" y="199696"/>
                  <a:pt x="105103" y="336331"/>
                  <a:pt x="189186" y="325821"/>
                </a:cubicBezTo>
                <a:cubicBezTo>
                  <a:pt x="273269" y="315311"/>
                  <a:pt x="388882" y="157655"/>
                  <a:pt x="504496" y="0"/>
                </a:cubicBezTo>
              </a:path>
            </a:pathLst>
          </a:custGeom>
          <a:noFill/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8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6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Deallocating</a:t>
            </a:r>
            <a:r>
              <a:rPr lang="en-US" dirty="0" smtClean="0"/>
              <a:t>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7269480" cy="4351337"/>
          </a:xfrm>
        </p:spPr>
        <p:txBody>
          <a:bodyPr>
            <a:normAutofit/>
          </a:bodyPr>
          <a:lstStyle/>
          <a:p>
            <a:r>
              <a:rPr lang="en-US" dirty="0" smtClean="0"/>
              <a:t>Memory allocated with </a:t>
            </a:r>
            <a:r>
              <a:rPr lang="en-US" dirty="0" err="1" smtClean="0"/>
              <a:t>malloc</a:t>
            </a:r>
            <a:r>
              <a:rPr lang="en-US" dirty="0" smtClean="0"/>
              <a:t> lives for the lifetime of the program </a:t>
            </a:r>
          </a:p>
          <a:p>
            <a:r>
              <a:rPr lang="en-US" dirty="0" smtClean="0"/>
              <a:t>If no longer needed, make sure to free the memory used otherwise program might run out of memory.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char *s1 = “Electric “, *s2 = “current “, 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char *s3 = “is measured ”, char *s4 = “in amperes (amps)”;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char *r1 = </a:t>
            </a:r>
            <a:r>
              <a:rPr lang="en-US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concat</a:t>
            </a:r>
            <a:r>
              <a:rPr lang="en-US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(s1, s2);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char *r2 = </a:t>
            </a:r>
            <a:r>
              <a:rPr lang="en-US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concat</a:t>
            </a:r>
            <a:r>
              <a:rPr lang="en-US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(r1, s3);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char *r3 = </a:t>
            </a:r>
            <a:r>
              <a:rPr lang="en-US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concat</a:t>
            </a:r>
            <a:r>
              <a:rPr lang="en-US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(r2, s4);</a:t>
            </a:r>
            <a:endParaRPr lang="en-US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look at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2259847"/>
            <a:ext cx="644652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Make sure to free memory that is not needed: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free(r1);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free(r2);   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355600" y="2286000"/>
          <a:ext cx="833120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762000" y="22860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28800" y="22860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058210" y="2286000"/>
            <a:ext cx="1029093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696118" y="2276573"/>
            <a:ext cx="1095082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400799" y="2285216"/>
            <a:ext cx="1447801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355600" y="3429000"/>
          <a:ext cx="833120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761999" y="3429000"/>
            <a:ext cx="2296211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467493" y="3429000"/>
            <a:ext cx="3161907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51790" y="1752600"/>
            <a:ext cx="7722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s1</a:t>
            </a:r>
            <a:endParaRPr lang="en-US" sz="3200" i="1" dirty="0">
              <a:solidFill>
                <a:srgbClr val="0B2B91"/>
              </a:solidFill>
              <a:latin typeface="Arial Narrow" panose="020B060602020203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18590" y="1777425"/>
            <a:ext cx="7722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s2</a:t>
            </a:r>
            <a:endParaRPr lang="en-US" sz="3200" i="1" dirty="0">
              <a:solidFill>
                <a:srgbClr val="0B2B91"/>
              </a:solidFill>
              <a:latin typeface="Arial Narrow" panose="020B060602020203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37790" y="1752600"/>
            <a:ext cx="7722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s3</a:t>
            </a:r>
            <a:endParaRPr lang="en-US" sz="3200" i="1" dirty="0">
              <a:solidFill>
                <a:srgbClr val="0B2B91"/>
              </a:solidFill>
              <a:latin typeface="Arial Narrow" panose="020B060602020203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48200" y="1752600"/>
            <a:ext cx="7722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s4</a:t>
            </a:r>
            <a:endParaRPr lang="en-US" sz="3200" i="1" dirty="0">
              <a:solidFill>
                <a:srgbClr val="0B2B91"/>
              </a:solidFill>
              <a:latin typeface="Arial Narrow" panose="020B0606020202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90590" y="1752600"/>
            <a:ext cx="7722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r1</a:t>
            </a:r>
            <a:endParaRPr lang="en-US" sz="3200" i="1" dirty="0">
              <a:solidFill>
                <a:srgbClr val="0B2B91"/>
              </a:solidFill>
              <a:latin typeface="Arial Narrow" panose="020B0606020202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51790" y="2895600"/>
            <a:ext cx="7722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r2</a:t>
            </a:r>
            <a:endParaRPr lang="en-US" sz="3200" i="1" dirty="0">
              <a:solidFill>
                <a:srgbClr val="0B2B91"/>
              </a:solidFill>
              <a:latin typeface="Arial Narrow" panose="020B0606020202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29000" y="2895600"/>
            <a:ext cx="7722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r3</a:t>
            </a:r>
            <a:endParaRPr lang="en-US" sz="3200" i="1" dirty="0">
              <a:solidFill>
                <a:srgbClr val="0B2B9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8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3560212"/>
            <a:ext cx="7728995" cy="2755035"/>
          </a:xfrm>
        </p:spPr>
        <p:txBody>
          <a:bodyPr>
            <a:normAutofit fontScale="77500" lnSpcReduction="20000"/>
          </a:bodyPr>
          <a:lstStyle/>
          <a:p>
            <a:r>
              <a:rPr lang="en-US" sz="3600" dirty="0" smtClean="0">
                <a:solidFill>
                  <a:srgbClr val="0CFA02"/>
                </a:solidFill>
                <a:ea typeface="Consolas" charset="0"/>
                <a:cs typeface="Consolas" charset="0"/>
              </a:rPr>
              <a:t>Computers have a finite amount of memory, so a program that uses too much may crash.</a:t>
            </a:r>
          </a:p>
          <a:p>
            <a:r>
              <a:rPr lang="en-US" sz="3600" dirty="0" smtClean="0">
                <a:solidFill>
                  <a:srgbClr val="FEFB01"/>
                </a:solidFill>
                <a:ea typeface="Consolas" charset="0"/>
                <a:cs typeface="Consolas" charset="0"/>
              </a:rPr>
              <a:t>Programs that use more memory often run slower.</a:t>
            </a:r>
          </a:p>
          <a:p>
            <a:r>
              <a:rPr lang="en-US" sz="3600" dirty="0" smtClean="0">
                <a:solidFill>
                  <a:srgbClr val="F5A007"/>
                </a:solidFill>
                <a:ea typeface="Consolas" charset="0"/>
                <a:cs typeface="Consolas" charset="0"/>
              </a:rPr>
              <a:t>If you love it, set it free.</a:t>
            </a:r>
          </a:p>
          <a:p>
            <a:r>
              <a:rPr lang="en-US" sz="3600" dirty="0" smtClean="0">
                <a:solidFill>
                  <a:srgbClr val="F21AF1"/>
                </a:solidFill>
                <a:ea typeface="Consolas" charset="0"/>
                <a:cs typeface="Consolas" charset="0"/>
              </a:rPr>
              <a:t>I don't know</a:t>
            </a:r>
            <a:endParaRPr lang="en-US" sz="3600" dirty="0">
              <a:solidFill>
                <a:srgbClr val="F21AF1"/>
              </a:solidFill>
              <a:ea typeface="Consolas" charset="0"/>
              <a:cs typeface="Consolas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68341" y="685800"/>
            <a:ext cx="784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Why is it important to release memory that is no longer needed?</a:t>
            </a:r>
            <a:endParaRPr lang="en-US" sz="2400" dirty="0">
              <a:solidFill>
                <a:schemeClr val="bg1"/>
              </a:solidFill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85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of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8801"/>
            <a:ext cx="8215884" cy="4937125"/>
          </a:xfrm>
        </p:spPr>
        <p:txBody>
          <a:bodyPr>
            <a:noAutofit/>
          </a:bodyPr>
          <a:lstStyle/>
          <a:p>
            <a:pPr marL="400050" lvl="1" indent="0">
              <a:buNone/>
            </a:pPr>
            <a:r>
              <a:rPr lang="en-US" sz="18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char </a:t>
            </a:r>
            <a:r>
              <a:rPr lang="en-US" sz="18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sz="18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[20];</a:t>
            </a:r>
          </a:p>
          <a:p>
            <a:pPr marL="400050" lvl="1" indent="0">
              <a:buNone/>
            </a:pPr>
            <a:r>
              <a:rPr lang="en-US" sz="18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char * </a:t>
            </a:r>
            <a:r>
              <a:rPr lang="en-US" sz="18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winningCars</a:t>
            </a:r>
            <a:r>
              <a:rPr lang="en-US" sz="18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[5];  </a:t>
            </a:r>
            <a:r>
              <a:rPr lang="en-US" sz="18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//Declare array of pointers</a:t>
            </a:r>
          </a:p>
          <a:p>
            <a:pPr marL="400050" lvl="1" indent="0">
              <a:buNone/>
            </a:pPr>
            <a:r>
              <a:rPr lang="en-US" sz="18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//Each pointer still points to nothing in particular</a:t>
            </a:r>
          </a:p>
          <a:p>
            <a:pPr marL="400050" lvl="1" indent="0">
              <a:buNone/>
            </a:pPr>
            <a:r>
              <a:rPr lang="en-US" sz="18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for (</a:t>
            </a:r>
            <a:r>
              <a:rPr lang="en-US" sz="18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8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=0; </a:t>
            </a:r>
            <a:r>
              <a:rPr lang="en-US" sz="18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8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&lt;5; </a:t>
            </a:r>
            <a:r>
              <a:rPr lang="en-US" sz="18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8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++) {</a:t>
            </a:r>
          </a:p>
          <a:p>
            <a:pPr marL="400050" lvl="1" indent="0">
              <a:buNone/>
            </a:pPr>
            <a:r>
              <a:rPr lang="en-US" sz="18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8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scanf</a:t>
            </a:r>
            <a:r>
              <a:rPr lang="en-US" sz="18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(“%s”, </a:t>
            </a:r>
            <a:r>
              <a:rPr lang="en-US" sz="18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sz="18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400050" lvl="1" indent="0">
              <a:buNone/>
            </a:pPr>
            <a:r>
              <a:rPr lang="en-US" sz="18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8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//Allocate memory for each pointer</a:t>
            </a:r>
          </a:p>
          <a:p>
            <a:pPr marL="400050" lvl="1" indent="0">
              <a:buNone/>
            </a:pPr>
            <a:r>
              <a:rPr lang="en-US" sz="18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8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winningCars</a:t>
            </a:r>
            <a:r>
              <a:rPr lang="en-US" sz="18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8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8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] = </a:t>
            </a:r>
            <a:r>
              <a:rPr lang="en-US" sz="18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malloc</a:t>
            </a:r>
            <a:r>
              <a:rPr lang="en-US" sz="18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8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strlen</a:t>
            </a:r>
            <a:r>
              <a:rPr lang="en-US" sz="18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8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sz="18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) + 1);</a:t>
            </a:r>
          </a:p>
          <a:p>
            <a:pPr marL="400050" lvl="1" indent="0">
              <a:buNone/>
            </a:pPr>
            <a:r>
              <a:rPr lang="en-US" sz="18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8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strcpy</a:t>
            </a:r>
            <a:r>
              <a:rPr lang="en-US" sz="18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8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winningCars</a:t>
            </a:r>
            <a:r>
              <a:rPr lang="en-US" sz="18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8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8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], </a:t>
            </a:r>
            <a:r>
              <a:rPr lang="en-US" sz="18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sz="18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400050" lvl="1" indent="0">
              <a:buNone/>
            </a:pPr>
            <a:r>
              <a:rPr lang="en-US" sz="18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40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of strings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8850" y="2642723"/>
            <a:ext cx="4419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char </a:t>
            </a:r>
            <a:r>
              <a:rPr lang="en-US" sz="2600" dirty="0" err="1" smtClean="0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[20];</a:t>
            </a:r>
          </a:p>
          <a:p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char * </a:t>
            </a:r>
            <a:r>
              <a:rPr lang="en-US" sz="2600" dirty="0" err="1" smtClean="0">
                <a:latin typeface="Consolas" charset="0"/>
                <a:ea typeface="Consolas" charset="0"/>
                <a:cs typeface="Consolas" charset="0"/>
              </a:rPr>
              <a:t>winningCars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[5];</a:t>
            </a:r>
            <a:endParaRPr lang="en-US" sz="2600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223146"/>
              </p:ext>
            </p:extLst>
          </p:nvPr>
        </p:nvGraphicFramePr>
        <p:xfrm>
          <a:off x="5436475" y="3535275"/>
          <a:ext cx="28220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406"/>
                <a:gridCol w="564406"/>
                <a:gridCol w="564406"/>
                <a:gridCol w="564406"/>
                <a:gridCol w="564406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113817"/>
              </p:ext>
            </p:extLst>
          </p:nvPr>
        </p:nvGraphicFramePr>
        <p:xfrm>
          <a:off x="4310292" y="2135078"/>
          <a:ext cx="402336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"/>
                <a:gridCol w="335280"/>
                <a:gridCol w="335280"/>
                <a:gridCol w="1676400"/>
                <a:gridCol w="335280"/>
                <a:gridCol w="335280"/>
                <a:gridCol w="335280"/>
                <a:gridCol w="33528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        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191000" y="1709405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/>
              <a:t>tmp</a:t>
            </a:r>
            <a:endParaRPr lang="en-US" sz="24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4310292" y="2452327"/>
            <a:ext cx="394663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0</a:t>
            </a:r>
            <a:endParaRPr 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7967892" y="2477814"/>
            <a:ext cx="485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19</a:t>
            </a:r>
            <a:endParaRPr lang="en-US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5314555" y="312420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/>
              <a:t>winningCars</a:t>
            </a:r>
            <a:endParaRPr lang="en-US" sz="2400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5436475" y="3837284"/>
            <a:ext cx="394663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0</a:t>
            </a:r>
            <a:endParaRPr lang="en-US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7806035" y="3854263"/>
            <a:ext cx="394663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4</a:t>
            </a:r>
            <a:endParaRPr lang="en-US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388882" y="4433614"/>
            <a:ext cx="782700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 smtClean="0">
                <a:latin typeface="Consolas" charset="0"/>
                <a:ea typeface="Consolas" charset="0"/>
                <a:cs typeface="Consolas" charset="0"/>
              </a:rPr>
              <a:t>scanf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(“%s”, </a:t>
            </a:r>
            <a:r>
              <a:rPr lang="en-US" sz="2600" dirty="0" err="1" smtClean="0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2600" dirty="0" err="1" smtClean="0">
                <a:latin typeface="Consolas" charset="0"/>
                <a:ea typeface="Consolas" charset="0"/>
                <a:cs typeface="Consolas" charset="0"/>
              </a:rPr>
              <a:t>winningCars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[0] 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malloc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strlen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) + 1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2600" dirty="0" err="1" smtClean="0">
                <a:latin typeface="Consolas" charset="0"/>
                <a:ea typeface="Consolas" charset="0"/>
                <a:cs typeface="Consolas" charset="0"/>
              </a:rPr>
              <a:t>strcpy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600" dirty="0" err="1" smtClean="0">
                <a:latin typeface="Consolas" charset="0"/>
                <a:ea typeface="Consolas" charset="0"/>
                <a:cs typeface="Consolas" charset="0"/>
              </a:rPr>
              <a:t>winningCars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[0],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1009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Arrays and Pointers</a:t>
            </a:r>
          </a:p>
          <a:p>
            <a:r>
              <a:rPr lang="en-US" sz="4000" dirty="0" smtClean="0"/>
              <a:t>Memory allocation</a:t>
            </a:r>
          </a:p>
          <a:p>
            <a:r>
              <a:rPr lang="en-US" sz="4000" dirty="0" smtClean="0"/>
              <a:t>Memory </a:t>
            </a:r>
            <a:r>
              <a:rPr lang="en-US" sz="4000" dirty="0" err="1" smtClean="0"/>
              <a:t>deallocation</a:t>
            </a:r>
            <a:endParaRPr lang="en-US" sz="4000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83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5791200" y="4343400"/>
          <a:ext cx="457200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</a:tblGrid>
              <a:tr h="337862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65292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65292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65292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of strings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199" y="1905000"/>
            <a:ext cx="443904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char </a:t>
            </a:r>
            <a:r>
              <a:rPr lang="en-US" sz="2600" dirty="0" err="1" smtClean="0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[20];</a:t>
            </a:r>
          </a:p>
          <a:p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char * </a:t>
            </a:r>
            <a:r>
              <a:rPr lang="en-US" sz="2600" dirty="0" err="1" smtClean="0">
                <a:latin typeface="Consolas" charset="0"/>
                <a:ea typeface="Consolas" charset="0"/>
                <a:cs typeface="Consolas" charset="0"/>
              </a:rPr>
              <a:t>winningCars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[5];</a:t>
            </a:r>
            <a:endParaRPr lang="en-US" sz="2600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5760720" y="3535275"/>
          <a:ext cx="28220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406"/>
                <a:gridCol w="564406"/>
                <a:gridCol w="564406"/>
                <a:gridCol w="564406"/>
                <a:gridCol w="564406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854218"/>
              </p:ext>
            </p:extLst>
          </p:nvPr>
        </p:nvGraphicFramePr>
        <p:xfrm>
          <a:off x="4310288" y="2135078"/>
          <a:ext cx="449232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360"/>
                <a:gridCol w="374360"/>
                <a:gridCol w="374360"/>
                <a:gridCol w="678894"/>
                <a:gridCol w="1192906"/>
                <a:gridCol w="374360"/>
                <a:gridCol w="374360"/>
                <a:gridCol w="374360"/>
                <a:gridCol w="3743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\0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…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191000" y="1709405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/>
              <a:t>tmp</a:t>
            </a:r>
            <a:endParaRPr lang="en-US" sz="24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4310292" y="2452327"/>
            <a:ext cx="394663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0</a:t>
            </a:r>
            <a:endParaRPr 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7967892" y="2477814"/>
            <a:ext cx="485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19</a:t>
            </a:r>
            <a:endParaRPr lang="en-US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5638800" y="312420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/>
              <a:t>winningCars</a:t>
            </a:r>
            <a:endParaRPr lang="en-US" sz="2400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5760720" y="3837284"/>
            <a:ext cx="394663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0</a:t>
            </a:r>
            <a:endParaRPr lang="en-US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8130280" y="3854263"/>
            <a:ext cx="394663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4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113370" y="4441894"/>
            <a:ext cx="52578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 smtClean="0">
                <a:latin typeface="Consolas" charset="0"/>
                <a:ea typeface="Consolas" charset="0"/>
                <a:cs typeface="Consolas" charset="0"/>
              </a:rPr>
              <a:t>scanf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(“%s”, </a:t>
            </a:r>
            <a:r>
              <a:rPr lang="en-US" sz="2600" dirty="0" err="1" smtClean="0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2600" dirty="0" err="1" smtClean="0">
                <a:latin typeface="Consolas" charset="0"/>
                <a:ea typeface="Consolas" charset="0"/>
                <a:cs typeface="Consolas" charset="0"/>
              </a:rPr>
              <a:t>winningCars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] 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malloc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strlen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) + 1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2600" dirty="0" err="1" smtClean="0">
                <a:latin typeface="Consolas" charset="0"/>
                <a:ea typeface="Consolas" charset="0"/>
                <a:cs typeface="Consolas" charset="0"/>
              </a:rPr>
              <a:t>strcpy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600" dirty="0" err="1" smtClean="0">
                <a:latin typeface="Consolas" charset="0"/>
                <a:ea typeface="Consolas" charset="0"/>
                <a:cs typeface="Consolas" charset="0"/>
              </a:rPr>
              <a:t>winningCars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[0],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789329"/>
              </p:ext>
            </p:extLst>
          </p:nvPr>
        </p:nvGraphicFramePr>
        <p:xfrm>
          <a:off x="5788572" y="4343400"/>
          <a:ext cx="612228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228"/>
              </a:tblGrid>
              <a:tr h="36529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6529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6529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6529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\0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endCxn id="10" idx="0"/>
          </p:cNvCxnSpPr>
          <p:nvPr/>
        </p:nvCxnSpPr>
        <p:spPr>
          <a:xfrm>
            <a:off x="6017172" y="3720695"/>
            <a:ext cx="77514" cy="62270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3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5791200" y="4343400"/>
          <a:ext cx="457200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</a:tblGrid>
              <a:tr h="337862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65292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65292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65292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of strings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905000"/>
            <a:ext cx="33528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char </a:t>
            </a:r>
            <a:r>
              <a:rPr lang="en-US" sz="2600" dirty="0" err="1" smtClean="0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[20];</a:t>
            </a:r>
          </a:p>
          <a:p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char * </a:t>
            </a:r>
            <a:r>
              <a:rPr lang="en-US" sz="2600" dirty="0" err="1" smtClean="0">
                <a:latin typeface="Consolas" charset="0"/>
                <a:ea typeface="Consolas" charset="0"/>
                <a:cs typeface="Consolas" charset="0"/>
              </a:rPr>
              <a:t>winningCars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[5];</a:t>
            </a:r>
            <a:endParaRPr lang="en-US" sz="2600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5760720" y="3535275"/>
          <a:ext cx="28220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406"/>
                <a:gridCol w="564406"/>
                <a:gridCol w="564406"/>
                <a:gridCol w="564406"/>
                <a:gridCol w="564406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847760"/>
              </p:ext>
            </p:extLst>
          </p:nvPr>
        </p:nvGraphicFramePr>
        <p:xfrm>
          <a:off x="4081690" y="2183532"/>
          <a:ext cx="450946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789"/>
                <a:gridCol w="375789"/>
                <a:gridCol w="375789"/>
                <a:gridCol w="425265"/>
                <a:gridCol w="484559"/>
                <a:gridCol w="484558"/>
                <a:gridCol w="1236137"/>
                <a:gridCol w="375789"/>
                <a:gridCol w="37578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H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\0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962400" y="1757859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/>
              <a:t>tmp</a:t>
            </a:r>
            <a:endParaRPr lang="en-US" sz="24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4081692" y="2500781"/>
            <a:ext cx="394663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0</a:t>
            </a:r>
            <a:endParaRPr 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7739292" y="2526268"/>
            <a:ext cx="485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19</a:t>
            </a:r>
            <a:endParaRPr lang="en-US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5638800" y="312420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/>
              <a:t>winningCars</a:t>
            </a:r>
            <a:endParaRPr lang="en-US" sz="2400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5760720" y="3837284"/>
            <a:ext cx="394663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0</a:t>
            </a:r>
            <a:endParaRPr lang="en-US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8130280" y="3854263"/>
            <a:ext cx="394663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4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388882" y="4433614"/>
            <a:ext cx="524991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 smtClean="0">
                <a:latin typeface="Consolas" charset="0"/>
                <a:ea typeface="Consolas" charset="0"/>
                <a:cs typeface="Consolas" charset="0"/>
              </a:rPr>
              <a:t>scanf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(“%s”, </a:t>
            </a:r>
            <a:r>
              <a:rPr lang="en-US" sz="2600" dirty="0" err="1" smtClean="0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2600" dirty="0" err="1" smtClean="0">
                <a:latin typeface="Consolas" charset="0"/>
                <a:ea typeface="Consolas" charset="0"/>
                <a:cs typeface="Consolas" charset="0"/>
              </a:rPr>
              <a:t>winningCars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26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] 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malloc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strlen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) + 1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2600" dirty="0" err="1" smtClean="0">
                <a:latin typeface="Consolas" charset="0"/>
                <a:ea typeface="Consolas" charset="0"/>
                <a:cs typeface="Consolas" charset="0"/>
              </a:rPr>
              <a:t>strcpy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600" dirty="0" err="1" smtClean="0">
                <a:latin typeface="Consolas" charset="0"/>
                <a:ea typeface="Consolas" charset="0"/>
                <a:cs typeface="Consolas" charset="0"/>
              </a:rPr>
              <a:t>winningCars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26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],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981773"/>
              </p:ext>
            </p:extLst>
          </p:nvPr>
        </p:nvGraphicFramePr>
        <p:xfrm>
          <a:off x="5638799" y="4343400"/>
          <a:ext cx="606973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6973"/>
              </a:tblGrid>
              <a:tr h="36529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6529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6529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6529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\0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>
            <a:off x="6017172" y="3720695"/>
            <a:ext cx="2628" cy="62270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6502224" y="4580405"/>
          <a:ext cx="457200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</a:tblGrid>
              <a:tr h="337862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65292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65292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65292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8854"/>
              </p:ext>
            </p:extLst>
          </p:nvPr>
        </p:nvGraphicFramePr>
        <p:xfrm>
          <a:off x="6499596" y="4343400"/>
          <a:ext cx="663204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3204"/>
              </a:tblGrid>
              <a:tr h="36529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H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6529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6529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l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6529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l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6529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6529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\0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 flipH="1">
            <a:off x="6705600" y="3729100"/>
            <a:ext cx="0" cy="61430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93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Dynamically Allocated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sz="32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32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nt</a:t>
            </a:r>
            <a:r>
              <a:rPr lang="en-US" sz="32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*a = </a:t>
            </a:r>
            <a:r>
              <a:rPr lang="en-US" sz="32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malloc</a:t>
            </a:r>
            <a:r>
              <a:rPr lang="en-US" sz="32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(400); 		</a:t>
            </a:r>
            <a:r>
              <a:rPr lang="en-US" sz="32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//Allocates 400 bytes</a:t>
            </a:r>
          </a:p>
          <a:p>
            <a:r>
              <a:rPr lang="en-US" dirty="0" smtClean="0"/>
              <a:t>How many elements in a? </a:t>
            </a:r>
          </a:p>
          <a:p>
            <a:pPr lvl="1"/>
            <a:r>
              <a:rPr lang="en-US" dirty="0" smtClean="0"/>
              <a:t>If </a:t>
            </a:r>
            <a:r>
              <a:rPr lang="en-US" dirty="0" err="1" smtClean="0"/>
              <a:t>int</a:t>
            </a:r>
            <a:r>
              <a:rPr lang="en-US" dirty="0" smtClean="0"/>
              <a:t> consists of 4 bytes, then a has 100 elements</a:t>
            </a:r>
          </a:p>
          <a:p>
            <a:pPr marL="400050" lvl="1" indent="0">
              <a:buNone/>
            </a:pPr>
            <a:r>
              <a:rPr lang="en-US" sz="2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nt</a:t>
            </a: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*a = </a:t>
            </a:r>
            <a:r>
              <a:rPr lang="en-US" sz="2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malloc</a:t>
            </a: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(N * </a:t>
            </a:r>
            <a:r>
              <a:rPr lang="en-US" sz="2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sizeof</a:t>
            </a: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)); 	</a:t>
            </a:r>
            <a:r>
              <a:rPr lang="en-US" sz="24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//N elements</a:t>
            </a:r>
          </a:p>
          <a:p>
            <a:r>
              <a:rPr lang="en-US" dirty="0" smtClean="0"/>
              <a:t>Once memory is allocated, treat </a:t>
            </a:r>
            <a:r>
              <a:rPr lang="en-US" i="1" dirty="0" smtClean="0"/>
              <a:t>a</a:t>
            </a:r>
            <a:r>
              <a:rPr lang="en-US" dirty="0" smtClean="0"/>
              <a:t> as any other array:</a:t>
            </a:r>
          </a:p>
          <a:p>
            <a:pPr marL="400050" lvl="1" indent="0">
              <a:buNone/>
            </a:pPr>
            <a:r>
              <a:rPr lang="en-US" sz="32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a[1] = 5;</a:t>
            </a:r>
          </a:p>
          <a:p>
            <a:pPr marL="400050" lvl="1" indent="0">
              <a:buNone/>
            </a:pPr>
            <a:r>
              <a:rPr lang="en-US" sz="32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*(a + 2) = 7;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80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Dynamically Allocated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*a = </a:t>
            </a:r>
            <a:r>
              <a:rPr lang="en-US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malloc</a:t>
            </a:r>
            <a:r>
              <a:rPr lang="en-US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(N * </a:t>
            </a:r>
            <a:r>
              <a:rPr lang="en-US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sizeof</a:t>
            </a:r>
            <a:r>
              <a:rPr lang="en-US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)); </a:t>
            </a:r>
            <a:r>
              <a:rPr lang="en-US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//N elements</a:t>
            </a:r>
          </a:p>
          <a:p>
            <a:r>
              <a:rPr lang="en-US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nt</a:t>
            </a:r>
            <a:r>
              <a:rPr lang="en-US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*b 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dirty="0" err="1" smtClean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calloc</a:t>
            </a:r>
            <a:r>
              <a:rPr lang="en-US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(N</a:t>
            </a:r>
            <a:r>
              <a:rPr lang="en-US" dirty="0" smtClean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sizeof</a:t>
            </a:r>
            <a:r>
              <a:rPr lang="en-US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)); 	</a:t>
            </a:r>
            <a:r>
              <a:rPr lang="en-US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</a:t>
            </a:r>
            <a:r>
              <a:rPr lang="en-US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N elements</a:t>
            </a:r>
          </a:p>
          <a:p>
            <a:r>
              <a:rPr lang="en-US" dirty="0" smtClean="0"/>
              <a:t>A has enough memory for n integers</a:t>
            </a:r>
          </a:p>
          <a:p>
            <a:r>
              <a:rPr lang="en-US" dirty="0" smtClean="0"/>
              <a:t>B has enough memory for n integers. </a:t>
            </a:r>
          </a:p>
          <a:p>
            <a:r>
              <a:rPr lang="en-US" dirty="0" smtClean="0"/>
              <a:t>All elements of B are initialized to zeros.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8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3560212"/>
            <a:ext cx="7728995" cy="2755035"/>
          </a:xfrm>
        </p:spPr>
        <p:txBody>
          <a:bodyPr>
            <a:normAutofit fontScale="77500" lnSpcReduction="20000"/>
          </a:bodyPr>
          <a:lstStyle/>
          <a:p>
            <a:r>
              <a:rPr lang="en-US" sz="3600" dirty="0" smtClean="0">
                <a:solidFill>
                  <a:srgbClr val="0CFA02"/>
                </a:solidFill>
                <a:ea typeface="Consolas" charset="0"/>
                <a:cs typeface="Consolas" charset="0"/>
              </a:rPr>
              <a:t>It has a more silly sounding name.</a:t>
            </a:r>
          </a:p>
          <a:p>
            <a:r>
              <a:rPr lang="en-US" sz="3600" dirty="0" smtClean="0">
                <a:solidFill>
                  <a:srgbClr val="FEFB01"/>
                </a:solidFill>
                <a:ea typeface="Consolas" charset="0"/>
                <a:cs typeface="Consolas" charset="0"/>
              </a:rPr>
              <a:t>It is slower (memory needs to be cleared first).</a:t>
            </a:r>
          </a:p>
          <a:p>
            <a:r>
              <a:rPr lang="en-US" sz="3600" dirty="0" smtClean="0">
                <a:solidFill>
                  <a:srgbClr val="F5A007"/>
                </a:solidFill>
                <a:ea typeface="Consolas" charset="0"/>
                <a:cs typeface="Consolas" charset="0"/>
              </a:rPr>
              <a:t>It can hold fewer variables in the same space.</a:t>
            </a:r>
          </a:p>
          <a:p>
            <a:r>
              <a:rPr lang="en-US" sz="3600" dirty="0" smtClean="0">
                <a:solidFill>
                  <a:srgbClr val="F21AF1"/>
                </a:solidFill>
                <a:ea typeface="Consolas" charset="0"/>
                <a:cs typeface="Consolas" charset="0"/>
              </a:rPr>
              <a:t>I don't know</a:t>
            </a:r>
            <a:endParaRPr lang="en-US" sz="3600" dirty="0">
              <a:solidFill>
                <a:srgbClr val="F21AF1"/>
              </a:solidFill>
              <a:ea typeface="Consolas" charset="0"/>
              <a:cs typeface="Consolas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68341" y="685800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Why not always use </a:t>
            </a:r>
            <a:r>
              <a:rPr lang="en-US" sz="2400" dirty="0" err="1" smtClean="0">
                <a:solidFill>
                  <a:schemeClr val="bg1"/>
                </a:solidFill>
                <a:ea typeface="Consolas" charset="0"/>
                <a:cs typeface="Consolas" charset="0"/>
              </a:rPr>
              <a:t>calloc</a:t>
            </a:r>
            <a:r>
              <a:rPr lang="en-US" sz="2400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 (instead of </a:t>
            </a:r>
            <a:r>
              <a:rPr lang="en-US" sz="2400" dirty="0" err="1" smtClean="0">
                <a:solidFill>
                  <a:schemeClr val="bg1"/>
                </a:solidFill>
                <a:ea typeface="Consolas" charset="0"/>
                <a:cs typeface="Consolas" charset="0"/>
              </a:rPr>
              <a:t>malloc</a:t>
            </a:r>
            <a:r>
              <a:rPr lang="en-US" sz="2400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)?</a:t>
            </a:r>
            <a:endParaRPr lang="en-US" sz="2400" dirty="0">
              <a:solidFill>
                <a:schemeClr val="bg1"/>
              </a:solidFill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29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Dynamically Resize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previously allocated memory is too small or too big, can resize with </a:t>
            </a:r>
            <a:r>
              <a:rPr lang="en-US" i="1" dirty="0" err="1" smtClean="0"/>
              <a:t>realloc</a:t>
            </a:r>
            <a:endParaRPr lang="en-US" i="1" dirty="0" smtClean="0"/>
          </a:p>
          <a:p>
            <a:r>
              <a:rPr lang="en-US" dirty="0" smtClean="0"/>
              <a:t>When calling </a:t>
            </a:r>
            <a:r>
              <a:rPr lang="en-US" i="1" dirty="0" err="1" smtClean="0"/>
              <a:t>realloc</a:t>
            </a:r>
            <a:r>
              <a:rPr lang="en-US" dirty="0" smtClean="0"/>
              <a:t>, the pointer given must be to memory allocated using </a:t>
            </a:r>
            <a:r>
              <a:rPr lang="en-US" dirty="0" err="1" smtClean="0"/>
              <a:t>malloc</a:t>
            </a:r>
            <a:r>
              <a:rPr lang="en-US" dirty="0" smtClean="0"/>
              <a:t>, </a:t>
            </a:r>
            <a:r>
              <a:rPr lang="en-US" dirty="0" err="1" smtClean="0"/>
              <a:t>calloc</a:t>
            </a:r>
            <a:r>
              <a:rPr lang="en-US" dirty="0" smtClean="0"/>
              <a:t> or </a:t>
            </a:r>
            <a:r>
              <a:rPr lang="en-US" dirty="0" err="1" smtClean="0"/>
              <a:t>realloc</a:t>
            </a:r>
            <a:endParaRPr lang="en-US" dirty="0" smtClean="0"/>
          </a:p>
          <a:p>
            <a:pPr marL="400050" lvl="1" indent="0">
              <a:buNone/>
            </a:pPr>
            <a:r>
              <a:rPr lang="en-US" sz="28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char *</a:t>
            </a:r>
            <a:r>
              <a:rPr lang="en-US" sz="28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str</a:t>
            </a:r>
            <a:r>
              <a:rPr lang="en-US" sz="28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=  </a:t>
            </a:r>
            <a:r>
              <a:rPr lang="en-US" sz="28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malloc</a:t>
            </a:r>
            <a:r>
              <a:rPr lang="en-US" sz="28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(N + 1);</a:t>
            </a:r>
          </a:p>
          <a:p>
            <a:pPr marL="400050" lvl="1" indent="0">
              <a:buNone/>
            </a:pPr>
            <a:r>
              <a:rPr lang="en-US" sz="28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….</a:t>
            </a:r>
          </a:p>
          <a:p>
            <a:pPr marL="400050" lvl="1" indent="0">
              <a:buNone/>
            </a:pPr>
            <a:r>
              <a:rPr lang="en-US" sz="28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str</a:t>
            </a:r>
            <a:r>
              <a:rPr lang="en-US" sz="28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28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realloc</a:t>
            </a:r>
            <a:r>
              <a:rPr lang="en-US" sz="28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sz="28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str</a:t>
            </a:r>
            <a:r>
              <a:rPr lang="en-US" sz="28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, 2*N + 1);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03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355600" y="2667000"/>
          <a:ext cx="833120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Rectangle 29"/>
          <p:cNvSpPr/>
          <p:nvPr/>
        </p:nvSpPr>
        <p:spPr>
          <a:xfrm>
            <a:off x="1600199" y="2667000"/>
            <a:ext cx="1867293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Dynamically Resize Arrays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00200" y="2667000"/>
            <a:ext cx="8382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695307" y="2667000"/>
            <a:ext cx="1029093" cy="381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2057400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p</a:t>
            </a:r>
            <a:endParaRPr lang="en-US" sz="3200" i="1" dirty="0">
              <a:solidFill>
                <a:srgbClr val="0B2B91"/>
              </a:solidFill>
              <a:latin typeface="Arial Narrow" panose="020B060602020203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52254" y="2667000"/>
            <a:ext cx="228599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650449" y="3110523"/>
            <a:ext cx="1025951" cy="89878"/>
          </a:xfrm>
          <a:custGeom>
            <a:avLst/>
            <a:gdLst>
              <a:gd name="connsiteX0" fmla="*/ 0 w 1348033"/>
              <a:gd name="connsiteY0" fmla="*/ 0 h 216982"/>
              <a:gd name="connsiteX1" fmla="*/ 546755 w 1348033"/>
              <a:gd name="connsiteY1" fmla="*/ 216817 h 216982"/>
              <a:gd name="connsiteX2" fmla="*/ 1348033 w 1348033"/>
              <a:gd name="connsiteY2" fmla="*/ 28281 h 21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8033" h="216982">
                <a:moveTo>
                  <a:pt x="0" y="0"/>
                </a:moveTo>
                <a:cubicBezTo>
                  <a:pt x="161041" y="106052"/>
                  <a:pt x="322083" y="212104"/>
                  <a:pt x="546755" y="216817"/>
                </a:cubicBezTo>
                <a:cubicBezTo>
                  <a:pt x="771427" y="221530"/>
                  <a:pt x="1059730" y="124905"/>
                  <a:pt x="1348033" y="28281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/>
          </p:nvPr>
        </p:nvGraphicFramePr>
        <p:xfrm>
          <a:off x="361362" y="4059645"/>
          <a:ext cx="833120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Rectangle 31"/>
          <p:cNvSpPr/>
          <p:nvPr/>
        </p:nvSpPr>
        <p:spPr>
          <a:xfrm>
            <a:off x="1605962" y="4059645"/>
            <a:ext cx="8382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866535" y="4059645"/>
            <a:ext cx="1029093" cy="381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62962" y="3453825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p</a:t>
            </a:r>
            <a:endParaRPr lang="en-US" sz="3200" i="1" dirty="0">
              <a:solidFill>
                <a:srgbClr val="0B2B91"/>
              </a:solidFill>
              <a:latin typeface="Arial Narrow" panose="020B060602020203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58016" y="4059645"/>
            <a:ext cx="228599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605961" y="4059645"/>
            <a:ext cx="1867293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365027" y="5474783"/>
          <a:ext cx="833120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Rectangle 39"/>
          <p:cNvSpPr/>
          <p:nvPr/>
        </p:nvSpPr>
        <p:spPr>
          <a:xfrm>
            <a:off x="1609627" y="5474783"/>
            <a:ext cx="838200" cy="381000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870200" y="5474783"/>
            <a:ext cx="1029093" cy="381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466627" y="4901625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p</a:t>
            </a:r>
            <a:endParaRPr lang="en-US" sz="3200" i="1" dirty="0">
              <a:solidFill>
                <a:srgbClr val="0B2B91"/>
              </a:solidFill>
              <a:latin typeface="Arial Narrow" panose="020B060602020203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61681" y="5474783"/>
            <a:ext cx="228599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304907" y="5474783"/>
            <a:ext cx="1867293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659876" y="5922555"/>
            <a:ext cx="3759724" cy="226411"/>
          </a:xfrm>
          <a:custGeom>
            <a:avLst/>
            <a:gdLst>
              <a:gd name="connsiteX0" fmla="*/ 0 w 1348033"/>
              <a:gd name="connsiteY0" fmla="*/ 0 h 216982"/>
              <a:gd name="connsiteX1" fmla="*/ 546755 w 1348033"/>
              <a:gd name="connsiteY1" fmla="*/ 216817 h 216982"/>
              <a:gd name="connsiteX2" fmla="*/ 1348033 w 1348033"/>
              <a:gd name="connsiteY2" fmla="*/ 28281 h 21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8033" h="216982">
                <a:moveTo>
                  <a:pt x="0" y="0"/>
                </a:moveTo>
                <a:cubicBezTo>
                  <a:pt x="161041" y="106052"/>
                  <a:pt x="322083" y="212104"/>
                  <a:pt x="546755" y="216817"/>
                </a:cubicBezTo>
                <a:cubicBezTo>
                  <a:pt x="771427" y="221530"/>
                  <a:pt x="1059730" y="124905"/>
                  <a:pt x="1348033" y="28281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" y="1777425"/>
            <a:ext cx="74676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/>
              <a:t>realloc</a:t>
            </a:r>
            <a:r>
              <a:rPr lang="en-US" sz="3000" dirty="0"/>
              <a:t> tries to expand memory in place: 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19100" y="4627602"/>
            <a:ext cx="62103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Data is </a:t>
            </a:r>
            <a:r>
              <a:rPr lang="en-US" sz="3000" dirty="0"/>
              <a:t>moved </a:t>
            </a:r>
            <a:r>
              <a:rPr lang="en-US" sz="3000" dirty="0" smtClean="0"/>
              <a:t>then expanded:</a:t>
            </a:r>
            <a:endParaRPr lang="en-US" sz="3000" dirty="0"/>
          </a:p>
        </p:txBody>
      </p:sp>
      <p:sp>
        <p:nvSpPr>
          <p:cNvPr id="48" name="TextBox 47"/>
          <p:cNvSpPr txBox="1"/>
          <p:nvPr/>
        </p:nvSpPr>
        <p:spPr>
          <a:xfrm>
            <a:off x="381000" y="3200400"/>
            <a:ext cx="6629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Sometimes, this is not possible:</a:t>
            </a:r>
            <a:endParaRPr lang="en-US" sz="3000" dirty="0"/>
          </a:p>
        </p:txBody>
      </p:sp>
      <p:sp>
        <p:nvSpPr>
          <p:cNvPr id="49" name="Freeform 48"/>
          <p:cNvSpPr/>
          <p:nvPr/>
        </p:nvSpPr>
        <p:spPr>
          <a:xfrm>
            <a:off x="659876" y="4519830"/>
            <a:ext cx="1025951" cy="89878"/>
          </a:xfrm>
          <a:custGeom>
            <a:avLst/>
            <a:gdLst>
              <a:gd name="connsiteX0" fmla="*/ 0 w 1348033"/>
              <a:gd name="connsiteY0" fmla="*/ 0 h 216982"/>
              <a:gd name="connsiteX1" fmla="*/ 546755 w 1348033"/>
              <a:gd name="connsiteY1" fmla="*/ 216817 h 216982"/>
              <a:gd name="connsiteX2" fmla="*/ 1348033 w 1348033"/>
              <a:gd name="connsiteY2" fmla="*/ 28281 h 21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8033" h="216982">
                <a:moveTo>
                  <a:pt x="0" y="0"/>
                </a:moveTo>
                <a:cubicBezTo>
                  <a:pt x="161041" y="106052"/>
                  <a:pt x="322083" y="212104"/>
                  <a:pt x="546755" y="216817"/>
                </a:cubicBezTo>
                <a:cubicBezTo>
                  <a:pt x="771427" y="221530"/>
                  <a:pt x="1059730" y="124905"/>
                  <a:pt x="1348033" y="28281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65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Dynamically Resize Arrays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365027" y="3979766"/>
          <a:ext cx="833120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Rectangle 39"/>
          <p:cNvSpPr/>
          <p:nvPr/>
        </p:nvSpPr>
        <p:spPr>
          <a:xfrm>
            <a:off x="1609627" y="3979766"/>
            <a:ext cx="838200" cy="381000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870200" y="3979766"/>
            <a:ext cx="1029093" cy="381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466627" y="3406608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p</a:t>
            </a:r>
            <a:endParaRPr lang="en-US" sz="3200" i="1" dirty="0">
              <a:solidFill>
                <a:srgbClr val="0B2B91"/>
              </a:solidFill>
              <a:latin typeface="Arial Narrow" panose="020B060602020203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61681" y="3979766"/>
            <a:ext cx="228599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304907" y="3979766"/>
            <a:ext cx="1867293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659876" y="4427538"/>
            <a:ext cx="3759724" cy="226411"/>
          </a:xfrm>
          <a:custGeom>
            <a:avLst/>
            <a:gdLst>
              <a:gd name="connsiteX0" fmla="*/ 0 w 1348033"/>
              <a:gd name="connsiteY0" fmla="*/ 0 h 216982"/>
              <a:gd name="connsiteX1" fmla="*/ 546755 w 1348033"/>
              <a:gd name="connsiteY1" fmla="*/ 216817 h 216982"/>
              <a:gd name="connsiteX2" fmla="*/ 1348033 w 1348033"/>
              <a:gd name="connsiteY2" fmla="*/ 28281 h 21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8033" h="216982">
                <a:moveTo>
                  <a:pt x="0" y="0"/>
                </a:moveTo>
                <a:cubicBezTo>
                  <a:pt x="161041" y="106052"/>
                  <a:pt x="322083" y="212104"/>
                  <a:pt x="546755" y="216817"/>
                </a:cubicBezTo>
                <a:cubicBezTo>
                  <a:pt x="771427" y="221530"/>
                  <a:pt x="1059730" y="124905"/>
                  <a:pt x="1348033" y="28281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" y="1777425"/>
            <a:ext cx="8534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There could be other pointers pointing to the old location. Make sure to update all the pointers since the block could have moved elsewhere.</a:t>
            </a:r>
            <a:endParaRPr lang="en-US" sz="3000" dirty="0"/>
          </a:p>
        </p:txBody>
      </p:sp>
      <p:sp>
        <p:nvSpPr>
          <p:cNvPr id="47" name="TextBox 46"/>
          <p:cNvSpPr txBox="1"/>
          <p:nvPr/>
        </p:nvSpPr>
        <p:spPr>
          <a:xfrm>
            <a:off x="507085" y="4970007"/>
            <a:ext cx="81035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rgbClr val="00B050"/>
                </a:solidFill>
              </a:rPr>
              <a:t>//Update q to point to the same location as p</a:t>
            </a:r>
          </a:p>
          <a:p>
            <a:r>
              <a:rPr lang="en-US" sz="3000" dirty="0">
                <a:solidFill>
                  <a:srgbClr val="0B2B91"/>
                </a:solidFill>
              </a:rPr>
              <a:t>q = p;	</a:t>
            </a:r>
            <a:endParaRPr lang="en-US" sz="3000" dirty="0">
              <a:solidFill>
                <a:srgbClr val="00B05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91400" y="3352800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q</a:t>
            </a:r>
            <a:endParaRPr lang="en-US" sz="3200" i="1" dirty="0">
              <a:solidFill>
                <a:srgbClr val="0B2B91"/>
              </a:solidFill>
              <a:latin typeface="Arial Narrow" panose="020B060602020203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440105" y="3963102"/>
            <a:ext cx="228599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 flipV="1">
            <a:off x="1609628" y="3674603"/>
            <a:ext cx="5894894" cy="262971"/>
          </a:xfrm>
          <a:custGeom>
            <a:avLst/>
            <a:gdLst>
              <a:gd name="connsiteX0" fmla="*/ 5712643 w 5712643"/>
              <a:gd name="connsiteY0" fmla="*/ 0 h 405361"/>
              <a:gd name="connsiteX1" fmla="*/ 3026004 w 5712643"/>
              <a:gd name="connsiteY1" fmla="*/ 405352 h 405361"/>
              <a:gd name="connsiteX2" fmla="*/ 0 w 5712643"/>
              <a:gd name="connsiteY2" fmla="*/ 9427 h 405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12643" h="405361">
                <a:moveTo>
                  <a:pt x="5712643" y="0"/>
                </a:moveTo>
                <a:cubicBezTo>
                  <a:pt x="4845377" y="201890"/>
                  <a:pt x="3978111" y="403781"/>
                  <a:pt x="3026004" y="405352"/>
                </a:cubicBezTo>
                <a:cubicBezTo>
                  <a:pt x="2073897" y="406923"/>
                  <a:pt x="1036948" y="208175"/>
                  <a:pt x="0" y="9427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7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Deallocating</a:t>
            </a:r>
            <a:r>
              <a:rPr lang="en-US" dirty="0"/>
              <a:t>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free(</a:t>
            </a:r>
            <a:r>
              <a:rPr lang="en-US" dirty="0" err="1" smtClean="0">
                <a:solidFill>
                  <a:srgbClr val="C00000"/>
                </a:solidFill>
              </a:rPr>
              <a:t>ptr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  <a:r>
              <a:rPr lang="en-US" dirty="0" smtClean="0"/>
              <a:t>: </a:t>
            </a:r>
            <a:r>
              <a:rPr lang="en-US" dirty="0" err="1" smtClean="0"/>
              <a:t>deallocates</a:t>
            </a:r>
            <a:r>
              <a:rPr lang="en-US" dirty="0"/>
              <a:t> </a:t>
            </a:r>
            <a:r>
              <a:rPr lang="en-US" dirty="0" smtClean="0"/>
              <a:t>the block of memory pointed to by </a:t>
            </a:r>
            <a:r>
              <a:rPr lang="en-US" dirty="0" err="1" smtClean="0"/>
              <a:t>ptr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May </a:t>
            </a:r>
            <a:r>
              <a:rPr lang="en-US" dirty="0"/>
              <a:t>lose track of </a:t>
            </a:r>
            <a:r>
              <a:rPr lang="en-US" dirty="0" smtClean="0"/>
              <a:t>memory blocks:</a:t>
            </a:r>
          </a:p>
          <a:p>
            <a:pPr marL="400050" lvl="1" indent="0">
              <a:buNone/>
            </a:pP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 = </a:t>
            </a:r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malloc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(…);</a:t>
            </a:r>
          </a:p>
          <a:p>
            <a:pPr marL="400050" lvl="1" indent="0">
              <a:buNone/>
            </a:pP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q = </a:t>
            </a:r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malloc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(…);</a:t>
            </a:r>
          </a:p>
          <a:p>
            <a:pPr marL="400050" lvl="1" indent="0">
              <a:buNone/>
            </a:pP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q = p;</a:t>
            </a:r>
          </a:p>
          <a:p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163320" y="2880562"/>
          <a:ext cx="645668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407920" y="2880562"/>
            <a:ext cx="838200" cy="381000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9427" y="2392811"/>
            <a:ext cx="4891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p</a:t>
            </a:r>
            <a:endParaRPr lang="en-US" sz="3200" i="1" dirty="0">
              <a:solidFill>
                <a:srgbClr val="0B2B9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59974" y="2880562"/>
            <a:ext cx="228599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417320" y="3369192"/>
            <a:ext cx="1162247" cy="136008"/>
          </a:xfrm>
          <a:custGeom>
            <a:avLst/>
            <a:gdLst>
              <a:gd name="connsiteX0" fmla="*/ 0 w 1348033"/>
              <a:gd name="connsiteY0" fmla="*/ 0 h 216982"/>
              <a:gd name="connsiteX1" fmla="*/ 546755 w 1348033"/>
              <a:gd name="connsiteY1" fmla="*/ 216817 h 216982"/>
              <a:gd name="connsiteX2" fmla="*/ 1348033 w 1348033"/>
              <a:gd name="connsiteY2" fmla="*/ 28281 h 21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8033" h="216982">
                <a:moveTo>
                  <a:pt x="0" y="0"/>
                </a:moveTo>
                <a:cubicBezTo>
                  <a:pt x="161041" y="106052"/>
                  <a:pt x="322083" y="212104"/>
                  <a:pt x="546755" y="216817"/>
                </a:cubicBezTo>
                <a:cubicBezTo>
                  <a:pt x="771427" y="221530"/>
                  <a:pt x="1059730" y="124905"/>
                  <a:pt x="1348033" y="28281"/>
                </a:cubicBezTo>
              </a:path>
            </a:pathLst>
          </a:custGeom>
          <a:noFill/>
          <a:ln>
            <a:prstDash val="dash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038600" y="4495800"/>
            <a:ext cx="3810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105400" y="4495800"/>
            <a:ext cx="6096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419600" y="4685908"/>
            <a:ext cx="6858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62400" y="4060481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p</a:t>
            </a:r>
            <a:endParaRPr lang="en-US" sz="2800" i="1" dirty="0"/>
          </a:p>
        </p:txBody>
      </p:sp>
      <p:sp>
        <p:nvSpPr>
          <p:cNvPr id="19" name="Rectangle 18"/>
          <p:cNvSpPr/>
          <p:nvPr/>
        </p:nvSpPr>
        <p:spPr>
          <a:xfrm>
            <a:off x="4038600" y="5410200"/>
            <a:ext cx="3810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105400" y="5410200"/>
            <a:ext cx="6096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419600" y="5600308"/>
            <a:ext cx="6858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962400" y="4974881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q</a:t>
            </a:r>
            <a:endParaRPr lang="en-US" sz="2800" i="1" dirty="0"/>
          </a:p>
        </p:txBody>
      </p:sp>
      <p:sp>
        <p:nvSpPr>
          <p:cNvPr id="23" name="Rectangle 22"/>
          <p:cNvSpPr/>
          <p:nvPr/>
        </p:nvSpPr>
        <p:spPr>
          <a:xfrm>
            <a:off x="6629400" y="4495800"/>
            <a:ext cx="3810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696200" y="4495800"/>
            <a:ext cx="6096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7010400" y="4685908"/>
            <a:ext cx="6858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553200" y="4060481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p</a:t>
            </a:r>
            <a:endParaRPr lang="en-US" sz="2800" i="1" dirty="0"/>
          </a:p>
        </p:txBody>
      </p:sp>
      <p:sp>
        <p:nvSpPr>
          <p:cNvPr id="27" name="Rectangle 26"/>
          <p:cNvSpPr/>
          <p:nvPr/>
        </p:nvSpPr>
        <p:spPr>
          <a:xfrm>
            <a:off x="6629400" y="5410200"/>
            <a:ext cx="3810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696200" y="5410200"/>
            <a:ext cx="6096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endCxn id="24" idx="1"/>
          </p:cNvCxnSpPr>
          <p:nvPr/>
        </p:nvCxnSpPr>
        <p:spPr>
          <a:xfrm flipV="1">
            <a:off x="7010400" y="4686300"/>
            <a:ext cx="685800" cy="9140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553200" y="4974881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q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6964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Deallocating</a:t>
            </a:r>
            <a:r>
              <a:rPr lang="en-US" dirty="0"/>
              <a:t>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Memory </a:t>
            </a:r>
            <a:r>
              <a:rPr lang="en-US" dirty="0"/>
              <a:t>without a pointer to it is called </a:t>
            </a:r>
            <a:r>
              <a:rPr lang="en-US" dirty="0" smtClean="0">
                <a:solidFill>
                  <a:srgbClr val="C00000"/>
                </a:solidFill>
              </a:rPr>
              <a:t>garbage</a:t>
            </a:r>
          </a:p>
          <a:p>
            <a:r>
              <a:rPr lang="en-US" dirty="0" smtClean="0"/>
              <a:t>A </a:t>
            </a:r>
            <a:r>
              <a:rPr lang="en-US" dirty="0"/>
              <a:t>program that leaves garbage behind has a </a:t>
            </a:r>
            <a:r>
              <a:rPr lang="en-US" dirty="0">
                <a:solidFill>
                  <a:srgbClr val="C00000"/>
                </a:solidFill>
              </a:rPr>
              <a:t>memory </a:t>
            </a:r>
            <a:r>
              <a:rPr lang="en-US" dirty="0" smtClean="0">
                <a:solidFill>
                  <a:srgbClr val="C00000"/>
                </a:solidFill>
              </a:rPr>
              <a:t>leak</a:t>
            </a:r>
          </a:p>
          <a:p>
            <a:r>
              <a:rPr lang="en-US" dirty="0" smtClean="0"/>
              <a:t>C </a:t>
            </a:r>
            <a:r>
              <a:rPr lang="en-US" dirty="0"/>
              <a:t>does not have automatic garbage collection. It is the programmer’s </a:t>
            </a:r>
            <a:r>
              <a:rPr lang="en-US" dirty="0" smtClean="0"/>
              <a:t>job</a:t>
            </a:r>
          </a:p>
          <a:p>
            <a:r>
              <a:rPr lang="en-US" dirty="0" smtClean="0"/>
              <a:t>Pointer </a:t>
            </a:r>
            <a:r>
              <a:rPr lang="en-US" dirty="0"/>
              <a:t>freed becomes a </a:t>
            </a:r>
            <a:r>
              <a:rPr lang="en-US" dirty="0">
                <a:solidFill>
                  <a:srgbClr val="C00000"/>
                </a:solidFill>
              </a:rPr>
              <a:t>dangling pointer</a:t>
            </a:r>
            <a:r>
              <a:rPr lang="en-US" dirty="0"/>
              <a:t>: does not have memory associated with it. </a:t>
            </a:r>
            <a:r>
              <a:rPr lang="en-US" dirty="0" smtClean="0"/>
              <a:t>It cannot be reused without being allocated some memory.</a:t>
            </a:r>
          </a:p>
          <a:p>
            <a:r>
              <a:rPr lang="en-US" dirty="0" smtClean="0"/>
              <a:t>If </a:t>
            </a:r>
            <a:r>
              <a:rPr lang="en-US" dirty="0"/>
              <a:t>several pointers point to one location and one pointer is freed, all the pointers become dangling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3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7543800" cy="732617"/>
          </a:xfrm>
        </p:spPr>
        <p:txBody>
          <a:bodyPr>
            <a:norm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Is this code legal?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3560212"/>
            <a:ext cx="7728995" cy="2755035"/>
          </a:xfrm>
        </p:spPr>
        <p:txBody>
          <a:bodyPr>
            <a:normAutofit fontScale="92500"/>
          </a:bodyPr>
          <a:lstStyle/>
          <a:p>
            <a:r>
              <a:rPr lang="en-US" sz="3600" dirty="0" smtClean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Legal</a:t>
            </a:r>
          </a:p>
          <a:p>
            <a:r>
              <a:rPr lang="en-US" sz="3600" dirty="0" smtClean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Illegal (Array Initialization)</a:t>
            </a:r>
          </a:p>
          <a:p>
            <a:r>
              <a:rPr lang="en-US" sz="3600" dirty="0" smtClean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Illegal (Pointer Arithmetic)</a:t>
            </a:r>
          </a:p>
          <a:p>
            <a:r>
              <a:rPr lang="en-US" sz="3600" dirty="0" smtClean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I don't know</a:t>
            </a:r>
            <a:endParaRPr lang="en-US" sz="3600" dirty="0">
              <a:solidFill>
                <a:srgbClr val="F21AF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37595" y="1447800"/>
            <a:ext cx="7848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a[10</a:t>
            </a:r>
            <a:r>
              <a:rPr lang="en-US" sz="2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] = {1, 2, 3};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for (</a:t>
            </a:r>
            <a:r>
              <a:rPr lang="en-US" sz="24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* </a:t>
            </a:r>
            <a:r>
              <a:rPr lang="en-US" sz="2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 = &amp;a[0]; p &lt; &amp;a[10]; p++) {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("%d\n", *p);</a:t>
            </a:r>
            <a:endParaRPr lang="en-US" sz="24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4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6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SIRS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Term: Autumn 2016</a:t>
            </a:r>
          </a:p>
          <a:p>
            <a:r>
              <a:rPr lang="en-US" dirty="0" smtClean="0"/>
              <a:t>Course: CSE 220 (C Fundamentals)</a:t>
            </a:r>
          </a:p>
          <a:p>
            <a:r>
              <a:rPr lang="en-US" dirty="0" smtClean="0"/>
              <a:t>Section:</a:t>
            </a:r>
          </a:p>
          <a:p>
            <a:pPr lvl="1"/>
            <a:r>
              <a:rPr lang="en-US" dirty="0" smtClean="0"/>
              <a:t>1 (Lab on Tuesday)</a:t>
            </a:r>
          </a:p>
          <a:p>
            <a:pPr lvl="1"/>
            <a:r>
              <a:rPr lang="en-US" dirty="0" smtClean="0"/>
              <a:t>2 (Lab on Thursday)</a:t>
            </a:r>
          </a:p>
          <a:p>
            <a:pPr lvl="1"/>
            <a:r>
              <a:rPr lang="en-US" dirty="0" smtClean="0"/>
              <a:t>Doesn't matter which one you list</a:t>
            </a:r>
          </a:p>
          <a:p>
            <a:r>
              <a:rPr lang="en-US" dirty="0" smtClean="0"/>
              <a:t>Lead Instructor: Dr. Josh Nahum</a:t>
            </a:r>
          </a:p>
          <a:p>
            <a:r>
              <a:rPr lang="en-US" dirty="0" smtClean="0"/>
              <a:t>Teaching Assistant: Doug Kirkpatrick</a:t>
            </a:r>
          </a:p>
          <a:p>
            <a:r>
              <a:rPr lang="en-US" dirty="0" smtClean="0"/>
              <a:t>If you'd like to leave additional feedback, use the Piazza thread.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015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pointers to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34" y="2057400"/>
            <a:ext cx="8458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Can traverse array by incrementing a pointer to it </a:t>
            </a:r>
          </a:p>
          <a:p>
            <a:pPr marL="400050" lvl="1" indent="0">
              <a:buNone/>
            </a:pPr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a[N], *p, </a:t>
            </a:r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sumAll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= 0, </a:t>
            </a:r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sumPartial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= 0;</a:t>
            </a:r>
          </a:p>
          <a:p>
            <a:pPr marL="400050" lvl="1" indent="0">
              <a:buNone/>
            </a:pP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for (</a:t>
            </a:r>
            <a:r>
              <a:rPr lang="en-US" sz="2000" dirty="0" smtClean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p=&amp;a[0]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; </a:t>
            </a:r>
            <a:r>
              <a:rPr lang="en-US" sz="2000" dirty="0" smtClean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p&lt;&amp;a[N]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; p++)  </a:t>
            </a:r>
            <a:r>
              <a:rPr lang="en-US" sz="20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//add every element</a:t>
            </a:r>
          </a:p>
          <a:p>
            <a:pPr marL="857250" lvl="2" indent="0">
              <a:buNone/>
            </a:pPr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SumAll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+= *p; </a:t>
            </a:r>
          </a:p>
          <a:p>
            <a:pPr marL="400050" lvl="1" indent="0">
              <a:buNone/>
            </a:pP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for 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(p=&amp;a[0]; p&lt;&amp;a[N]; </a:t>
            </a:r>
            <a:r>
              <a:rPr lang="en-US" sz="2000" dirty="0" smtClean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p=p+2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)  </a:t>
            </a:r>
            <a:r>
              <a:rPr lang="en-US" sz="20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//add every other element</a:t>
            </a:r>
          </a:p>
          <a:p>
            <a:pPr marL="857250" lvl="2" indent="0">
              <a:buNone/>
            </a:pPr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SumPartial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+= *p; </a:t>
            </a:r>
            <a:endParaRPr lang="en-US" sz="105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15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array name as pointer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name of an array is a pointer to the first element of the array</a:t>
            </a:r>
          </a:p>
          <a:p>
            <a:pPr marL="400050" lvl="1" indent="0">
              <a:buNone/>
            </a:pPr>
            <a:r>
              <a:rPr lang="en-US" sz="2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a[N];</a:t>
            </a:r>
          </a:p>
          <a:p>
            <a:pPr marL="400050" lvl="1" indent="0">
              <a:buNone/>
            </a:pP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*a = 8;		</a:t>
            </a:r>
            <a:r>
              <a:rPr lang="en-US" sz="24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//Puts 8 in a[0]</a:t>
            </a:r>
          </a:p>
          <a:p>
            <a:pPr marL="400050" lvl="1" indent="0">
              <a:buNone/>
            </a:pP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*(a+1) = 9;	</a:t>
            </a:r>
            <a:r>
              <a:rPr lang="en-US" sz="24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//Puts 9 in a[1]</a:t>
            </a:r>
            <a:endParaRPr lang="en-US" sz="2400" dirty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400050" lvl="1" indent="0">
              <a:buNone/>
            </a:pP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f</a:t>
            </a: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or </a:t>
            </a: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400" dirty="0" smtClean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p=a</a:t>
            </a: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; </a:t>
            </a:r>
            <a:r>
              <a:rPr lang="en-US" sz="2400" dirty="0" smtClean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p&lt;</a:t>
            </a:r>
            <a:r>
              <a:rPr lang="en-US" sz="2400" dirty="0" err="1" smtClean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a+N</a:t>
            </a: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; </a:t>
            </a: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p++)</a:t>
            </a:r>
          </a:p>
          <a:p>
            <a:pPr marL="857250" lvl="2" indent="0">
              <a:buNone/>
            </a:pPr>
            <a:r>
              <a:rPr lang="en-US" sz="2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sumAll</a:t>
            </a: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+= *p;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0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7543800" cy="732617"/>
          </a:xfrm>
        </p:spPr>
        <p:txBody>
          <a:bodyPr>
            <a:norm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Is this code legal?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3560212"/>
            <a:ext cx="7728995" cy="2755035"/>
          </a:xfrm>
        </p:spPr>
        <p:txBody>
          <a:bodyPr>
            <a:normAutofit lnSpcReduction="10000"/>
          </a:bodyPr>
          <a:lstStyle/>
          <a:p>
            <a:r>
              <a:rPr lang="en-US" sz="3600" dirty="0" smtClean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Legal</a:t>
            </a:r>
          </a:p>
          <a:p>
            <a:r>
              <a:rPr lang="en-US" sz="3600" dirty="0" smtClean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Illegal (While Condition)</a:t>
            </a:r>
          </a:p>
          <a:p>
            <a:r>
              <a:rPr lang="en-US" sz="3600" dirty="0" smtClean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Illegal (Increment Operation)</a:t>
            </a:r>
          </a:p>
          <a:p>
            <a:r>
              <a:rPr lang="en-US" sz="3600" dirty="0" smtClean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I don't know</a:t>
            </a:r>
            <a:endParaRPr lang="en-US" sz="3600" dirty="0">
              <a:solidFill>
                <a:srgbClr val="F21AF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37595" y="1447800"/>
            <a:ext cx="7848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array[10] = {1, 2, 3};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while (*array != 0) {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	array++;</a:t>
            </a:r>
            <a:endParaRPr lang="en-US" sz="24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4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26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array name as pointer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800" dirty="0" smtClean="0"/>
              <a:t>It is not possible to assign a new value to the array name</a:t>
            </a:r>
          </a:p>
          <a:p>
            <a:pPr marL="400050" lvl="1" indent="0">
              <a:buNone/>
            </a:pPr>
            <a:r>
              <a:rPr lang="en-US" sz="35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35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a[N];</a:t>
            </a:r>
          </a:p>
          <a:p>
            <a:pPr marL="400050" lvl="1" indent="0">
              <a:buNone/>
            </a:pPr>
            <a:r>
              <a:rPr lang="en-US" sz="35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while (*a != 0) </a:t>
            </a:r>
            <a:endParaRPr lang="en-US" sz="35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857250" lvl="2" indent="0">
              <a:buNone/>
            </a:pPr>
            <a:r>
              <a:rPr lang="en-US" sz="35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a++; 	</a:t>
            </a:r>
            <a:r>
              <a:rPr lang="en-US" sz="35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//WRONG!</a:t>
            </a:r>
          </a:p>
          <a:p>
            <a:pPr marL="457200" indent="-457200"/>
            <a:r>
              <a:rPr lang="en-US" sz="3800" dirty="0" smtClean="0"/>
              <a:t>Instead, use a temp pointer that moves through the array</a:t>
            </a:r>
          </a:p>
          <a:p>
            <a:pPr marL="400050" lvl="1" indent="0">
              <a:buNone/>
            </a:pPr>
            <a:r>
              <a:rPr lang="en-US" sz="35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35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*p = a;</a:t>
            </a:r>
          </a:p>
          <a:p>
            <a:pPr marL="400050" lvl="1" indent="0">
              <a:buNone/>
            </a:pPr>
            <a:r>
              <a:rPr lang="en-US" sz="35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while (*p != 0)</a:t>
            </a:r>
          </a:p>
          <a:p>
            <a:pPr marL="857250" lvl="2" indent="0">
              <a:buNone/>
            </a:pPr>
            <a:r>
              <a:rPr lang="en-US" sz="35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p++;</a:t>
            </a:r>
            <a:endParaRPr lang="en-US" sz="35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0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Storage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Fixed size data structures have the same number of elements from compilation time for the whole structure lifetime: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a[100];	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//Will always have 100 elements</a:t>
            </a:r>
          </a:p>
          <a:p>
            <a:r>
              <a:rPr lang="en-US" sz="2400" dirty="0" smtClean="0">
                <a:solidFill>
                  <a:srgbClr val="C00000"/>
                </a:solidFill>
              </a:rPr>
              <a:t>Dynamic storage allocation</a:t>
            </a:r>
            <a:r>
              <a:rPr lang="en-US" sz="2400" dirty="0" smtClean="0"/>
              <a:t>: the ability to allocate storage during program execution</a:t>
            </a:r>
            <a:endParaRPr lang="en-US" sz="2400" dirty="0">
              <a:solidFill>
                <a:srgbClr val="0B2B91"/>
              </a:solidFill>
              <a:latin typeface="Arial Narrow" panose="020B0606020202030204" pitchFamily="34" charset="0"/>
            </a:endParaRPr>
          </a:p>
          <a:p>
            <a:pPr lvl="1"/>
            <a:r>
              <a:rPr lang="en-US" sz="2400" dirty="0" smtClean="0"/>
              <a:t>Design data that grows and shrinks as needed</a:t>
            </a:r>
          </a:p>
          <a:p>
            <a:pPr lvl="1"/>
            <a:r>
              <a:rPr lang="en-US" sz="2400" dirty="0" smtClean="0"/>
              <a:t>Normally used for strings and arrays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67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allocation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err="1" smtClean="0">
                <a:solidFill>
                  <a:srgbClr val="C00000"/>
                </a:solidFill>
              </a:rPr>
              <a:t>malloc</a:t>
            </a:r>
            <a:r>
              <a:rPr lang="en-US" sz="2800" dirty="0" smtClean="0"/>
              <a:t>: allocates a block of memory without initializing</a:t>
            </a:r>
          </a:p>
          <a:p>
            <a:r>
              <a:rPr lang="en-US" sz="2800" dirty="0" err="1" smtClean="0">
                <a:solidFill>
                  <a:srgbClr val="C00000"/>
                </a:solidFill>
              </a:rPr>
              <a:t>calloc</a:t>
            </a:r>
            <a:r>
              <a:rPr lang="en-US" sz="2800" dirty="0" smtClean="0"/>
              <a:t>: allocates a block of memory and clears it</a:t>
            </a:r>
          </a:p>
          <a:p>
            <a:r>
              <a:rPr lang="en-US" sz="2800" dirty="0" err="1" smtClean="0">
                <a:solidFill>
                  <a:srgbClr val="C00000"/>
                </a:solidFill>
              </a:rPr>
              <a:t>realloc</a:t>
            </a:r>
            <a:r>
              <a:rPr lang="en-US" sz="2800" dirty="0" smtClean="0"/>
              <a:t>: resizes a previously allocated block of memory</a:t>
            </a:r>
          </a:p>
          <a:p>
            <a:r>
              <a:rPr lang="en-US" sz="2800" dirty="0" smtClean="0"/>
              <a:t>These functions are declared in the &lt;</a:t>
            </a:r>
            <a:r>
              <a:rPr lang="en-US" sz="2800" dirty="0" err="1" smtClean="0"/>
              <a:t>stdlib.h</a:t>
            </a:r>
            <a:r>
              <a:rPr lang="en-US" sz="2800" dirty="0" smtClean="0"/>
              <a:t>&gt;</a:t>
            </a:r>
          </a:p>
          <a:p>
            <a:r>
              <a:rPr lang="en-US" sz="2800" dirty="0" smtClean="0"/>
              <a:t>Take as input the number of bytes to allocate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56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3095</TotalTime>
  <Words>1298</Words>
  <Application>Microsoft Macintosh PowerPoint</Application>
  <PresentationFormat>On-screen Show (4:3)</PresentationFormat>
  <Paragraphs>346</Paragraphs>
  <Slides>30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 Narrow</vt:lpstr>
      <vt:lpstr>Calibri</vt:lpstr>
      <vt:lpstr>Century Schoolbook</vt:lpstr>
      <vt:lpstr>Consolas</vt:lpstr>
      <vt:lpstr>Wingdings 2</vt:lpstr>
      <vt:lpstr>Arial</vt:lpstr>
      <vt:lpstr>View</vt:lpstr>
      <vt:lpstr>CSE 220 – C Programming</vt:lpstr>
      <vt:lpstr>Outline</vt:lpstr>
      <vt:lpstr>Is this code legal?</vt:lpstr>
      <vt:lpstr>Using pointers to arrays</vt:lpstr>
      <vt:lpstr>Using array name as pointer</vt:lpstr>
      <vt:lpstr>Is this code legal?</vt:lpstr>
      <vt:lpstr>Using array name as pointer</vt:lpstr>
      <vt:lpstr>Dynamic Storage Allocation</vt:lpstr>
      <vt:lpstr>Memory allocation functions</vt:lpstr>
      <vt:lpstr>Memory allocation functions</vt:lpstr>
      <vt:lpstr>Dynamically Allocated Strings</vt:lpstr>
      <vt:lpstr>Dynamically Allocated Strings</vt:lpstr>
      <vt:lpstr>Deallocating memory</vt:lpstr>
      <vt:lpstr>PowerPoint Presentation</vt:lpstr>
      <vt:lpstr>Deallocating memory</vt:lpstr>
      <vt:lpstr>A look at memory</vt:lpstr>
      <vt:lpstr>PowerPoint Presentation</vt:lpstr>
      <vt:lpstr>Arrays of strings</vt:lpstr>
      <vt:lpstr>Arrays of strings</vt:lpstr>
      <vt:lpstr>Arrays of strings</vt:lpstr>
      <vt:lpstr>Arrays of strings</vt:lpstr>
      <vt:lpstr>Dynamically Allocated Arrays</vt:lpstr>
      <vt:lpstr>Dynamically Allocated Arrays</vt:lpstr>
      <vt:lpstr>PowerPoint Presentation</vt:lpstr>
      <vt:lpstr>Dynamically Resize Arrays</vt:lpstr>
      <vt:lpstr>Dynamically Resize Arrays</vt:lpstr>
      <vt:lpstr>Dynamically Resize Arrays</vt:lpstr>
      <vt:lpstr>Deallocating memory</vt:lpstr>
      <vt:lpstr>Deallocating memory</vt:lpstr>
      <vt:lpstr>SIRS Forms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220 – C Programming Fall 2013</dc:title>
  <dc:creator/>
  <cp:lastModifiedBy>Joshua Nahum</cp:lastModifiedBy>
  <cp:revision>362</cp:revision>
  <dcterms:created xsi:type="dcterms:W3CDTF">2006-08-16T00:00:00Z</dcterms:created>
  <dcterms:modified xsi:type="dcterms:W3CDTF">2016-12-05T20:05:25Z</dcterms:modified>
</cp:coreProperties>
</file>