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4"/>
  </p:notesMasterIdLst>
  <p:sldIdLst>
    <p:sldId id="569" r:id="rId2"/>
    <p:sldId id="566" r:id="rId3"/>
    <p:sldId id="595" r:id="rId4"/>
    <p:sldId id="596" r:id="rId5"/>
    <p:sldId id="597" r:id="rId6"/>
    <p:sldId id="598" r:id="rId7"/>
    <p:sldId id="570" r:id="rId8"/>
    <p:sldId id="571" r:id="rId9"/>
    <p:sldId id="572" r:id="rId10"/>
    <p:sldId id="573" r:id="rId11"/>
    <p:sldId id="574" r:id="rId12"/>
    <p:sldId id="575" r:id="rId13"/>
    <p:sldId id="577" r:id="rId14"/>
    <p:sldId id="579" r:id="rId15"/>
    <p:sldId id="580" r:id="rId16"/>
    <p:sldId id="582" r:id="rId17"/>
    <p:sldId id="594" r:id="rId18"/>
    <p:sldId id="584" r:id="rId19"/>
    <p:sldId id="585" r:id="rId20"/>
    <p:sldId id="586" r:id="rId21"/>
    <p:sldId id="587" r:id="rId22"/>
    <p:sldId id="588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4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16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7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Writing Large Programs</a:t>
            </a:r>
          </a:p>
        </p:txBody>
      </p:sp>
    </p:spTree>
    <p:extLst>
      <p:ext uri="{BB962C8B-B14F-4D97-AF65-F5344CB8AC3E}">
        <p14:creationId xmlns:p14="http://schemas.microsoft.com/office/powerpoint/2010/main" val="24741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504420"/>
            <a:ext cx="6400800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grades[100];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insert(grades, 100, 0, 90);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insert(grades, 100, 0, 70);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print(grades, 100);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0;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1981200"/>
            <a:ext cx="22098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MainProg.c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85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How can a function in one file call a function in a different file? Or access an external variable?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2400" dirty="0"/>
              <a:t>directive allows sharing among files</a:t>
            </a:r>
          </a:p>
          <a:p>
            <a:r>
              <a:rPr lang="en-US" sz="2400" dirty="0"/>
              <a:t>Files included using the #include directive are called header files.</a:t>
            </a:r>
          </a:p>
          <a:p>
            <a:r>
              <a:rPr lang="en-US" sz="2400" dirty="0"/>
              <a:t>By convention, extension is </a:t>
            </a:r>
            <a:r>
              <a:rPr lang="en-US" sz="2400" b="1" i="1" dirty="0"/>
              <a:t>.h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#include &lt;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7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forms: 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filename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filename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&lt;filename&gt;</a:t>
            </a:r>
          </a:p>
          <a:p>
            <a:pPr lvl="1"/>
            <a:r>
              <a:rPr lang="en-US" sz="2000" dirty="0"/>
              <a:t>Looks in directory where system headers reside</a:t>
            </a:r>
          </a:p>
          <a:p>
            <a:pPr lvl="1"/>
            <a:r>
              <a:rPr lang="en-US" sz="2000" dirty="0"/>
              <a:t>This is for the header files provided by the compiler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#include “filename”</a:t>
            </a:r>
          </a:p>
          <a:p>
            <a:pPr lvl="1"/>
            <a:r>
              <a:rPr lang="en-US" sz="2000" dirty="0"/>
              <a:t>Search current directory, then searches directory containing system files</a:t>
            </a:r>
          </a:p>
          <a:p>
            <a:pPr lvl="1"/>
            <a:r>
              <a:rPr lang="en-US" sz="2000" dirty="0"/>
              <a:t>This is for the header files you write.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Share function declarations</a:t>
            </a:r>
          </a:p>
          <a:p>
            <a:r>
              <a:rPr lang="en-US" sz="2800" dirty="0"/>
              <a:t>Share macro definitions (covered later)</a:t>
            </a:r>
          </a:p>
          <a:p>
            <a:r>
              <a:rPr lang="en-US" sz="2800" dirty="0"/>
              <a:t>Share variable definitions (covered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1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48219"/>
            <a:ext cx="7269480" cy="1325562"/>
          </a:xfrm>
        </p:spPr>
        <p:txBody>
          <a:bodyPr/>
          <a:lstStyle/>
          <a:p>
            <a:r>
              <a:rPr lang="en-US" dirty="0"/>
              <a:t>Sharing function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3286" y="1674674"/>
            <a:ext cx="2972598" cy="49244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grades[100];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insert(grades, 100, 0, 90);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insert(grades, 100, 0, 70);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print(grades, 100);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(grades, 100, 60);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0;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493849"/>
            <a:ext cx="20574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ArrayDisplay.c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1336564"/>
            <a:ext cx="152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MainProg.c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872806"/>
            <a:ext cx="4071167" cy="26161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... }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… }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...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{ ...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74949" y="2438400"/>
            <a:ext cx="9144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7709652">
            <a:off x="3405693" y="297969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Include code</a:t>
            </a:r>
          </a:p>
        </p:txBody>
      </p:sp>
    </p:spTree>
    <p:extLst>
      <p:ext uri="{BB962C8B-B14F-4D97-AF65-F5344CB8AC3E}">
        <p14:creationId xmlns:p14="http://schemas.microsoft.com/office/powerpoint/2010/main" val="10950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24" y="-287485"/>
            <a:ext cx="7269480" cy="1325562"/>
          </a:xfrm>
        </p:spPr>
        <p:txBody>
          <a:bodyPr/>
          <a:lstStyle/>
          <a:p>
            <a:r>
              <a:rPr lang="en-US" dirty="0"/>
              <a:t>Sharing function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74674"/>
            <a:ext cx="4953000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1674674"/>
            <a:ext cx="2852928" cy="50167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ArrayDisplay.h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grades[100];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insert(grades, 100, 0, 90);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insert(grades, 100, 0, 70);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print(grades, 100);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(grades, 100, 60);</a:t>
            </a:r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0;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172" y="1336514"/>
            <a:ext cx="209812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ArrayDisplay.h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493849"/>
            <a:ext cx="19812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ArrayDisplay.c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1336564"/>
            <a:ext cx="152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MainProg.c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3872806"/>
            <a:ext cx="5105400" cy="2062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6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ArrayDisplay.h</a:t>
            </a:r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endParaRPr lang="en-US" sz="16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... }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… }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... }</a:t>
            </a:r>
          </a:p>
          <a:p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... }</a:t>
            </a:r>
          </a:p>
        </p:txBody>
      </p:sp>
      <p:cxnSp>
        <p:nvCxnSpPr>
          <p:cNvPr id="15" name="Straight Arrow Connector 14"/>
          <p:cNvCxnSpPr>
            <a:stCxn id="4" idx="2"/>
            <a:endCxn id="14" idx="0"/>
          </p:cNvCxnSpPr>
          <p:nvPr/>
        </p:nvCxnSpPr>
        <p:spPr>
          <a:xfrm flipH="1">
            <a:off x="2628900" y="3244334"/>
            <a:ext cx="76200" cy="6284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0600" y="1858296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04" y="-378450"/>
            <a:ext cx="7269480" cy="1325562"/>
          </a:xfrm>
        </p:spPr>
        <p:txBody>
          <a:bodyPr/>
          <a:lstStyle/>
          <a:p>
            <a:r>
              <a:rPr lang="en-US" dirty="0"/>
              <a:t>Protecting Header Files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2293" y="1879937"/>
            <a:ext cx="2936925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dirty="0">
                <a:solidFill>
                  <a:srgbClr val="0B2B91"/>
                </a:solidFill>
              </a:rPr>
              <a:t> </a:t>
            </a:r>
            <a:endParaRPr lang="en-US" sz="240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test(void);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2873347"/>
            <a:ext cx="1752600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“file1.h”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4776" y="1388308"/>
            <a:ext cx="153582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file1.h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5425" y="2911562"/>
            <a:ext cx="2029359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“file1.h”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96891" y="2057400"/>
            <a:ext cx="870109" cy="6417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8790" y="2261216"/>
            <a:ext cx="1333423" cy="6352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720" y="2433935"/>
            <a:ext cx="121731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file2.h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67600" y="2424690"/>
            <a:ext cx="136765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file3.h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1800" y="5505271"/>
            <a:ext cx="32345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“file2.h”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“file3.h”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98076" y="5043606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MainProg.c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08321" y="4521512"/>
            <a:ext cx="533399" cy="6693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45894" y="4668712"/>
            <a:ext cx="533400" cy="649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6739759" y="4961801"/>
            <a:ext cx="2387096" cy="1173582"/>
          </a:xfrm>
          <a:prstGeom prst="wedgeRectCallout">
            <a:avLst>
              <a:gd name="adj1" fmla="val -72464"/>
              <a:gd name="adj2" fmla="val 40423"/>
            </a:avLst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C00000"/>
                </a:solidFill>
              </a:rPr>
              <a:t>File.h</a:t>
            </a:r>
            <a:r>
              <a:rPr lang="en-US" sz="2400" dirty="0">
                <a:solidFill>
                  <a:srgbClr val="C00000"/>
                </a:solidFill>
              </a:rPr>
              <a:t> is included twice</a:t>
            </a:r>
          </a:p>
        </p:txBody>
      </p:sp>
    </p:spTree>
    <p:extLst>
      <p:ext uri="{BB962C8B-B14F-4D97-AF65-F5344CB8AC3E}">
        <p14:creationId xmlns:p14="http://schemas.microsoft.com/office/powerpoint/2010/main" val="43319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04" y="-378450"/>
            <a:ext cx="7269480" cy="1325562"/>
          </a:xfrm>
        </p:spPr>
        <p:txBody>
          <a:bodyPr/>
          <a:lstStyle/>
          <a:p>
            <a:r>
              <a:rPr lang="en-US" dirty="0"/>
              <a:t>Protecting Header Files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2293" y="1879937"/>
            <a:ext cx="2936925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 err="1">
                <a:solidFill>
                  <a:srgbClr val="FF0000"/>
                </a:solidFill>
              </a:rPr>
              <a:t>ifndef</a:t>
            </a:r>
            <a:r>
              <a:rPr lang="en-US" sz="2400" dirty="0">
                <a:solidFill>
                  <a:srgbClr val="FF0000"/>
                </a:solidFill>
              </a:rPr>
              <a:t> FILE_1_H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#define FILE_1_H</a:t>
            </a:r>
            <a:endParaRPr lang="en-US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test(void);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 err="1">
                <a:solidFill>
                  <a:srgbClr val="FF0000"/>
                </a:solidFill>
              </a:rPr>
              <a:t>endif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2873347"/>
            <a:ext cx="1752600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“file1.h”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4776" y="1388308"/>
            <a:ext cx="153582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file1.h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5425" y="2911562"/>
            <a:ext cx="2029359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“file1.h”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96891" y="2057400"/>
            <a:ext cx="870109" cy="6417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8790" y="2261216"/>
            <a:ext cx="1333423" cy="6352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720" y="2433935"/>
            <a:ext cx="121731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file2.h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67600" y="2424690"/>
            <a:ext cx="136765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file3.h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1800" y="5505271"/>
            <a:ext cx="32345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“file2.h”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“file3.h”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98076" y="5043606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MainProg.c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08321" y="4521512"/>
            <a:ext cx="533399" cy="6693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45894" y="4668712"/>
            <a:ext cx="533400" cy="649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6739759" y="4961801"/>
            <a:ext cx="2387096" cy="1173582"/>
          </a:xfrm>
          <a:prstGeom prst="wedgeRectCallout">
            <a:avLst>
              <a:gd name="adj1" fmla="val -72464"/>
              <a:gd name="adj2" fmla="val 40423"/>
            </a:avLst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C00000"/>
                </a:solidFill>
              </a:rPr>
              <a:t>File.h</a:t>
            </a:r>
            <a:r>
              <a:rPr lang="en-US" sz="2400" dirty="0">
                <a:solidFill>
                  <a:srgbClr val="C00000"/>
                </a:solidFill>
              </a:rPr>
              <a:t> is included twice</a:t>
            </a:r>
          </a:p>
        </p:txBody>
      </p:sp>
    </p:spTree>
    <p:extLst>
      <p:ext uri="{BB962C8B-B14F-4D97-AF65-F5344CB8AC3E}">
        <p14:creationId xmlns:p14="http://schemas.microsoft.com/office/powerpoint/2010/main" val="117601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-355269"/>
            <a:ext cx="7269480" cy="1325562"/>
          </a:xfrm>
        </p:spPr>
        <p:txBody>
          <a:bodyPr/>
          <a:lstStyle/>
          <a:p>
            <a:r>
              <a:rPr lang="en-US" dirty="0"/>
              <a:t>Protecting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6250" y="1600200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first time file1 is included, FILE_1_H is not defined.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second time file1.h is included: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FILE_1_H is defined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The preprocessor  will not include the lines between #</a:t>
            </a:r>
            <a:r>
              <a:rPr lang="en-US" sz="2400" dirty="0" err="1"/>
              <a:t>ifndef</a:t>
            </a:r>
            <a:r>
              <a:rPr lang="en-US" sz="2400" dirty="0"/>
              <a:t> and #</a:t>
            </a:r>
            <a:r>
              <a:rPr lang="en-US" sz="2400" dirty="0" err="1"/>
              <a:t>endif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1828800"/>
            <a:ext cx="33528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ifndef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FILE_1_H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#define FILE_1_H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test(void);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endif</a:t>
            </a:r>
            <a:endParaRPr lang="en-US" sz="2400" dirty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35976" y="1350495"/>
            <a:ext cx="161202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file1.h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" y="4755140"/>
            <a:ext cx="37679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“file2.h”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“file3.h”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5976" y="4293475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MainProg.c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670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28" y="-472213"/>
            <a:ext cx="7269480" cy="1325562"/>
          </a:xfrm>
        </p:spPr>
        <p:txBody>
          <a:bodyPr/>
          <a:lstStyle/>
          <a:p>
            <a:r>
              <a:rPr lang="en-US" dirty="0"/>
              <a:t>Dividing into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4674"/>
            <a:ext cx="4038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printSeparated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char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638478"/>
            <a:ext cx="4038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insert(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delete(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deleteAll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findPos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12769"/>
            <a:ext cx="23622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ArrayDisplay.h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167413"/>
            <a:ext cx="24384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ArrayControl.h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684506"/>
            <a:ext cx="4495800" cy="2462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ArrayDisplay.h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... }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… }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printSeparated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char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… }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{... }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{... 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2168" y="1222841"/>
            <a:ext cx="25244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ArrayDisplay.c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62168" y="4646474"/>
            <a:ext cx="43434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ArrayControl.h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insert(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... }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delete(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... }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deleteAll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... }</a:t>
            </a:r>
          </a:p>
          <a:p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findPos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...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4186535"/>
            <a:ext cx="2514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ArrayControl.c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00300" y="1559727"/>
            <a:ext cx="2171700" cy="3452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2819400" y="4398246"/>
            <a:ext cx="1752600" cy="4414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5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output?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Hi!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bye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I'm just a silly person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("Hi!\n");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54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-301609"/>
            <a:ext cx="7269480" cy="1325562"/>
          </a:xfrm>
        </p:spPr>
        <p:txBody>
          <a:bodyPr/>
          <a:lstStyle/>
          <a:p>
            <a:r>
              <a:rPr lang="en-US" dirty="0"/>
              <a:t>Dividing into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4674"/>
            <a:ext cx="4038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printSeparated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char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026932"/>
            <a:ext cx="4038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insert(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delete(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deleteAll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findPos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334837"/>
            <a:ext cx="1905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ArrayDisplay.h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657600"/>
            <a:ext cx="1905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ArrayControl.h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62400" y="1704170"/>
            <a:ext cx="762000" cy="2008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29000" y="2133600"/>
            <a:ext cx="1295400" cy="1893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659926"/>
            <a:ext cx="3505200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ArrayDisplay.h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#include “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ArrayControl.h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….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….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0" y="1305342"/>
            <a:ext cx="152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MainProg.c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6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2494002"/>
            <a:ext cx="2590800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Preprocessor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3886200"/>
            <a:ext cx="1905000" cy="553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Compiler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17526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1242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91000" y="45720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49992" y="1828800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B2B91"/>
                </a:solidFill>
              </a:rPr>
              <a:t>C program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7200" y="3195935"/>
            <a:ext cx="354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B2B91"/>
                </a:solidFill>
              </a:rPr>
              <a:t>Modified C program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4648200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B2B91"/>
                </a:solidFill>
              </a:rPr>
              <a:t>Object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4572000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B2B91"/>
                </a:solidFill>
              </a:rPr>
              <a:t>Library files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5257800"/>
            <a:ext cx="1905000" cy="553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Linker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71800" y="4800600"/>
            <a:ext cx="10668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4880" y="5304504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B2B91"/>
                </a:solidFill>
              </a:rPr>
              <a:t>Executable</a:t>
            </a:r>
          </a:p>
        </p:txBody>
      </p:sp>
      <p:cxnSp>
        <p:nvCxnSpPr>
          <p:cNvPr id="25" name="Straight Arrow Connector 24"/>
          <p:cNvCxnSpPr>
            <a:stCxn id="18" idx="3"/>
            <a:endCxn id="22" idx="1"/>
          </p:cNvCxnSpPr>
          <p:nvPr/>
        </p:nvCxnSpPr>
        <p:spPr>
          <a:xfrm>
            <a:off x="5181600" y="5534799"/>
            <a:ext cx="833280" cy="5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60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Multi-File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2400" dirty="0"/>
              <a:t>Compilation:</a:t>
            </a:r>
          </a:p>
          <a:p>
            <a:pPr lvl="1"/>
            <a:r>
              <a:rPr lang="en-US" sz="2000" dirty="0"/>
              <a:t>Every source file must be compiled separately</a:t>
            </a:r>
          </a:p>
          <a:p>
            <a:pPr lvl="1"/>
            <a:r>
              <a:rPr lang="en-US" sz="2000" dirty="0"/>
              <a:t>Header files don’t need to be compiled</a:t>
            </a:r>
          </a:p>
          <a:p>
            <a:pPr lvl="1"/>
            <a:r>
              <a:rPr lang="en-US" sz="2000" dirty="0"/>
              <a:t>An object file is generated for each source</a:t>
            </a:r>
          </a:p>
          <a:p>
            <a:r>
              <a:rPr lang="en-US" sz="2400" dirty="0"/>
              <a:t>Linking:</a:t>
            </a:r>
          </a:p>
          <a:p>
            <a:pPr lvl="1"/>
            <a:r>
              <a:rPr lang="en-US" sz="2000" dirty="0"/>
              <a:t>Linker combines all object files and the needed library files and produces an executable</a:t>
            </a:r>
          </a:p>
          <a:p>
            <a:r>
              <a:rPr lang="en-US" sz="2400" dirty="0"/>
              <a:t>Compilers allow building a program in one step:</a:t>
            </a:r>
            <a:endParaRPr lang="en-US" sz="2400" b="1" i="1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myprog.c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arrayDis.c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arrayCtrl.c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–o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myprog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7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output?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Hi!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bye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I'm just a silly person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("Hi!\n");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46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output?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Hi!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bye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I'm just a silly person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(void);</a:t>
            </a:r>
          </a:p>
          <a:p>
            <a:pPr defTabSz="457200"/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("Hi!\n");</a:t>
            </a:r>
          </a:p>
          <a:p>
            <a:pPr defTabSz="457200"/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948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791" y="133162"/>
            <a:ext cx="3583781" cy="17964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output?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Hi!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Hi! Hi!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???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418" y="103182"/>
            <a:ext cx="36918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(void);</a:t>
            </a:r>
          </a:p>
          <a:p>
            <a:pPr defTabSz="457200"/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("Hi!\n");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say_hi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("Hi!\n");</a:t>
            </a:r>
          </a:p>
          <a:p>
            <a:pPr defTabSz="457200"/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84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BC8C-79EC-B345-8307-7EEE9E72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Holiday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825C-46E9-3444-95A8-9D07BD89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No lab this week.</a:t>
            </a:r>
          </a:p>
          <a:p>
            <a:r>
              <a:rPr lang="en-CN" dirty="0"/>
              <a:t>Homework is due on next Monday 10:00 PM.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7EC87-59CA-2745-8E65-0FB5BFEC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Large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Typical for programs to consist of multiple files </a:t>
            </a:r>
          </a:p>
          <a:p>
            <a:pPr lvl="1"/>
            <a:r>
              <a:rPr lang="en-US" sz="2800" dirty="0"/>
              <a:t>Source files</a:t>
            </a:r>
          </a:p>
          <a:p>
            <a:pPr lvl="1"/>
            <a:r>
              <a:rPr lang="en-US" sz="2800" dirty="0"/>
              <a:t>Header files</a:t>
            </a:r>
          </a:p>
          <a:p>
            <a:pPr lvl="1"/>
            <a:r>
              <a:rPr lang="en-US" sz="2800" dirty="0"/>
              <a:t>Building (compiling and linking) a program </a:t>
            </a:r>
            <a:endParaRPr lang="en-US" sz="4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9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program may be divided among several source files</a:t>
            </a:r>
          </a:p>
          <a:p>
            <a:pPr lvl="1"/>
            <a:r>
              <a:rPr lang="en-US" sz="2000" dirty="0"/>
              <a:t>Grouping related function in one file clarifies the program structure</a:t>
            </a:r>
          </a:p>
          <a:p>
            <a:pPr lvl="1"/>
            <a:r>
              <a:rPr lang="en-US" sz="2000" dirty="0"/>
              <a:t>Each source file can be compiled separately</a:t>
            </a:r>
          </a:p>
          <a:p>
            <a:pPr lvl="1"/>
            <a:r>
              <a:rPr lang="en-US" sz="2000" dirty="0"/>
              <a:t>Easier to reuse code</a:t>
            </a:r>
          </a:p>
          <a:p>
            <a:r>
              <a:rPr lang="en-US" sz="2400" dirty="0"/>
              <a:t>By convention, the extension is </a:t>
            </a:r>
            <a:r>
              <a:rPr lang="en-US" sz="2400" b="1" i="1" dirty="0"/>
              <a:t>.c</a:t>
            </a:r>
          </a:p>
          <a:p>
            <a:r>
              <a:rPr lang="en-US" sz="2400" dirty="0"/>
              <a:t>One source file must contain the function </a:t>
            </a:r>
            <a:r>
              <a:rPr lang="en-US" sz="2400" u="sng" dirty="0"/>
              <a:t>main</a:t>
            </a:r>
            <a:r>
              <a:rPr lang="en-US" sz="2400" dirty="0"/>
              <a:t>, the starting point of the program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2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-537272"/>
            <a:ext cx="7269480" cy="1325562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352" y="1452604"/>
            <a:ext cx="8235703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printSingle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... }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printMultiple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 ... }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printSeparated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char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sep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... }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printAbove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... }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printBelow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 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 ...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351" y="4556015"/>
            <a:ext cx="8235703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insert(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value) { … }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delete(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value) { … }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deleteAll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value) { … }</a:t>
            </a: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findPos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value) { …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3048000" cy="523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ArrayDisplay.c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3041" y="4032795"/>
            <a:ext cx="31496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ArrayControl.c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04246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7692</TotalTime>
  <Words>1724</Words>
  <Application>Microsoft Macintosh PowerPoint</Application>
  <PresentationFormat>On-screen Show (4:3)</PresentationFormat>
  <Paragraphs>319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What is the output?</vt:lpstr>
      <vt:lpstr>What is the output?</vt:lpstr>
      <vt:lpstr>What is the output?</vt:lpstr>
      <vt:lpstr>What is the output?</vt:lpstr>
      <vt:lpstr>Holiday</vt:lpstr>
      <vt:lpstr>Writing Large Programs</vt:lpstr>
      <vt:lpstr>Source Files</vt:lpstr>
      <vt:lpstr>Example</vt:lpstr>
      <vt:lpstr>Example</vt:lpstr>
      <vt:lpstr>Header Files</vt:lpstr>
      <vt:lpstr>Include directive</vt:lpstr>
      <vt:lpstr>Code Sharing</vt:lpstr>
      <vt:lpstr>Sharing function prototypes</vt:lpstr>
      <vt:lpstr>Sharing function prototypes</vt:lpstr>
      <vt:lpstr>Protecting Header Files</vt:lpstr>
      <vt:lpstr>Protecting Header Files</vt:lpstr>
      <vt:lpstr>Protecting Header Files</vt:lpstr>
      <vt:lpstr>Dividing into Files</vt:lpstr>
      <vt:lpstr>Dividing into Files</vt:lpstr>
      <vt:lpstr>Building a Program</vt:lpstr>
      <vt:lpstr>Building Multi-File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Cao, Zhichao</cp:lastModifiedBy>
  <cp:revision>429</cp:revision>
  <dcterms:created xsi:type="dcterms:W3CDTF">2006-08-16T00:00:00Z</dcterms:created>
  <dcterms:modified xsi:type="dcterms:W3CDTF">2020-11-23T05:29:01Z</dcterms:modified>
</cp:coreProperties>
</file>