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531" r:id="rId2"/>
    <p:sldId id="532" r:id="rId3"/>
    <p:sldId id="533" r:id="rId4"/>
    <p:sldId id="563" r:id="rId5"/>
    <p:sldId id="534" r:id="rId6"/>
    <p:sldId id="535" r:id="rId7"/>
    <p:sldId id="536" r:id="rId8"/>
    <p:sldId id="497" r:id="rId9"/>
    <p:sldId id="537" r:id="rId10"/>
    <p:sldId id="538" r:id="rId11"/>
    <p:sldId id="564" r:id="rId12"/>
    <p:sldId id="557" r:id="rId13"/>
    <p:sldId id="567" r:id="rId14"/>
    <p:sldId id="539" r:id="rId15"/>
    <p:sldId id="540" r:id="rId16"/>
    <p:sldId id="541" r:id="rId17"/>
    <p:sldId id="559" r:id="rId18"/>
    <p:sldId id="542" r:id="rId19"/>
    <p:sldId id="560" r:id="rId20"/>
    <p:sldId id="558" r:id="rId21"/>
    <p:sldId id="543" r:id="rId22"/>
    <p:sldId id="546" r:id="rId23"/>
    <p:sldId id="547" r:id="rId24"/>
    <p:sldId id="548" r:id="rId25"/>
    <p:sldId id="549" r:id="rId26"/>
    <p:sldId id="545" r:id="rId27"/>
    <p:sldId id="550" r:id="rId28"/>
    <p:sldId id="561" r:id="rId29"/>
    <p:sldId id="551" r:id="rId30"/>
    <p:sldId id="552" r:id="rId31"/>
    <p:sldId id="553" r:id="rId32"/>
    <p:sldId id="562" r:id="rId33"/>
    <p:sldId id="554" r:id="rId34"/>
    <p:sldId id="555" r:id="rId35"/>
    <p:sldId id="556" r:id="rId36"/>
    <p:sldId id="527" r:id="rId37"/>
    <p:sldId id="528" r:id="rId38"/>
    <p:sldId id="565" r:id="rId39"/>
    <p:sldId id="56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“Wednesday”;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{‘W’, ’e’, ’d’, ’n’, ’e’, ’s’, ’d’, ’a’, ’y’,  ’\0’};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day[11] = “Wednesday”; 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day[6] = “Wednesday”;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 ] = “Wednesday”;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9040"/>
              </p:ext>
            </p:extLst>
          </p:nvPr>
        </p:nvGraphicFramePr>
        <p:xfrm>
          <a:off x="1410325" y="4304427"/>
          <a:ext cx="594359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2993"/>
              </p:ext>
            </p:extLst>
          </p:nvPr>
        </p:nvGraphicFramePr>
        <p:xfrm>
          <a:off x="1447800" y="5169733"/>
          <a:ext cx="324612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603504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6659880" y="4761626"/>
            <a:ext cx="2026920" cy="1181973"/>
          </a:xfrm>
          <a:prstGeom prst="wedgeRectCallout">
            <a:avLst>
              <a:gd name="adj1" fmla="val -39939"/>
              <a:gd name="adj2" fmla="val 78485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Compiler sets aside enough space to store string and \0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05400" y="5105399"/>
            <a:ext cx="1371600" cy="521533"/>
          </a:xfrm>
          <a:prstGeom prst="wedgeRectCallout">
            <a:avLst>
              <a:gd name="adj1" fmla="val -67782"/>
              <a:gd name="adj2" fmla="val -478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Unusable String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21437"/>
              </p:ext>
            </p:extLst>
          </p:nvPr>
        </p:nvGraphicFramePr>
        <p:xfrm>
          <a:off x="1447800" y="3289342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41055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does the array's contents look like for the following code: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Error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341" y="1207365"/>
            <a:ext cx="8394383" cy="138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56766"/>
              </p:ext>
            </p:extLst>
          </p:nvPr>
        </p:nvGraphicFramePr>
        <p:xfrm>
          <a:off x="1518892" y="3505200"/>
          <a:ext cx="216130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62045"/>
              </p:ext>
            </p:extLst>
          </p:nvPr>
        </p:nvGraphicFramePr>
        <p:xfrm>
          <a:off x="1518892" y="4073741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48146"/>
              </p:ext>
            </p:extLst>
          </p:nvPr>
        </p:nvGraphicFramePr>
        <p:xfrm>
          <a:off x="1518892" y="4745042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3715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1676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length of the char array named "array"?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8" y="191765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93454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4488-A510-C845-BF15-21F82136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202A-17CE-1042-823F-665BDCF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keys of two exam samples are uploaded.</a:t>
            </a:r>
          </a:p>
          <a:p>
            <a:r>
              <a:rPr lang="en-CN" dirty="0"/>
              <a:t>Review some problems next Monday.</a:t>
            </a:r>
          </a:p>
          <a:p>
            <a:r>
              <a:rPr lang="en-CN" dirty="0"/>
              <a:t>Earn at least 9 points (50% of the total 18 points).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42560-C7D8-844D-8F24-C8CDC25F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2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9076"/>
            <a:ext cx="6446520" cy="4351337"/>
          </a:xfrm>
        </p:spPr>
        <p:txBody>
          <a:bodyPr/>
          <a:lstStyle/>
          <a:p>
            <a:r>
              <a:rPr lang="en-US" dirty="0"/>
              <a:t>Attempting to modify a string literal causes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538" y="3048000"/>
            <a:ext cx="4185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abcdef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315179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WRONG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The program may crash or behave erratically.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8768"/>
              </p:ext>
            </p:extLst>
          </p:nvPr>
        </p:nvGraphicFramePr>
        <p:xfrm>
          <a:off x="747524" y="5186491"/>
          <a:ext cx="7468357" cy="75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097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5204884"/>
            <a:ext cx="3934204" cy="45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9744" y="47389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</a:t>
            </a:r>
          </a:p>
        </p:txBody>
      </p:sp>
      <p:sp>
        <p:nvSpPr>
          <p:cNvPr id="11" name="Freeform 10"/>
          <p:cNvSpPr/>
          <p:nvPr/>
        </p:nvSpPr>
        <p:spPr>
          <a:xfrm>
            <a:off x="2060028" y="5454869"/>
            <a:ext cx="1881351" cy="874222"/>
          </a:xfrm>
          <a:custGeom>
            <a:avLst/>
            <a:gdLst>
              <a:gd name="connsiteX0" fmla="*/ 0 w 1881351"/>
              <a:gd name="connsiteY0" fmla="*/ 0 h 874222"/>
              <a:gd name="connsiteX1" fmla="*/ 693682 w 1881351"/>
              <a:gd name="connsiteY1" fmla="*/ 798786 h 874222"/>
              <a:gd name="connsiteX2" fmla="*/ 1681655 w 1881351"/>
              <a:gd name="connsiteY2" fmla="*/ 777765 h 874222"/>
              <a:gd name="connsiteX3" fmla="*/ 1881351 w 1881351"/>
              <a:gd name="connsiteY3" fmla="*/ 241738 h 87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51" h="874222">
                <a:moveTo>
                  <a:pt x="0" y="0"/>
                </a:moveTo>
                <a:cubicBezTo>
                  <a:pt x="206703" y="334579"/>
                  <a:pt x="413406" y="669158"/>
                  <a:pt x="693682" y="798786"/>
                </a:cubicBezTo>
                <a:cubicBezTo>
                  <a:pt x="973958" y="928414"/>
                  <a:pt x="1483710" y="870606"/>
                  <a:pt x="1681655" y="777765"/>
                </a:cubicBezTo>
                <a:cubicBezTo>
                  <a:pt x="1879600" y="684924"/>
                  <a:pt x="1880475" y="463331"/>
                  <a:pt x="1881351" y="2417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0" y="-133175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Writing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534400" cy="4830762"/>
          </a:xfrm>
        </p:spPr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printf</a:t>
            </a:r>
            <a:r>
              <a:rPr lang="en-US" dirty="0"/>
              <a:t> with %s </a:t>
            </a:r>
            <a:r>
              <a:rPr lang="en-US" dirty="0" err="1"/>
              <a:t>specifier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“What time is it?”;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	//prints: What time is it?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(“%.4s\n”,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//prints: What</a:t>
            </a:r>
            <a:endParaRPr lang="en-US" sz="2000" dirty="0"/>
          </a:p>
          <a:p>
            <a:r>
              <a:rPr lang="en-US" dirty="0"/>
              <a:t>The conversion specification %m.ps:</a:t>
            </a:r>
          </a:p>
          <a:p>
            <a:pPr lvl="1"/>
            <a:r>
              <a:rPr lang="en-US" sz="1800" dirty="0"/>
              <a:t>m: min number of char, adds spaces if needed</a:t>
            </a:r>
          </a:p>
          <a:p>
            <a:pPr lvl="1"/>
            <a:r>
              <a:rPr lang="en-US" sz="1800" dirty="0"/>
              <a:t>p: number of characters to be displayed </a:t>
            </a:r>
          </a:p>
          <a:p>
            <a:r>
              <a:rPr lang="en-US" dirty="0"/>
              <a:t>Use </a:t>
            </a:r>
            <a:r>
              <a:rPr lang="en-US" b="1" dirty="0"/>
              <a:t>puts(</a:t>
            </a:r>
            <a:r>
              <a:rPr lang="en-US" b="1" dirty="0" err="1"/>
              <a:t>str</a:t>
            </a:r>
            <a:r>
              <a:rPr lang="en-US" b="1" dirty="0"/>
              <a:t>) </a:t>
            </a:r>
            <a:r>
              <a:rPr lang="en-US" dirty="0"/>
              <a:t>(optional content)</a:t>
            </a:r>
          </a:p>
          <a:p>
            <a:pPr lvl="1"/>
            <a:r>
              <a:rPr lang="en-US" sz="1800" dirty="0"/>
              <a:t>One argument, the string</a:t>
            </a:r>
          </a:p>
          <a:p>
            <a:pPr lvl="1"/>
            <a:r>
              <a:rPr lang="en-US" sz="1800" dirty="0"/>
              <a:t>Advances to new 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//Don’t need &amp;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/>
              <a:t>scanf</a:t>
            </a:r>
            <a:r>
              <a:rPr lang="en-US" sz="2400" dirty="0"/>
              <a:t> skips whitespaces, reads characters, stops when reaches a white space:</a:t>
            </a:r>
          </a:p>
          <a:p>
            <a:pPr lvl="1"/>
            <a:r>
              <a:rPr lang="en-US" sz="2400" b="1" dirty="0"/>
              <a:t>Strings read using </a:t>
            </a:r>
            <a:r>
              <a:rPr lang="en-US" sz="2400" b="1" dirty="0" err="1"/>
              <a:t>scanf</a:t>
            </a:r>
            <a:r>
              <a:rPr lang="en-US" sz="2400" b="1" dirty="0"/>
              <a:t> will never contain whitespace</a:t>
            </a:r>
          </a:p>
          <a:p>
            <a:r>
              <a:rPr lang="en-US" sz="2400" dirty="0"/>
              <a:t>Does not check if array is long enough to fit the word read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 is my name."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"Cao is my name.\0\0\0\0...."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array[100];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array);</a:t>
            </a:r>
          </a:p>
        </p:txBody>
      </p:sp>
    </p:spTree>
    <p:extLst>
      <p:ext uri="{BB962C8B-B14F-4D97-AF65-F5344CB8AC3E}">
        <p14:creationId xmlns:p14="http://schemas.microsoft.com/office/powerpoint/2010/main" val="72641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64" y="-27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9243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scanf</a:t>
            </a:r>
            <a:r>
              <a:rPr lang="en-US" sz="2800" dirty="0">
                <a:solidFill>
                  <a:srgbClr val="000099"/>
                </a:solidFill>
              </a:rPr>
              <a:t>(“%s”,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1175"/>
              </p:ext>
            </p:extLst>
          </p:nvPr>
        </p:nvGraphicFramePr>
        <p:xfrm>
          <a:off x="3281680" y="2858192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580" y="2855866"/>
            <a:ext cx="27762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 yesterday?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68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62680" y="3271365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5552"/>
              </p:ext>
            </p:extLst>
          </p:nvPr>
        </p:nvGraphicFramePr>
        <p:xfrm>
          <a:off x="3281680" y="4461754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5580" y="4429795"/>
            <a:ext cx="30861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 err="1"/>
              <a:t>WhoWonYesterday</a:t>
            </a:r>
            <a:r>
              <a:rPr lang="en-US" sz="24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680" y="518049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662680" y="4874927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5678793"/>
            <a:ext cx="32004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Invalid string (not terminated by a \0</a:t>
            </a:r>
          </a:p>
        </p:txBody>
      </p:sp>
    </p:spTree>
    <p:extLst>
      <p:ext uri="{BB962C8B-B14F-4D97-AF65-F5344CB8AC3E}">
        <p14:creationId xmlns:p14="http://schemas.microsoft.com/office/powerpoint/2010/main" val="187408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("%2s", array);</a:t>
            </a:r>
          </a:p>
        </p:txBody>
      </p:sp>
    </p:spTree>
    <p:extLst>
      <p:ext uri="{BB962C8B-B14F-4D97-AF65-F5344CB8AC3E}">
        <p14:creationId xmlns:p14="http://schemas.microsoft.com/office/powerpoint/2010/main" val="166887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 literals</a:t>
            </a:r>
          </a:p>
          <a:p>
            <a:r>
              <a:rPr lang="en-US" sz="3200" dirty="0"/>
              <a:t>String variables</a:t>
            </a:r>
          </a:p>
          <a:p>
            <a:r>
              <a:rPr lang="en-US" sz="3200" dirty="0"/>
              <a:t>String operations</a:t>
            </a:r>
          </a:p>
          <a:p>
            <a:r>
              <a:rPr lang="en-US" sz="3200" dirty="0"/>
              <a:t>Arrays of strings</a:t>
            </a:r>
          </a:p>
          <a:p>
            <a:r>
              <a:rPr lang="en-US" sz="3200" dirty="0"/>
              <a:t>Command line arguments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(Best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[21];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%ns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(“%20s”,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This </a:t>
            </a:r>
            <a:r>
              <a:rPr lang="en-US" sz="2400" dirty="0" err="1"/>
              <a:t>scanf</a:t>
            </a:r>
            <a:r>
              <a:rPr lang="en-US" sz="2400" dirty="0"/>
              <a:t> specifies the max number of characters to read into a string. It will always fit in an array of characters that is one larger.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9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gets(</a:t>
            </a:r>
            <a:r>
              <a:rPr lang="en-US" sz="2800" b="1" dirty="0" err="1"/>
              <a:t>str</a:t>
            </a:r>
            <a:r>
              <a:rPr lang="en-US" sz="2800" b="1" dirty="0"/>
              <a:t>)</a:t>
            </a:r>
          </a:p>
          <a:p>
            <a:pPr lvl="1"/>
            <a:r>
              <a:rPr lang="en-US" sz="2600" dirty="0"/>
              <a:t>Does not skip whitespaces</a:t>
            </a:r>
          </a:p>
          <a:p>
            <a:pPr lvl="1"/>
            <a:r>
              <a:rPr lang="en-US" sz="2600" dirty="0"/>
              <a:t>Reads until the new line character, and discards it</a:t>
            </a:r>
          </a:p>
          <a:p>
            <a:pPr lvl="1"/>
            <a:r>
              <a:rPr lang="en-US" sz="2600" dirty="0"/>
              <a:t>Does </a:t>
            </a:r>
            <a:r>
              <a:rPr lang="en-US" sz="2600" u="sng" dirty="0"/>
              <a:t>not</a:t>
            </a:r>
            <a:r>
              <a:rPr lang="en-US" sz="2600" dirty="0"/>
              <a:t> make sure there is enough memory allocated for the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4320693"/>
            <a:ext cx="445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gets(“%s”,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39200"/>
              </p:ext>
            </p:extLst>
          </p:nvPr>
        </p:nvGraphicFramePr>
        <p:xfrm>
          <a:off x="3429000" y="5407420"/>
          <a:ext cx="5714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5375461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61261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820593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7605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/>
              <a:t>Cannot copy or compare in straightforward way: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str1[10]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”, str2[10];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str2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(str1 == str2 ) { … }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 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//Checks if str1 and str2 have same address</a:t>
            </a:r>
          </a:p>
          <a:p>
            <a:r>
              <a:rPr lang="en-US" sz="2800" dirty="0"/>
              <a:t>C provides a set of functions for dealing with strings:</a:t>
            </a:r>
          </a:p>
          <a:p>
            <a:pPr marL="1030288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800" dirty="0"/>
              <a:t>Declared with pointers (instead of arrays): 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char *s </a:t>
            </a:r>
            <a:r>
              <a:rPr lang="en-US" dirty="0"/>
              <a:t>: can modify what the pointer points to</a:t>
            </a:r>
          </a:p>
          <a:p>
            <a:pPr lvl="1"/>
            <a:r>
              <a:rPr lang="en-US" dirty="0" err="1">
                <a:solidFill>
                  <a:srgbClr val="000099"/>
                </a:solidFill>
              </a:rPr>
              <a:t>const</a:t>
            </a:r>
            <a:r>
              <a:rPr lang="en-US" dirty="0">
                <a:solidFill>
                  <a:srgbClr val="000099"/>
                </a:solidFill>
              </a:rPr>
              <a:t> char *s </a:t>
            </a:r>
            <a:r>
              <a:rPr lang="en-US" dirty="0"/>
              <a:t>: cannot modify what the pointer points to, can modify it to point to something else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72" y="1847098"/>
            <a:ext cx="8045196" cy="43513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strcpy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Copies content of s2 into s1, returns pointer s1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size_t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strlen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*s);</a:t>
            </a:r>
          </a:p>
          <a:p>
            <a:pPr lvl="1"/>
            <a:r>
              <a:rPr lang="en-US" sz="2400" dirty="0" err="1"/>
              <a:t>size_t</a:t>
            </a:r>
            <a:r>
              <a:rPr lang="en-US" sz="2400" dirty="0"/>
              <a:t>: defined using </a:t>
            </a:r>
            <a:r>
              <a:rPr lang="en-US" sz="2400" dirty="0" err="1"/>
              <a:t>typedef</a:t>
            </a:r>
            <a:r>
              <a:rPr lang="en-US" sz="2400" dirty="0"/>
              <a:t> as unsigned </a:t>
            </a:r>
            <a:r>
              <a:rPr lang="en-US" sz="2400" dirty="0" err="1"/>
              <a:t>int</a:t>
            </a:r>
            <a:endParaRPr lang="en-US" sz="2400" dirty="0"/>
          </a:p>
          <a:p>
            <a:pPr lvl="1"/>
            <a:r>
              <a:rPr lang="en-US" sz="2400" dirty="0"/>
              <a:t>Returns length of string up to but not including \0</a:t>
            </a:r>
          </a:p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strcat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Appends content of s2 to the end of s1, returns s1;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short *</a:t>
            </a:r>
            <a:r>
              <a:rPr lang="en-US" sz="2800" dirty="0" err="1">
                <a:solidFill>
                  <a:srgbClr val="000099"/>
                </a:solidFill>
              </a:rPr>
              <a:t>strcmp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Compares content of s1 and s2: returns 0 if the same, negative </a:t>
            </a:r>
            <a:r>
              <a:rPr lang="en-US" sz="2400" dirty="0" err="1"/>
              <a:t>int</a:t>
            </a:r>
            <a:r>
              <a:rPr lang="en-US" sz="2400" dirty="0"/>
              <a:t> if s1  &lt; s2 and positive </a:t>
            </a:r>
            <a:r>
              <a:rPr lang="en-US" sz="2400" dirty="0" err="1"/>
              <a:t>int</a:t>
            </a:r>
            <a:r>
              <a:rPr lang="en-US" sz="2400" dirty="0"/>
              <a:t> if s1 &gt; s2 (lexicographic order)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 101</a:t>
            </a:r>
          </a:p>
          <a:p>
            <a:pPr defTabSz="461963"/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sentence:\n”);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gets(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the whole line from user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a copy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while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//If lower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&gt;= ‘a’ &amp;&amp;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 ‘z’)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upper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+ ‘A’ – ‘a’;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925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4030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//Process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     …      …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48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String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subscript or pointer</a:t>
            </a:r>
          </a:p>
          <a:p>
            <a:r>
              <a:rPr lang="en-US" dirty="0"/>
              <a:t>To declare a string parameter: pointer or array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*s);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s[ ]);</a:t>
            </a:r>
          </a:p>
          <a:p>
            <a:r>
              <a:rPr lang="en-US" dirty="0"/>
              <a:t>Can call </a:t>
            </a:r>
            <a:r>
              <a:rPr lang="en-US" dirty="0" err="1"/>
              <a:t>count_spaces</a:t>
            </a:r>
            <a:r>
              <a:rPr lang="en-US" dirty="0"/>
              <a:t> with pointer and array: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 = “a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d e”, *p =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(p);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8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Arrays </a:t>
            </a:r>
            <a:r>
              <a:rPr lang="en-US" dirty="0" err="1"/>
              <a:t>vs</a:t>
            </a:r>
            <a:r>
              <a:rPr lang="en-US" dirty="0"/>
              <a:t> Char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day1[ ] = “Monday”;	//declare as array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*day2 = “Monday”;	//declare as pointer</a:t>
            </a:r>
          </a:p>
          <a:p>
            <a:r>
              <a:rPr lang="en-US" sz="2800" dirty="0"/>
              <a:t>The two versions are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equivalent:</a:t>
            </a:r>
          </a:p>
          <a:p>
            <a:pPr lvl="1"/>
            <a:r>
              <a:rPr lang="en-US" sz="2400" dirty="0"/>
              <a:t>Characters in day1 can be modified. Characters in day2 should not be modified.</a:t>
            </a:r>
          </a:p>
          <a:p>
            <a:pPr lvl="1"/>
            <a:r>
              <a:rPr lang="en-US" sz="2400" dirty="0"/>
              <a:t>day1 and day2 are both pointers. But day1 cannot be assigned to a different value</a:t>
            </a:r>
          </a:p>
          <a:p>
            <a:r>
              <a:rPr lang="en-US" sz="2800" dirty="0"/>
              <a:t>Declaring a pointer: 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char *p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800" dirty="0"/>
              <a:t> causes the compiler to set aside memory for a pointer, not for a string. 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lines are legal after this code?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array[0]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"ab";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"cd";</a:t>
            </a:r>
          </a:p>
        </p:txBody>
      </p:sp>
    </p:spTree>
    <p:extLst>
      <p:ext uri="{BB962C8B-B14F-4D97-AF65-F5344CB8AC3E}">
        <p14:creationId xmlns:p14="http://schemas.microsoft.com/office/powerpoint/2010/main" val="944234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4" y="-5255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String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74" y="1530616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/>
              <a:t>Find length of a string: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26161"/>
            <a:ext cx="4267200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(n=0; *s != ‘\0’; 		s++)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329273"/>
            <a:ext cx="4343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(; *s; 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202087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s++ 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01" y="5016753"/>
            <a:ext cx="2020876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s;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s – p;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476" y="5324530"/>
            <a:ext cx="20208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</a:t>
            </a:r>
          </a:p>
        </p:txBody>
      </p:sp>
    </p:spTree>
    <p:extLst>
      <p:ext uri="{BB962C8B-B14F-4D97-AF65-F5344CB8AC3E}">
        <p14:creationId xmlns:p14="http://schemas.microsoft.com/office/powerpoint/2010/main" val="18428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000" dirty="0"/>
              <a:t>String literal: a sequence of characters enclosed within double quotes: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“I won last night”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“First place: Amy\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nSecond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place: Mary”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(“The average temperature is 89”)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(“%d/%d”, &amp;a, &amp;b)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2286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34441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daysOfWeek</a:t>
            </a:r>
            <a:r>
              <a:rPr lang="en-US" sz="2800" dirty="0"/>
              <a:t>[ ][10]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9377"/>
              </p:ext>
            </p:extLst>
          </p:nvPr>
        </p:nvGraphicFramePr>
        <p:xfrm>
          <a:off x="1219200" y="3581400"/>
          <a:ext cx="5410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828045" y="3581400"/>
            <a:ext cx="1506855" cy="2133600"/>
          </a:xfrm>
          <a:prstGeom prst="wedgeRectCallout">
            <a:avLst>
              <a:gd name="adj1" fmla="val -61683"/>
              <a:gd name="adj2" fmla="val 7597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Some wasted space in rows containing shorter strings</a:t>
            </a:r>
          </a:p>
        </p:txBody>
      </p:sp>
    </p:spTree>
    <p:extLst>
      <p:ext uri="{BB962C8B-B14F-4D97-AF65-F5344CB8AC3E}">
        <p14:creationId xmlns:p14="http://schemas.microsoft.com/office/powerpoint/2010/main" val="183981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*</a:t>
            </a:r>
            <a:r>
              <a:rPr lang="en-US" sz="2800" dirty="0" err="1"/>
              <a:t>daysOfWeek</a:t>
            </a:r>
            <a:r>
              <a:rPr lang="en-US" sz="2800" dirty="0"/>
              <a:t>[ 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0632"/>
              </p:ext>
            </p:extLst>
          </p:nvPr>
        </p:nvGraphicFramePr>
        <p:xfrm>
          <a:off x="1295400" y="3831770"/>
          <a:ext cx="457200" cy="2637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2161"/>
              </p:ext>
            </p:extLst>
          </p:nvPr>
        </p:nvGraphicFramePr>
        <p:xfrm>
          <a:off x="2057400" y="38100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9193"/>
              </p:ext>
            </p:extLst>
          </p:nvPr>
        </p:nvGraphicFramePr>
        <p:xfrm>
          <a:off x="2057400" y="4212771"/>
          <a:ext cx="432816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4093"/>
              </p:ext>
            </p:extLst>
          </p:nvPr>
        </p:nvGraphicFramePr>
        <p:xfrm>
          <a:off x="2057400" y="4593771"/>
          <a:ext cx="541020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90536"/>
              </p:ext>
            </p:extLst>
          </p:nvPr>
        </p:nvGraphicFramePr>
        <p:xfrm>
          <a:off x="2057400" y="49747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5753"/>
              </p:ext>
            </p:extLst>
          </p:nvPr>
        </p:nvGraphicFramePr>
        <p:xfrm>
          <a:off x="2057400" y="5279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38733"/>
              </p:ext>
            </p:extLst>
          </p:nvPr>
        </p:nvGraphicFramePr>
        <p:xfrm>
          <a:off x="2057400" y="56605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2077"/>
              </p:ext>
            </p:extLst>
          </p:nvPr>
        </p:nvGraphicFramePr>
        <p:xfrm>
          <a:off x="2057400" y="6041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1524000" y="3984171"/>
            <a:ext cx="533400" cy="2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524000" y="4365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524000" y="4746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1524000" y="5127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524000" y="5480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1524000" y="5861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1524000" y="6242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4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it matter which of the two options below you use?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Only if you really want to save space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Functions that need to be given a size may care</a:t>
            </a:r>
          </a:p>
          <a:p>
            <a:pPr marL="0" indent="0">
              <a:buNone/>
            </a:pP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8209956" cy="228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][10] = {“Monday”, “Tuesday”, “Wednesday”, “Thursday”, “Friday”, “Saturday”, “Sunday”};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 = {“Monday”, “Tuesday”, “Wednesday”, “Thursday”, “Friday”, “Saturday”, “Sunday”};</a:t>
            </a:r>
          </a:p>
        </p:txBody>
      </p:sp>
    </p:spTree>
    <p:extLst>
      <p:ext uri="{BB962C8B-B14F-4D97-AF65-F5344CB8AC3E}">
        <p14:creationId xmlns:p14="http://schemas.microsoft.com/office/powerpoint/2010/main" val="157885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Arguments (Optional Content 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828801"/>
            <a:ext cx="8212454" cy="4351337"/>
          </a:xfrm>
        </p:spPr>
        <p:txBody>
          <a:bodyPr>
            <a:noAutofit/>
          </a:bodyPr>
          <a:lstStyle/>
          <a:p>
            <a:r>
              <a:rPr lang="en-US" sz="2800" dirty="0"/>
              <a:t>Used to supply information to the program</a:t>
            </a:r>
          </a:p>
          <a:p>
            <a:r>
              <a:rPr lang="en-US" sz="2800" dirty="0"/>
              <a:t>Define main as a function with 2 parameters:</a:t>
            </a:r>
          </a:p>
          <a:p>
            <a:pPr marL="457200" lvl="1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])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/>
              <a:t>Run your program:</a:t>
            </a: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./add 13 100</a:t>
            </a:r>
          </a:p>
          <a:p>
            <a:r>
              <a:rPr lang="en-US" sz="2800" dirty="0" err="1"/>
              <a:t>argc</a:t>
            </a:r>
            <a:r>
              <a:rPr lang="en-US" sz="2800" dirty="0"/>
              <a:t> is 3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[0] is “./add”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[1] is “13”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[2] is “100”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6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3564"/>
            <a:ext cx="7269480" cy="1325562"/>
          </a:xfrm>
        </p:spPr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418"/>
            <a:ext cx="8458200" cy="51355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Don’t use a character when a string is required: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Don’t modify a string literal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Although array name is a pointer: cannot assign it to a new value: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715" y="1452817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(‘a’);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(“a”);	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‘a’);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(“%s”, “a”);</a:t>
            </a:r>
          </a:p>
          <a:p>
            <a:pPr marL="115888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2054" y="3777829"/>
            <a:ext cx="866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	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//WRONG. Can’t change the value p points to 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//VALID. Can make p point to something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8831" y="5444339"/>
            <a:ext cx="4983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a[10];	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b;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a++;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/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90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literals</a:t>
            </a:r>
          </a:p>
          <a:p>
            <a:r>
              <a:rPr lang="en-US" sz="2800" dirty="0"/>
              <a:t>String variables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/>
              <a:t>Reading and writing strings</a:t>
            </a:r>
          </a:p>
          <a:p>
            <a:r>
              <a:rPr lang="en-US" sz="2800" dirty="0"/>
              <a:t>String library</a:t>
            </a:r>
          </a:p>
          <a:p>
            <a:r>
              <a:rPr lang="en-US" sz="2800" dirty="0"/>
              <a:t>Arrays of strings</a:t>
            </a:r>
          </a:p>
          <a:p>
            <a:r>
              <a:rPr lang="en-US" sz="2800" dirty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the following code copy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array_1[] = "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array_2[10];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array_1;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ptr_2 = array_2;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 ;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!= '\0';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++ptr_2)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*ptr_2 =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the null character isn't copied.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the arrays are different lengths.</a:t>
            </a: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"a\n\"b";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641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6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have a double quote in a string literal?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"\""</a:t>
            </a:r>
          </a:p>
          <a:p>
            <a:r>
              <a:rPr lang="en-US" sz="2400" dirty="0"/>
              <a:t>"My favorite 'word' is \"Ferret\"!"</a:t>
            </a:r>
          </a:p>
          <a:p>
            <a:r>
              <a:rPr lang="en-US" sz="2400" dirty="0"/>
              <a:t>You escape the double quote with a backslash</a:t>
            </a:r>
          </a:p>
          <a:p>
            <a:pPr lvl="1"/>
            <a:r>
              <a:rPr lang="en-US" sz="2000" dirty="0"/>
              <a:t>Note that single quotes don't need to be escaped in string literals.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more than 186,000 miles per second!”);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//Wrong, can’t just split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457200"/>
            <a:r>
              <a:rPr lang="en-US" sz="3000" b="1" dirty="0"/>
              <a:t>Splicing</a:t>
            </a:r>
            <a:r>
              <a:rPr lang="en-US" sz="3000" dirty="0"/>
              <a:t>: if a string is too long to fit on one line, splice using backslash character: \</a:t>
            </a:r>
          </a:p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pPr marL="5715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more than 186,000 miles per second!”);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/>
            <a:r>
              <a:rPr lang="en-US" sz="2600" dirty="0"/>
              <a:t>No other characters may follow the \</a:t>
            </a:r>
          </a:p>
          <a:p>
            <a:pPr marL="914400" lvl="1" indent="-457200"/>
            <a:r>
              <a:rPr lang="en-US" sz="2600" dirty="0"/>
              <a:t>The string must continue at the beginning of the next line, messing up the indentation structure.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7772400" cy="4351337"/>
          </a:xfrm>
        </p:spPr>
        <p:txBody>
          <a:bodyPr>
            <a:normAutofit/>
          </a:bodyPr>
          <a:lstStyle/>
          <a:p>
            <a:r>
              <a:rPr lang="en-US" b="1" dirty="0"/>
              <a:t>Joining</a:t>
            </a:r>
            <a:r>
              <a:rPr lang="en-US" dirty="0"/>
              <a:t>: 2 adjacent strings (separated only by white space) are joined into one: </a:t>
            </a:r>
          </a:p>
          <a:p>
            <a:pPr marL="0" lvl="1" indent="0">
              <a:buNone/>
            </a:pP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light” 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“- more than 186,000 miles per second!”);</a:t>
            </a: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("I love " "the weekend"); </a:t>
            </a:r>
          </a:p>
          <a:p>
            <a:pPr marL="0" lvl="1" indent="0">
              <a:buNone/>
            </a:pP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dirty="0"/>
              <a:t>String literals are stored as character arrays</a:t>
            </a:r>
          </a:p>
          <a:p>
            <a:r>
              <a:rPr lang="en-US" sz="3500" dirty="0"/>
              <a:t>C adds the </a:t>
            </a:r>
            <a:r>
              <a:rPr lang="en-US" sz="3500" b="1" dirty="0"/>
              <a:t>null character</a:t>
            </a:r>
            <a:r>
              <a:rPr lang="en-US" sz="3500" dirty="0"/>
              <a:t> \0 to denote the end of the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500" dirty="0"/>
              <a:t>C uses </a:t>
            </a:r>
            <a:r>
              <a:rPr lang="en-US" sz="3500" u="sng" dirty="0">
                <a:solidFill>
                  <a:srgbClr val="FF0000"/>
                </a:solidFill>
              </a:rPr>
              <a:t>n+1</a:t>
            </a:r>
            <a:r>
              <a:rPr lang="en-US" sz="3500" dirty="0"/>
              <a:t> bytes for a string literal of length </a:t>
            </a:r>
            <a:r>
              <a:rPr lang="en-US" sz="3500" u="sng" dirty="0">
                <a:solidFill>
                  <a:srgbClr val="FF0000"/>
                </a:solidFill>
              </a:rPr>
              <a:t>n</a:t>
            </a:r>
          </a:p>
          <a:p>
            <a:r>
              <a:rPr lang="en-US" sz="3500" dirty="0"/>
              <a:t>A string literal is a pointer of type </a:t>
            </a:r>
            <a:r>
              <a:rPr lang="en-US" sz="3500" dirty="0">
                <a:solidFill>
                  <a:srgbClr val="0B2B91"/>
                </a:solidFill>
              </a:rPr>
              <a:t>char *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 = “You win”;</a:t>
            </a:r>
          </a:p>
          <a:p>
            <a:r>
              <a:rPr lang="en-US" sz="3500" dirty="0"/>
              <a:t>String literals can be subscripted 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“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”[0];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71800"/>
          <a:ext cx="541020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following are strings?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 *a = "hi";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char b[] = "hi";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 c[] = {'h', '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', '\0'};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char d[3] = {'\0'};</a:t>
            </a: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String: a character array terminated by '\0'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STR_LEN 100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4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mystring</a:t>
            </a: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[STR_LEN+1]</a:t>
            </a:r>
            <a:endParaRPr lang="en-US" dirty="0"/>
          </a:p>
          <a:p>
            <a:endParaRPr lang="en-US" dirty="0"/>
          </a:p>
          <a:p>
            <a:r>
              <a:rPr lang="en-US" sz="3200" dirty="0"/>
              <a:t>Always make sure the array is one character longer than the string it holds</a:t>
            </a:r>
          </a:p>
          <a:p>
            <a:r>
              <a:rPr lang="en-US" sz="3200" dirty="0"/>
              <a:t>The length of the string depends on the position of the null character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125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8023</TotalTime>
  <Words>2622</Words>
  <Application>Microsoft Macintosh PowerPoint</Application>
  <PresentationFormat>On-screen Show (4:3)</PresentationFormat>
  <Paragraphs>607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Outline</vt:lpstr>
      <vt:lpstr>String literals - Definition</vt:lpstr>
      <vt:lpstr>How do you have a double quote in a string literal?</vt:lpstr>
      <vt:lpstr>Continuing a String Literal</vt:lpstr>
      <vt:lpstr>Continuing a String Literal</vt:lpstr>
      <vt:lpstr>String Literals - Storage</vt:lpstr>
      <vt:lpstr>Which of the following are strings?</vt:lpstr>
      <vt:lpstr>String Variables</vt:lpstr>
      <vt:lpstr>Initialization</vt:lpstr>
      <vt:lpstr>What does the array's contents look like for the following code:</vt:lpstr>
      <vt:lpstr>Which of the length of the char array named "array"?</vt:lpstr>
      <vt:lpstr>Exam</vt:lpstr>
      <vt:lpstr>Changing a String Literal</vt:lpstr>
      <vt:lpstr>Writing Strings</vt:lpstr>
      <vt:lpstr>Reading Strings</vt:lpstr>
      <vt:lpstr>What is the string stored in the character array?  Input is: Cao is my name.</vt:lpstr>
      <vt:lpstr>Reading Strings</vt:lpstr>
      <vt:lpstr>What is the string stored in the character array?  Input is: Cao is my name.</vt:lpstr>
      <vt:lpstr>Reading Strings (Best Way)</vt:lpstr>
      <vt:lpstr>Reading Strings (Optional Content)</vt:lpstr>
      <vt:lpstr>C String library (Optional Content)</vt:lpstr>
      <vt:lpstr>C String library (Optional Content)</vt:lpstr>
      <vt:lpstr>PowerPoint Presentation</vt:lpstr>
      <vt:lpstr>Example</vt:lpstr>
      <vt:lpstr>Accessing String Content</vt:lpstr>
      <vt:lpstr>Char Arrays vs Char Pointers</vt:lpstr>
      <vt:lpstr>Which lines are legal after this code?</vt:lpstr>
      <vt:lpstr>String Idioms</vt:lpstr>
      <vt:lpstr>Array of Strings</vt:lpstr>
      <vt:lpstr>Array of Strings</vt:lpstr>
      <vt:lpstr>Does it matter which of the two options below you use?</vt:lpstr>
      <vt:lpstr>Command Line Arguments (Optional Content for now)</vt:lpstr>
      <vt:lpstr>Pitfalls</vt:lpstr>
      <vt:lpstr>Summary</vt:lpstr>
      <vt:lpstr>Practice Problems</vt:lpstr>
      <vt:lpstr>Does the following code copy a string?</vt:lpstr>
      <vt:lpstr>What is the length of the array?</vt:lpstr>
      <vt:lpstr>What is the length of the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406</cp:revision>
  <dcterms:created xsi:type="dcterms:W3CDTF">2006-08-16T00:00:00Z</dcterms:created>
  <dcterms:modified xsi:type="dcterms:W3CDTF">2020-11-04T19:52:23Z</dcterms:modified>
</cp:coreProperties>
</file>