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0"/>
  </p:notesMasterIdLst>
  <p:sldIdLst>
    <p:sldId id="531" r:id="rId2"/>
    <p:sldId id="532" r:id="rId3"/>
    <p:sldId id="533" r:id="rId4"/>
    <p:sldId id="563" r:id="rId5"/>
    <p:sldId id="534" r:id="rId6"/>
    <p:sldId id="535" r:id="rId7"/>
    <p:sldId id="536" r:id="rId8"/>
    <p:sldId id="497" r:id="rId9"/>
    <p:sldId id="537" r:id="rId10"/>
    <p:sldId id="538" r:id="rId11"/>
    <p:sldId id="564" r:id="rId12"/>
    <p:sldId id="557" r:id="rId13"/>
    <p:sldId id="539" r:id="rId14"/>
    <p:sldId id="540" r:id="rId15"/>
    <p:sldId id="541" r:id="rId16"/>
    <p:sldId id="559" r:id="rId17"/>
    <p:sldId id="542" r:id="rId18"/>
    <p:sldId id="560" r:id="rId19"/>
    <p:sldId id="558" r:id="rId20"/>
    <p:sldId id="543" r:id="rId21"/>
    <p:sldId id="545" r:id="rId22"/>
    <p:sldId id="546" r:id="rId23"/>
    <p:sldId id="547" r:id="rId24"/>
    <p:sldId id="548" r:id="rId25"/>
    <p:sldId id="549" r:id="rId26"/>
    <p:sldId id="550" r:id="rId27"/>
    <p:sldId id="561" r:id="rId28"/>
    <p:sldId id="551" r:id="rId29"/>
    <p:sldId id="552" r:id="rId30"/>
    <p:sldId id="553" r:id="rId31"/>
    <p:sldId id="562" r:id="rId32"/>
    <p:sldId id="554" r:id="rId33"/>
    <p:sldId id="555" r:id="rId34"/>
    <p:sldId id="556" r:id="rId35"/>
    <p:sldId id="527" r:id="rId36"/>
    <p:sldId id="528" r:id="rId37"/>
    <p:sldId id="565" r:id="rId38"/>
    <p:sldId id="566" r:id="rId3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0" autoAdjust="0"/>
    <p:restoredTop sz="91088" autoAdjust="0"/>
  </p:normalViewPr>
  <p:slideViewPr>
    <p:cSldViewPr>
      <p:cViewPr varScale="1">
        <p:scale>
          <a:sx n="116" d="100"/>
          <a:sy n="116" d="100"/>
        </p:scale>
        <p:origin x="24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6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11/1/20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Strings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5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char day[10] = “Wednesday”;</a:t>
            </a: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char day[10] = {‘W’, ’e’, ’d’, ’n’, ’e’, ’s’, ’d’, ’a’, ’y’,  ’\0’};</a:t>
            </a: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char day[11] = “Wednesday”; </a:t>
            </a: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char day[6] = “Wednesday”;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char day[ ] = “Wednesday”;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2057400"/>
          <a:ext cx="54102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9040"/>
              </p:ext>
            </p:extLst>
          </p:nvPr>
        </p:nvGraphicFramePr>
        <p:xfrm>
          <a:off x="1410325" y="4304427"/>
          <a:ext cx="5943597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52993"/>
              </p:ext>
            </p:extLst>
          </p:nvPr>
        </p:nvGraphicFramePr>
        <p:xfrm>
          <a:off x="1447800" y="5169733"/>
          <a:ext cx="324612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7800" y="6035040"/>
          <a:ext cx="54102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6659880" y="4761626"/>
            <a:ext cx="2026920" cy="1181973"/>
          </a:xfrm>
          <a:prstGeom prst="wedgeRectCallout">
            <a:avLst>
              <a:gd name="adj1" fmla="val -39939"/>
              <a:gd name="adj2" fmla="val 78485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</a:rPr>
              <a:t>Compiler sets aside enough space to store string and \0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5105400" y="5105399"/>
            <a:ext cx="1371600" cy="521533"/>
          </a:xfrm>
          <a:prstGeom prst="wedgeRectCallout">
            <a:avLst>
              <a:gd name="adj1" fmla="val -67782"/>
              <a:gd name="adj2" fmla="val -478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</a:rPr>
              <a:t>Unusable String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21437"/>
              </p:ext>
            </p:extLst>
          </p:nvPr>
        </p:nvGraphicFramePr>
        <p:xfrm>
          <a:off x="1447800" y="3289342"/>
          <a:ext cx="54102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53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441055" cy="9144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does the array's contents look like for the following code: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 Error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2341" y="1207365"/>
            <a:ext cx="8394383" cy="138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array[3] = "</a:t>
            </a: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56766"/>
              </p:ext>
            </p:extLst>
          </p:nvPr>
        </p:nvGraphicFramePr>
        <p:xfrm>
          <a:off x="1518892" y="3505200"/>
          <a:ext cx="2161308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62045"/>
              </p:ext>
            </p:extLst>
          </p:nvPr>
        </p:nvGraphicFramePr>
        <p:xfrm>
          <a:off x="1518892" y="4073741"/>
          <a:ext cx="1620981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48146"/>
              </p:ext>
            </p:extLst>
          </p:nvPr>
        </p:nvGraphicFramePr>
        <p:xfrm>
          <a:off x="1518892" y="4745042"/>
          <a:ext cx="1620981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03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53715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1676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Which of the length of the char array named "array"?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2368" y="1917655"/>
            <a:ext cx="7516318" cy="1206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array[] = "</a:t>
            </a: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93454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String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69076"/>
            <a:ext cx="6446520" cy="4351337"/>
          </a:xfrm>
        </p:spPr>
        <p:txBody>
          <a:bodyPr/>
          <a:lstStyle/>
          <a:p>
            <a:r>
              <a:rPr lang="en-US" dirty="0"/>
              <a:t>Attempting to modify a string literal causes undefined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538" y="3048000"/>
            <a:ext cx="4185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*p = “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abcdef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*p = ‘A’;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3048000"/>
            <a:ext cx="315179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WRONG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The program may crash or behave erratically.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008768"/>
              </p:ext>
            </p:extLst>
          </p:nvPr>
        </p:nvGraphicFramePr>
        <p:xfrm>
          <a:off x="747524" y="5186491"/>
          <a:ext cx="7468357" cy="750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5097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657600" y="5204884"/>
            <a:ext cx="3934204" cy="450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99744" y="473895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</a:t>
            </a:r>
          </a:p>
        </p:txBody>
      </p:sp>
      <p:sp>
        <p:nvSpPr>
          <p:cNvPr id="11" name="Freeform 10"/>
          <p:cNvSpPr/>
          <p:nvPr/>
        </p:nvSpPr>
        <p:spPr>
          <a:xfrm>
            <a:off x="2060028" y="5454869"/>
            <a:ext cx="1881351" cy="874222"/>
          </a:xfrm>
          <a:custGeom>
            <a:avLst/>
            <a:gdLst>
              <a:gd name="connsiteX0" fmla="*/ 0 w 1881351"/>
              <a:gd name="connsiteY0" fmla="*/ 0 h 874222"/>
              <a:gd name="connsiteX1" fmla="*/ 693682 w 1881351"/>
              <a:gd name="connsiteY1" fmla="*/ 798786 h 874222"/>
              <a:gd name="connsiteX2" fmla="*/ 1681655 w 1881351"/>
              <a:gd name="connsiteY2" fmla="*/ 777765 h 874222"/>
              <a:gd name="connsiteX3" fmla="*/ 1881351 w 1881351"/>
              <a:gd name="connsiteY3" fmla="*/ 241738 h 87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1351" h="874222">
                <a:moveTo>
                  <a:pt x="0" y="0"/>
                </a:moveTo>
                <a:cubicBezTo>
                  <a:pt x="206703" y="334579"/>
                  <a:pt x="413406" y="669158"/>
                  <a:pt x="693682" y="798786"/>
                </a:cubicBezTo>
                <a:cubicBezTo>
                  <a:pt x="973958" y="928414"/>
                  <a:pt x="1483710" y="870606"/>
                  <a:pt x="1681655" y="777765"/>
                </a:cubicBezTo>
                <a:cubicBezTo>
                  <a:pt x="1879600" y="684924"/>
                  <a:pt x="1880475" y="463331"/>
                  <a:pt x="1881351" y="241738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30" y="-133175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/>
              <a:t>Writing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534400" cy="4830762"/>
          </a:xfrm>
        </p:spPr>
        <p:txBody>
          <a:bodyPr>
            <a:noAutofit/>
          </a:bodyPr>
          <a:lstStyle/>
          <a:p>
            <a:r>
              <a:rPr lang="en-US" dirty="0"/>
              <a:t>Use </a:t>
            </a:r>
            <a:r>
              <a:rPr lang="en-US" b="1" dirty="0" err="1"/>
              <a:t>printf</a:t>
            </a:r>
            <a:r>
              <a:rPr lang="en-US" dirty="0"/>
              <a:t> with %s </a:t>
            </a:r>
            <a:r>
              <a:rPr lang="en-US" dirty="0" err="1"/>
              <a:t>specifier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 ] = “What time is it?”;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(“%s\n”,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		//prints: What time is it?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(“%.4s\n”,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 	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//prints: What</a:t>
            </a:r>
            <a:endParaRPr lang="en-US" sz="2000" dirty="0"/>
          </a:p>
          <a:p>
            <a:r>
              <a:rPr lang="en-US" dirty="0"/>
              <a:t>The conversion specification %m.ps:</a:t>
            </a:r>
          </a:p>
          <a:p>
            <a:pPr lvl="1"/>
            <a:r>
              <a:rPr lang="en-US" sz="1800" dirty="0"/>
              <a:t>m: min number of char, adds spaces if needed</a:t>
            </a:r>
          </a:p>
          <a:p>
            <a:pPr lvl="1"/>
            <a:r>
              <a:rPr lang="en-US" sz="1800" dirty="0"/>
              <a:t>p: number of characters to be displayed </a:t>
            </a:r>
          </a:p>
          <a:p>
            <a:r>
              <a:rPr lang="en-US" dirty="0"/>
              <a:t>Use </a:t>
            </a:r>
            <a:r>
              <a:rPr lang="en-US" b="1" dirty="0"/>
              <a:t>puts(</a:t>
            </a:r>
            <a:r>
              <a:rPr lang="en-US" b="1" dirty="0" err="1"/>
              <a:t>str</a:t>
            </a:r>
            <a:r>
              <a:rPr lang="en-US" b="1" dirty="0"/>
              <a:t>) </a:t>
            </a:r>
            <a:r>
              <a:rPr lang="en-US" dirty="0"/>
              <a:t>(optional content)</a:t>
            </a:r>
          </a:p>
          <a:p>
            <a:pPr lvl="1"/>
            <a:r>
              <a:rPr lang="en-US" sz="1800" dirty="0"/>
              <a:t>One argument, the string</a:t>
            </a:r>
          </a:p>
          <a:p>
            <a:pPr lvl="1"/>
            <a:r>
              <a:rPr lang="en-US" sz="1800" dirty="0"/>
              <a:t>Advances to new line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3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1"/>
            <a:ext cx="7834884" cy="4351337"/>
          </a:xfrm>
        </p:spPr>
        <p:txBody>
          <a:bodyPr>
            <a:noAutofit/>
          </a:bodyPr>
          <a:lstStyle/>
          <a:p>
            <a:r>
              <a:rPr lang="en-US" sz="2400" dirty="0"/>
              <a:t>Must make sure input fits in array: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[20];</a:t>
            </a:r>
          </a:p>
          <a:p>
            <a:r>
              <a:rPr lang="en-US" sz="2400" dirty="0"/>
              <a:t>Use </a:t>
            </a:r>
            <a:r>
              <a:rPr lang="en-US" sz="2400" b="1" dirty="0" err="1"/>
              <a:t>scanf</a:t>
            </a:r>
            <a:r>
              <a:rPr lang="en-US" sz="2400" dirty="0"/>
              <a:t> with %s specifier: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(“%s”,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	//Don’t need &amp;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err="1"/>
              <a:t>scanf</a:t>
            </a:r>
            <a:r>
              <a:rPr lang="en-US" sz="2400" dirty="0"/>
              <a:t> skips whitespaces, reads characters, stops when reaches a white space:</a:t>
            </a:r>
          </a:p>
          <a:p>
            <a:pPr lvl="1"/>
            <a:r>
              <a:rPr lang="en-US" sz="2400" b="1" dirty="0"/>
              <a:t>Strings read using </a:t>
            </a:r>
            <a:r>
              <a:rPr lang="en-US" sz="2400" b="1" dirty="0" err="1"/>
              <a:t>scanf</a:t>
            </a:r>
            <a:r>
              <a:rPr lang="en-US" sz="2400" b="1" dirty="0"/>
              <a:t> will never contain whitespace</a:t>
            </a:r>
          </a:p>
          <a:p>
            <a:r>
              <a:rPr lang="en-US" sz="2400" dirty="0"/>
              <a:t>Does not check if array is long enough to fit the word read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73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4" y="115006"/>
            <a:ext cx="8441055" cy="230405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string stored in the character array?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Input is: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Cao is my name.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007144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"Cao is my name."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"Cao is my name.\0\0\0\0...."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"Cao"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Illegal Operation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2367" y="2514885"/>
            <a:ext cx="7516318" cy="12065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array[100];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("%s", array);</a:t>
            </a:r>
          </a:p>
        </p:txBody>
      </p:sp>
    </p:spTree>
    <p:extLst>
      <p:ext uri="{BB962C8B-B14F-4D97-AF65-F5344CB8AC3E}">
        <p14:creationId xmlns:p14="http://schemas.microsoft.com/office/powerpoint/2010/main" val="726416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164" y="-274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/>
              <a:t>Reading Strings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49243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</a:rPr>
              <a:t>char </a:t>
            </a:r>
            <a:r>
              <a:rPr lang="en-US" sz="2800" dirty="0" err="1">
                <a:solidFill>
                  <a:srgbClr val="000099"/>
                </a:solidFill>
              </a:rPr>
              <a:t>str</a:t>
            </a:r>
            <a:r>
              <a:rPr lang="en-US" sz="2800" dirty="0">
                <a:solidFill>
                  <a:srgbClr val="000099"/>
                </a:solidFill>
              </a:rPr>
              <a:t>[10];</a:t>
            </a:r>
          </a:p>
          <a:p>
            <a:r>
              <a:rPr lang="en-US" sz="2800" dirty="0" err="1">
                <a:solidFill>
                  <a:srgbClr val="000099"/>
                </a:solidFill>
              </a:rPr>
              <a:t>scanf</a:t>
            </a:r>
            <a:r>
              <a:rPr lang="en-US" sz="2800" dirty="0">
                <a:solidFill>
                  <a:srgbClr val="000099"/>
                </a:solidFill>
              </a:rPr>
              <a:t>(“%s”, </a:t>
            </a:r>
            <a:r>
              <a:rPr lang="en-US" sz="2800" dirty="0" err="1">
                <a:solidFill>
                  <a:srgbClr val="000099"/>
                </a:solidFill>
              </a:rPr>
              <a:t>str</a:t>
            </a:r>
            <a:r>
              <a:rPr lang="en-US" sz="2800" dirty="0">
                <a:solidFill>
                  <a:srgbClr val="000099"/>
                </a:solidFill>
              </a:rPr>
              <a:t>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31175"/>
              </p:ext>
            </p:extLst>
          </p:nvPr>
        </p:nvGraphicFramePr>
        <p:xfrm>
          <a:off x="3281680" y="2858192"/>
          <a:ext cx="54813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\0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5580" y="2855866"/>
            <a:ext cx="277622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User input:</a:t>
            </a:r>
          </a:p>
          <a:p>
            <a:r>
              <a:rPr lang="en-US" sz="2400" dirty="0"/>
              <a:t>Who won yesterday?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2680" y="35769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662680" y="3271365"/>
            <a:ext cx="4267200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125552"/>
              </p:ext>
            </p:extLst>
          </p:nvPr>
        </p:nvGraphicFramePr>
        <p:xfrm>
          <a:off x="3281680" y="4461754"/>
          <a:ext cx="54813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5580" y="4429795"/>
            <a:ext cx="30861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User input:</a:t>
            </a:r>
          </a:p>
          <a:p>
            <a:r>
              <a:rPr lang="en-US" sz="2400" dirty="0" err="1"/>
              <a:t>WhoWonYesterday</a:t>
            </a:r>
            <a:r>
              <a:rPr lang="en-US" sz="2400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680" y="5180497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str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662680" y="4874927"/>
            <a:ext cx="4267200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0" y="5678793"/>
            <a:ext cx="32004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Invalid string (not terminated by a \0</a:t>
            </a:r>
          </a:p>
        </p:txBody>
      </p:sp>
    </p:spTree>
    <p:extLst>
      <p:ext uri="{BB962C8B-B14F-4D97-AF65-F5344CB8AC3E}">
        <p14:creationId xmlns:p14="http://schemas.microsoft.com/office/powerpoint/2010/main" val="1874084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4" y="115006"/>
            <a:ext cx="8441055" cy="230405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string stored in the character array?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Input is: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Cao is my name.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007144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"Cao"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"Ca"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"C"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Illegal Operation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2367" y="2514885"/>
            <a:ext cx="7516318" cy="12065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array[3];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("%2s", array);</a:t>
            </a:r>
          </a:p>
        </p:txBody>
      </p:sp>
    </p:spTree>
    <p:extLst>
      <p:ext uri="{BB962C8B-B14F-4D97-AF65-F5344CB8AC3E}">
        <p14:creationId xmlns:p14="http://schemas.microsoft.com/office/powerpoint/2010/main" val="1668874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Strings (Best Way)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1"/>
            <a:ext cx="7834884" cy="4351337"/>
          </a:xfrm>
        </p:spPr>
        <p:txBody>
          <a:bodyPr>
            <a:noAutofit/>
          </a:bodyPr>
          <a:lstStyle/>
          <a:p>
            <a:r>
              <a:rPr lang="en-US" sz="2400" dirty="0"/>
              <a:t>Must make sure input fits in array: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[21];</a:t>
            </a:r>
          </a:p>
          <a:p>
            <a:r>
              <a:rPr lang="en-US" sz="2400" dirty="0"/>
              <a:t>Use </a:t>
            </a:r>
            <a:r>
              <a:rPr lang="en-US" sz="2400" b="1" dirty="0" err="1"/>
              <a:t>scanf</a:t>
            </a:r>
            <a:r>
              <a:rPr lang="en-US" sz="2400" dirty="0"/>
              <a:t> with %ns specifier: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(“%20s”,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400" dirty="0"/>
              <a:t>This </a:t>
            </a:r>
            <a:r>
              <a:rPr lang="en-US" sz="2400" dirty="0" err="1"/>
              <a:t>scanf</a:t>
            </a:r>
            <a:r>
              <a:rPr lang="en-US" sz="2400" dirty="0"/>
              <a:t> specifies the max number of characters to read into a string. It will always fit in an array of characters that is one larger.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9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String literals</a:t>
            </a:r>
          </a:p>
          <a:p>
            <a:r>
              <a:rPr lang="en-US" sz="3200" dirty="0"/>
              <a:t>String variables</a:t>
            </a:r>
          </a:p>
          <a:p>
            <a:r>
              <a:rPr lang="en-US" sz="3200" dirty="0"/>
              <a:t>String operations</a:t>
            </a:r>
          </a:p>
          <a:p>
            <a:r>
              <a:rPr lang="en-US" sz="3200" dirty="0"/>
              <a:t>Arrays of strings</a:t>
            </a:r>
          </a:p>
          <a:p>
            <a:r>
              <a:rPr lang="en-US" sz="3200" dirty="0"/>
              <a:t>Command line arguments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88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Strings (Optional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Use </a:t>
            </a:r>
            <a:r>
              <a:rPr lang="en-US" sz="2800" b="1" dirty="0"/>
              <a:t>gets(</a:t>
            </a:r>
            <a:r>
              <a:rPr lang="en-US" sz="2800" b="1" dirty="0" err="1"/>
              <a:t>str</a:t>
            </a:r>
            <a:r>
              <a:rPr lang="en-US" sz="2800" b="1" dirty="0"/>
              <a:t>)</a:t>
            </a:r>
          </a:p>
          <a:p>
            <a:pPr lvl="1"/>
            <a:r>
              <a:rPr lang="en-US" sz="2600" dirty="0"/>
              <a:t>Does not skip whitespaces</a:t>
            </a:r>
          </a:p>
          <a:p>
            <a:pPr lvl="1"/>
            <a:r>
              <a:rPr lang="en-US" sz="2600" dirty="0"/>
              <a:t>Reads until the new line character, and discards it</a:t>
            </a:r>
          </a:p>
          <a:p>
            <a:pPr lvl="1"/>
            <a:r>
              <a:rPr lang="en-US" sz="2600" dirty="0"/>
              <a:t>Does </a:t>
            </a:r>
            <a:r>
              <a:rPr lang="en-US" sz="2600" u="sng" dirty="0"/>
              <a:t>not</a:t>
            </a:r>
            <a:r>
              <a:rPr lang="en-US" sz="2600" dirty="0"/>
              <a:t> make sure there is enough memory allocated for the string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4900" y="4320693"/>
            <a:ext cx="4457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[10];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gets(“%s”,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39200"/>
              </p:ext>
            </p:extLst>
          </p:nvPr>
        </p:nvGraphicFramePr>
        <p:xfrm>
          <a:off x="3429000" y="5407420"/>
          <a:ext cx="5714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\0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" y="5375461"/>
            <a:ext cx="28956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User input:</a:t>
            </a:r>
          </a:p>
          <a:p>
            <a:r>
              <a:rPr lang="en-US" sz="2400" dirty="0"/>
              <a:t>Who won?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612616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810000" y="5820593"/>
            <a:ext cx="4267200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String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Use subscript or pointer</a:t>
            </a:r>
          </a:p>
          <a:p>
            <a:r>
              <a:rPr lang="en-US" dirty="0"/>
              <a:t>To declare a string parameter: pointer or array</a:t>
            </a:r>
          </a:p>
          <a:p>
            <a:pPr marL="857250" lvl="2" indent="0">
              <a:buNone/>
            </a:pP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count_spaces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(char *s);</a:t>
            </a:r>
          </a:p>
          <a:p>
            <a:pPr marL="857250" lvl="2" indent="0">
              <a:buNone/>
            </a:pP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count_spaces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(char s[ ]);</a:t>
            </a:r>
          </a:p>
          <a:p>
            <a:r>
              <a:rPr lang="en-US" dirty="0"/>
              <a:t>Can call </a:t>
            </a:r>
            <a:r>
              <a:rPr lang="en-US" dirty="0" err="1"/>
              <a:t>count_spaces</a:t>
            </a:r>
            <a:r>
              <a:rPr lang="en-US" dirty="0"/>
              <a:t> with pointer and array:</a:t>
            </a:r>
          </a:p>
          <a:p>
            <a:pPr marL="457200" lvl="1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 ] = “a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bc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d e”, *p =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count_spaces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count_spaces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(p);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7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String library (Optional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4" y="1760538"/>
            <a:ext cx="8229600" cy="4708525"/>
          </a:xfrm>
        </p:spPr>
        <p:txBody>
          <a:bodyPr>
            <a:noAutofit/>
          </a:bodyPr>
          <a:lstStyle/>
          <a:p>
            <a:r>
              <a:rPr lang="en-US" sz="2800" dirty="0"/>
              <a:t>Cannot copy or compare in straightforward way:</a:t>
            </a:r>
          </a:p>
          <a:p>
            <a:pPr marL="1082675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str1[10] = “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”, str2[10];</a:t>
            </a:r>
          </a:p>
          <a:p>
            <a:pPr marL="1082675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str2 = “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”;	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//Wrong!</a:t>
            </a:r>
          </a:p>
          <a:p>
            <a:pPr marL="1082675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(str1 == str2 ) { … }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//Wrong! </a:t>
            </a:r>
          </a:p>
          <a:p>
            <a:pPr marL="1082675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//Checks if str1 and str2 have same address</a:t>
            </a:r>
          </a:p>
          <a:p>
            <a:r>
              <a:rPr lang="en-US" sz="2800" dirty="0"/>
              <a:t>C provides a set of functions for dealing with strings:</a:t>
            </a:r>
          </a:p>
          <a:p>
            <a:pPr marL="1030288" lvl="1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string.h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800" dirty="0"/>
              <a:t>Declared with pointers (instead of arrays): </a:t>
            </a:r>
          </a:p>
          <a:p>
            <a:pPr lvl="1"/>
            <a:r>
              <a:rPr lang="en-US" dirty="0">
                <a:solidFill>
                  <a:srgbClr val="000099"/>
                </a:solidFill>
              </a:rPr>
              <a:t>char *s </a:t>
            </a:r>
            <a:r>
              <a:rPr lang="en-US" dirty="0"/>
              <a:t>: can modify what the pointer points to</a:t>
            </a:r>
          </a:p>
          <a:p>
            <a:pPr lvl="1"/>
            <a:r>
              <a:rPr lang="en-US" dirty="0" err="1">
                <a:solidFill>
                  <a:srgbClr val="000099"/>
                </a:solidFill>
              </a:rPr>
              <a:t>const</a:t>
            </a:r>
            <a:r>
              <a:rPr lang="en-US" dirty="0">
                <a:solidFill>
                  <a:srgbClr val="000099"/>
                </a:solidFill>
              </a:rPr>
              <a:t> char *s </a:t>
            </a:r>
            <a:r>
              <a:rPr lang="en-US" dirty="0"/>
              <a:t>: cannot modify what the pointer points to, can modify it to point to something else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14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String library (Optional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672" y="1847098"/>
            <a:ext cx="8045196" cy="435133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99"/>
                </a:solidFill>
              </a:rPr>
              <a:t>char *</a:t>
            </a:r>
            <a:r>
              <a:rPr lang="en-US" sz="2800" dirty="0" err="1">
                <a:solidFill>
                  <a:srgbClr val="000099"/>
                </a:solidFill>
              </a:rPr>
              <a:t>strcpy</a:t>
            </a:r>
            <a:r>
              <a:rPr lang="en-US" sz="2800" dirty="0">
                <a:solidFill>
                  <a:srgbClr val="000099"/>
                </a:solidFill>
              </a:rPr>
              <a:t>(char *s1, </a:t>
            </a:r>
            <a:r>
              <a:rPr lang="en-US" sz="2800" dirty="0" err="1">
                <a:solidFill>
                  <a:srgbClr val="000099"/>
                </a:solidFill>
              </a:rPr>
              <a:t>const</a:t>
            </a:r>
            <a:r>
              <a:rPr lang="en-US" sz="2800" dirty="0">
                <a:solidFill>
                  <a:srgbClr val="000099"/>
                </a:solidFill>
              </a:rPr>
              <a:t> char *s2);</a:t>
            </a:r>
          </a:p>
          <a:p>
            <a:pPr lvl="1"/>
            <a:r>
              <a:rPr lang="en-US" sz="2400" dirty="0"/>
              <a:t>Copies content of s2 into s1, returns pointer s1</a:t>
            </a:r>
          </a:p>
          <a:p>
            <a:r>
              <a:rPr lang="en-US" sz="2800" dirty="0" err="1">
                <a:solidFill>
                  <a:srgbClr val="000099"/>
                </a:solidFill>
              </a:rPr>
              <a:t>size_t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sz="2800" dirty="0" err="1">
                <a:solidFill>
                  <a:srgbClr val="000099"/>
                </a:solidFill>
              </a:rPr>
              <a:t>strlen</a:t>
            </a:r>
            <a:r>
              <a:rPr lang="en-US" sz="2800" dirty="0">
                <a:solidFill>
                  <a:srgbClr val="000099"/>
                </a:solidFill>
              </a:rPr>
              <a:t>(</a:t>
            </a:r>
            <a:r>
              <a:rPr lang="en-US" sz="2800" dirty="0" err="1">
                <a:solidFill>
                  <a:srgbClr val="000099"/>
                </a:solidFill>
              </a:rPr>
              <a:t>const</a:t>
            </a:r>
            <a:r>
              <a:rPr lang="en-US" sz="2800" dirty="0">
                <a:solidFill>
                  <a:srgbClr val="000099"/>
                </a:solidFill>
              </a:rPr>
              <a:t> char *s);</a:t>
            </a:r>
          </a:p>
          <a:p>
            <a:pPr lvl="1"/>
            <a:r>
              <a:rPr lang="en-US" sz="2400" dirty="0" err="1"/>
              <a:t>size_t</a:t>
            </a:r>
            <a:r>
              <a:rPr lang="en-US" sz="2400" dirty="0"/>
              <a:t>: defined using </a:t>
            </a:r>
            <a:r>
              <a:rPr lang="en-US" sz="2400" dirty="0" err="1"/>
              <a:t>typedef</a:t>
            </a:r>
            <a:r>
              <a:rPr lang="en-US" sz="2400" dirty="0"/>
              <a:t> as unsigned </a:t>
            </a:r>
            <a:r>
              <a:rPr lang="en-US" sz="2400" dirty="0" err="1"/>
              <a:t>int</a:t>
            </a:r>
            <a:endParaRPr lang="en-US" sz="2400" dirty="0"/>
          </a:p>
          <a:p>
            <a:pPr lvl="1"/>
            <a:r>
              <a:rPr lang="en-US" sz="2400" dirty="0"/>
              <a:t>Returns length of string up to but not including \0</a:t>
            </a:r>
          </a:p>
          <a:p>
            <a:r>
              <a:rPr lang="en-US" sz="2800" dirty="0">
                <a:solidFill>
                  <a:srgbClr val="000099"/>
                </a:solidFill>
              </a:rPr>
              <a:t>char *</a:t>
            </a:r>
            <a:r>
              <a:rPr lang="en-US" sz="2800" dirty="0" err="1">
                <a:solidFill>
                  <a:srgbClr val="000099"/>
                </a:solidFill>
              </a:rPr>
              <a:t>strcat</a:t>
            </a:r>
            <a:r>
              <a:rPr lang="en-US" sz="2800" dirty="0">
                <a:solidFill>
                  <a:srgbClr val="000099"/>
                </a:solidFill>
              </a:rPr>
              <a:t>(char *s1, </a:t>
            </a:r>
            <a:r>
              <a:rPr lang="en-US" sz="2800" dirty="0" err="1">
                <a:solidFill>
                  <a:srgbClr val="000099"/>
                </a:solidFill>
              </a:rPr>
              <a:t>const</a:t>
            </a:r>
            <a:r>
              <a:rPr lang="en-US" sz="2800" dirty="0">
                <a:solidFill>
                  <a:srgbClr val="000099"/>
                </a:solidFill>
              </a:rPr>
              <a:t> char *s2);</a:t>
            </a:r>
          </a:p>
          <a:p>
            <a:pPr lvl="1"/>
            <a:r>
              <a:rPr lang="en-US" sz="2400" dirty="0"/>
              <a:t>Appends content of s2 to the end of s1, returns s1;</a:t>
            </a:r>
          </a:p>
          <a:p>
            <a:r>
              <a:rPr lang="en-US" sz="2800" dirty="0">
                <a:solidFill>
                  <a:srgbClr val="000099"/>
                </a:solidFill>
              </a:rPr>
              <a:t>short *</a:t>
            </a:r>
            <a:r>
              <a:rPr lang="en-US" sz="2800" dirty="0" err="1">
                <a:solidFill>
                  <a:srgbClr val="000099"/>
                </a:solidFill>
              </a:rPr>
              <a:t>strcmp</a:t>
            </a:r>
            <a:r>
              <a:rPr lang="en-US" sz="2800" dirty="0">
                <a:solidFill>
                  <a:srgbClr val="000099"/>
                </a:solidFill>
              </a:rPr>
              <a:t>(</a:t>
            </a:r>
            <a:r>
              <a:rPr lang="en-US" sz="2800" dirty="0" err="1">
                <a:solidFill>
                  <a:srgbClr val="000099"/>
                </a:solidFill>
              </a:rPr>
              <a:t>const</a:t>
            </a:r>
            <a:r>
              <a:rPr lang="en-US" sz="2800" dirty="0">
                <a:solidFill>
                  <a:srgbClr val="000099"/>
                </a:solidFill>
              </a:rPr>
              <a:t> char *s1, </a:t>
            </a:r>
            <a:r>
              <a:rPr lang="en-US" sz="2800" dirty="0" err="1">
                <a:solidFill>
                  <a:srgbClr val="000099"/>
                </a:solidFill>
              </a:rPr>
              <a:t>const</a:t>
            </a:r>
            <a:r>
              <a:rPr lang="en-US" sz="2800" dirty="0">
                <a:solidFill>
                  <a:srgbClr val="000099"/>
                </a:solidFill>
              </a:rPr>
              <a:t> char *s2);</a:t>
            </a:r>
          </a:p>
          <a:p>
            <a:pPr lvl="1"/>
            <a:r>
              <a:rPr lang="en-US" sz="2400" dirty="0"/>
              <a:t>Compares content of s1 and s2: returns 0 if the same, negative </a:t>
            </a:r>
            <a:r>
              <a:rPr lang="en-US" sz="2400" dirty="0" err="1"/>
              <a:t>int</a:t>
            </a:r>
            <a:r>
              <a:rPr lang="en-US" sz="2400" dirty="0"/>
              <a:t> if s1  &lt; s2 and positive </a:t>
            </a:r>
            <a:r>
              <a:rPr lang="en-US" sz="2400" dirty="0" err="1"/>
              <a:t>int</a:t>
            </a:r>
            <a:r>
              <a:rPr lang="en-US" sz="2400" dirty="0"/>
              <a:t> if s1 &gt; s2 (lexicographic order)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9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7315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string.h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#define max 101</a:t>
            </a:r>
          </a:p>
          <a:p>
            <a:pPr defTabSz="461963"/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61963"/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char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originalStr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[max];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char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upperStr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[max];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(“Enter a sentence:\n”);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gets(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originalStr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 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//Read the whole line from user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upperStr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originalStr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	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//Make a copy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char *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upperStr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while (*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!= ‘\0’) {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//If lower case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if (*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&gt;= ‘a’ &amp;&amp; *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&lt;= ‘z’)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//Make upper case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	*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*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+ ‘A’ – ‘a’; 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//Move to the next character in the string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9252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40307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98120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upperStr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(*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!= ‘\0’) {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//Process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…     …      …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//Move to the next character in the string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1485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 Arrays </a:t>
            </a:r>
            <a:r>
              <a:rPr lang="en-US" dirty="0" err="1"/>
              <a:t>vs</a:t>
            </a:r>
            <a:r>
              <a:rPr lang="en-US" dirty="0"/>
              <a:t> Char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1"/>
            <a:ext cx="8215884" cy="4351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day1[ ] = “Monday”;	//declare as array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*day2 = “Monday”;	//declare as pointer</a:t>
            </a:r>
          </a:p>
          <a:p>
            <a:r>
              <a:rPr lang="en-US" sz="2800" dirty="0"/>
              <a:t>The two versions are </a:t>
            </a:r>
            <a:r>
              <a:rPr lang="en-US" sz="2800" b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equivalent:</a:t>
            </a:r>
          </a:p>
          <a:p>
            <a:pPr lvl="1"/>
            <a:r>
              <a:rPr lang="en-US" sz="2400" dirty="0"/>
              <a:t>Characters in day1 can be modified. Characters in day2 should not be modified.</a:t>
            </a:r>
          </a:p>
          <a:p>
            <a:pPr lvl="1"/>
            <a:r>
              <a:rPr lang="en-US" sz="2400" dirty="0"/>
              <a:t>day1 and day2 are both pointers. But day1 cannot be assigned to a different value</a:t>
            </a:r>
          </a:p>
          <a:p>
            <a:r>
              <a:rPr lang="en-US" sz="2800" dirty="0"/>
              <a:t>Declaring a pointer: 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char *p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;</a:t>
            </a:r>
            <a:r>
              <a:rPr lang="en-US" sz="2800" dirty="0"/>
              <a:t> causes the compiler to set aside memory for a pointer, not for a string. </a:t>
            </a:r>
          </a:p>
          <a:p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8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4" y="115006"/>
            <a:ext cx="8441055" cy="102799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Which lines are legal after this code?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007144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array[0] = 't'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[0] = 't'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array = </a:t>
            </a:r>
            <a:r>
              <a:rPr lang="en-US" sz="3600" dirty="0" err="1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 = array;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1098" y="1368526"/>
            <a:ext cx="7516318" cy="12065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array[3] = "ab";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"cd";</a:t>
            </a:r>
          </a:p>
        </p:txBody>
      </p:sp>
    </p:spTree>
    <p:extLst>
      <p:ext uri="{BB962C8B-B14F-4D97-AF65-F5344CB8AC3E}">
        <p14:creationId xmlns:p14="http://schemas.microsoft.com/office/powerpoint/2010/main" val="944234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74" y="-52554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/>
              <a:t>String Idioms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174" y="1530616"/>
            <a:ext cx="6446520" cy="4351337"/>
          </a:xfrm>
        </p:spPr>
        <p:txBody>
          <a:bodyPr>
            <a:noAutofit/>
          </a:bodyPr>
          <a:lstStyle/>
          <a:p>
            <a:r>
              <a:rPr lang="en-US" sz="2800" dirty="0"/>
              <a:t>Find length of a string: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126161"/>
            <a:ext cx="4267200" cy="25545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(char *s)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for (n=0; *s != ‘\0’; 		s++)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n++;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}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return n;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2329273"/>
            <a:ext cx="4343500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(char *s)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 = 0;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for (; *s; s++) 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n++;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return n;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4876800"/>
            <a:ext cx="2020876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(*s)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s++ 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n++; 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2601" y="5016753"/>
            <a:ext cx="2020876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*p = s;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(*s++); 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return s – p;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1476" y="5324530"/>
            <a:ext cx="2020876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(*s++) 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n++;</a:t>
            </a:r>
          </a:p>
        </p:txBody>
      </p:sp>
    </p:spTree>
    <p:extLst>
      <p:ext uri="{BB962C8B-B14F-4D97-AF65-F5344CB8AC3E}">
        <p14:creationId xmlns:p14="http://schemas.microsoft.com/office/powerpoint/2010/main" val="184285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-228600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/>
              <a:t>Array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234441"/>
            <a:ext cx="644652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char </a:t>
            </a:r>
            <a:r>
              <a:rPr lang="en-US" sz="2800" dirty="0" err="1"/>
              <a:t>daysOfWeek</a:t>
            </a:r>
            <a:r>
              <a:rPr lang="en-US" sz="2800" dirty="0"/>
              <a:t>[ ][10] = {“Monday”, “Tuesday”, “Wednesday”, “Thursday”, “Friday”, “Saturday”, “Sunday”};</a:t>
            </a:r>
            <a:br>
              <a:rPr lang="en-US" sz="2800" dirty="0"/>
            </a:br>
            <a:endParaRPr lang="en-US" sz="3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9377"/>
              </p:ext>
            </p:extLst>
          </p:nvPr>
        </p:nvGraphicFramePr>
        <p:xfrm>
          <a:off x="1219200" y="3581400"/>
          <a:ext cx="541020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6828045" y="3581400"/>
            <a:ext cx="1506855" cy="2133600"/>
          </a:xfrm>
          <a:prstGeom prst="wedgeRectCallout">
            <a:avLst>
              <a:gd name="adj1" fmla="val -61683"/>
              <a:gd name="adj2" fmla="val 75977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</a:rPr>
              <a:t>Some wasted space in rows containing shorter strings</a:t>
            </a:r>
          </a:p>
        </p:txBody>
      </p:sp>
    </p:spTree>
    <p:extLst>
      <p:ext uri="{BB962C8B-B14F-4D97-AF65-F5344CB8AC3E}">
        <p14:creationId xmlns:p14="http://schemas.microsoft.com/office/powerpoint/2010/main" val="183981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r>
              <a:rPr lang="en-US" sz="2000" dirty="0"/>
              <a:t>String literal: a sequence of characters enclosed within double quotes:</a:t>
            </a:r>
          </a:p>
          <a:p>
            <a:pPr indent="0"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“I won last night”</a:t>
            </a:r>
          </a:p>
          <a:p>
            <a:pPr indent="0"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“First place: Amy\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nSecond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place: Mary”</a:t>
            </a:r>
          </a:p>
          <a:p>
            <a:pPr indent="0"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(“The average temperature is 89”)</a:t>
            </a:r>
          </a:p>
          <a:p>
            <a:pPr indent="0"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(“%d/%d”, &amp;a, &amp;b)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54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char *</a:t>
            </a:r>
            <a:r>
              <a:rPr lang="en-US" sz="2800" dirty="0" err="1"/>
              <a:t>daysOfWeek</a:t>
            </a:r>
            <a:r>
              <a:rPr lang="en-US" sz="2800" dirty="0"/>
              <a:t>[ ] = {“Monday”, “Tuesday”, “Wednesday”, “Thursday”, “Friday”, “Saturday”, “Sunday”};</a:t>
            </a:r>
            <a:br>
              <a:rPr lang="en-US" sz="2800" dirty="0"/>
            </a:br>
            <a:endParaRPr lang="en-US" sz="3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80632"/>
              </p:ext>
            </p:extLst>
          </p:nvPr>
        </p:nvGraphicFramePr>
        <p:xfrm>
          <a:off x="1295400" y="3831770"/>
          <a:ext cx="457200" cy="2637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2161"/>
              </p:ext>
            </p:extLst>
          </p:nvPr>
        </p:nvGraphicFramePr>
        <p:xfrm>
          <a:off x="2057400" y="3810000"/>
          <a:ext cx="378714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39193"/>
              </p:ext>
            </p:extLst>
          </p:nvPr>
        </p:nvGraphicFramePr>
        <p:xfrm>
          <a:off x="2057400" y="4212771"/>
          <a:ext cx="432816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34093"/>
              </p:ext>
            </p:extLst>
          </p:nvPr>
        </p:nvGraphicFramePr>
        <p:xfrm>
          <a:off x="2057400" y="4593771"/>
          <a:ext cx="541020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90536"/>
              </p:ext>
            </p:extLst>
          </p:nvPr>
        </p:nvGraphicFramePr>
        <p:xfrm>
          <a:off x="2057400" y="4974771"/>
          <a:ext cx="486918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05753"/>
              </p:ext>
            </p:extLst>
          </p:nvPr>
        </p:nvGraphicFramePr>
        <p:xfrm>
          <a:off x="2057400" y="5279571"/>
          <a:ext cx="378714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38733"/>
              </p:ext>
            </p:extLst>
          </p:nvPr>
        </p:nvGraphicFramePr>
        <p:xfrm>
          <a:off x="2057400" y="5660571"/>
          <a:ext cx="486918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62077"/>
              </p:ext>
            </p:extLst>
          </p:nvPr>
        </p:nvGraphicFramePr>
        <p:xfrm>
          <a:off x="2057400" y="6041571"/>
          <a:ext cx="378714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9" idx="1"/>
          </p:cNvCxnSpPr>
          <p:nvPr/>
        </p:nvCxnSpPr>
        <p:spPr>
          <a:xfrm>
            <a:off x="1524000" y="3984171"/>
            <a:ext cx="533400" cy="27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>
            <a:off x="1524000" y="4365171"/>
            <a:ext cx="533400" cy="4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1"/>
          </p:cNvCxnSpPr>
          <p:nvPr/>
        </p:nvCxnSpPr>
        <p:spPr>
          <a:xfrm>
            <a:off x="1524000" y="4746171"/>
            <a:ext cx="533400" cy="4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1"/>
          </p:cNvCxnSpPr>
          <p:nvPr/>
        </p:nvCxnSpPr>
        <p:spPr>
          <a:xfrm>
            <a:off x="1524000" y="5127171"/>
            <a:ext cx="533400" cy="4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1"/>
          </p:cNvCxnSpPr>
          <p:nvPr/>
        </p:nvCxnSpPr>
        <p:spPr>
          <a:xfrm flipV="1">
            <a:off x="1524000" y="5480956"/>
            <a:ext cx="533400" cy="2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8" idx="1"/>
          </p:cNvCxnSpPr>
          <p:nvPr/>
        </p:nvCxnSpPr>
        <p:spPr>
          <a:xfrm flipV="1">
            <a:off x="1524000" y="5861956"/>
            <a:ext cx="533400" cy="2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9" idx="1"/>
          </p:cNvCxnSpPr>
          <p:nvPr/>
        </p:nvCxnSpPr>
        <p:spPr>
          <a:xfrm flipV="1">
            <a:off x="1524000" y="6242956"/>
            <a:ext cx="533400" cy="2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4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4" y="115006"/>
            <a:ext cx="8441055" cy="102799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Does it matter which of the two options below you use?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007144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Not really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Only if you really want to save space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Functions that need to be given a size may care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Not really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1098" y="1368526"/>
            <a:ext cx="8209956" cy="2289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daysOfWeek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 ][10] = {“Monday”, “Tuesday”, “Wednesday”, “Thursday”, “Friday”, “Saturday”, “Sunday”};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daysOfWeek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 ] = {“Monday”, “Tuesday”, “Wednesday”, “Thursday”, “Friday”, “Saturday”, “Sunday”};</a:t>
            </a:r>
          </a:p>
        </p:txBody>
      </p:sp>
    </p:spTree>
    <p:extLst>
      <p:ext uri="{BB962C8B-B14F-4D97-AF65-F5344CB8AC3E}">
        <p14:creationId xmlns:p14="http://schemas.microsoft.com/office/powerpoint/2010/main" val="1578854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Line Arguments (Optional Content for 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828801"/>
            <a:ext cx="8212454" cy="4351337"/>
          </a:xfrm>
        </p:spPr>
        <p:txBody>
          <a:bodyPr>
            <a:noAutofit/>
          </a:bodyPr>
          <a:lstStyle/>
          <a:p>
            <a:r>
              <a:rPr lang="en-US" sz="2800" dirty="0"/>
              <a:t>Used to supply information to the program</a:t>
            </a:r>
          </a:p>
          <a:p>
            <a:r>
              <a:rPr lang="en-US" sz="2800" dirty="0"/>
              <a:t>Define main as a function with 2 parameters:</a:t>
            </a:r>
          </a:p>
          <a:p>
            <a:pPr marL="457200" lvl="1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1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lang="en-US" sz="1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 ])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/>
              <a:t>Run your program:</a:t>
            </a:r>
            <a:endParaRPr lang="en-US" sz="2400" dirty="0"/>
          </a:p>
          <a:p>
            <a:pPr marL="457200" lvl="1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./add 13 100</a:t>
            </a:r>
          </a:p>
          <a:p>
            <a:r>
              <a:rPr lang="en-US" sz="2800" dirty="0" err="1"/>
              <a:t>argc</a:t>
            </a:r>
            <a:r>
              <a:rPr lang="en-US" sz="2800" dirty="0"/>
              <a:t> is 3</a:t>
            </a:r>
          </a:p>
          <a:p>
            <a:r>
              <a:rPr lang="en-US" sz="2800" dirty="0" err="1"/>
              <a:t>argv</a:t>
            </a:r>
            <a:r>
              <a:rPr lang="en-US" sz="2800" dirty="0"/>
              <a:t>[0] is “./add”</a:t>
            </a:r>
          </a:p>
          <a:p>
            <a:r>
              <a:rPr lang="en-US" sz="2800" dirty="0" err="1"/>
              <a:t>argv</a:t>
            </a:r>
            <a:r>
              <a:rPr lang="en-US" sz="2800" dirty="0"/>
              <a:t>[1] is “13”</a:t>
            </a:r>
          </a:p>
          <a:p>
            <a:r>
              <a:rPr lang="en-US" sz="2800" dirty="0" err="1"/>
              <a:t>argv</a:t>
            </a:r>
            <a:r>
              <a:rPr lang="en-US" sz="2800" dirty="0"/>
              <a:t>[2] is “100”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76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03564"/>
            <a:ext cx="7269480" cy="1325562"/>
          </a:xfrm>
        </p:spPr>
        <p:txBody>
          <a:bodyPr/>
          <a:lstStyle/>
          <a:p>
            <a:r>
              <a:rPr lang="en-US" dirty="0"/>
              <a:t>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4418"/>
            <a:ext cx="8458200" cy="513556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Don’t use a character when a string is required: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Don’t modify a string literal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Although array name is a pointer: cannot assign it to a new value: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5715" y="1452817"/>
            <a:ext cx="647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lvl="1"/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(‘a’);		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</a:t>
            </a:r>
          </a:p>
          <a:p>
            <a:pPr marL="115888" lvl="1"/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(“a”);		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//Correct</a:t>
            </a:r>
          </a:p>
          <a:p>
            <a:pPr marL="115888" lvl="1"/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(“%c”, ‘a’);</a:t>
            </a:r>
          </a:p>
          <a:p>
            <a:pPr marL="115888" lvl="1"/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(“%s”, “a”);</a:t>
            </a:r>
          </a:p>
          <a:p>
            <a:pPr marL="115888"/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42054" y="3777829"/>
            <a:ext cx="8661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388" lvl="2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*p = “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”;</a:t>
            </a:r>
          </a:p>
          <a:p>
            <a:pPr marL="52388" lvl="2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*p = ‘A’;	</a:t>
            </a:r>
            <a:r>
              <a:rPr lang="en-US" sz="20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//WRONG. Can’t change the value p points to </a:t>
            </a:r>
          </a:p>
          <a:p>
            <a:pPr marL="52388" lvl="2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 = “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”;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//VALID. Can make p point to something else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8831" y="5444339"/>
            <a:ext cx="4983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388" lvl="2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a[10];	</a:t>
            </a:r>
          </a:p>
          <a:p>
            <a:pPr marL="52388" lvl="2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= b;	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</a:t>
            </a:r>
          </a:p>
          <a:p>
            <a:pPr marL="52388" lvl="2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a++;		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</a:t>
            </a:r>
          </a:p>
          <a:p>
            <a:pPr marL="52388"/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390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String literals</a:t>
            </a:r>
          </a:p>
          <a:p>
            <a:r>
              <a:rPr lang="en-US" sz="2800" dirty="0"/>
              <a:t>String variables</a:t>
            </a:r>
            <a:endParaRPr lang="en-US" sz="26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dirty="0"/>
              <a:t>Reading and writing strings</a:t>
            </a:r>
          </a:p>
          <a:p>
            <a:r>
              <a:rPr lang="en-US" sz="2800" dirty="0"/>
              <a:t>String library</a:t>
            </a:r>
          </a:p>
          <a:p>
            <a:r>
              <a:rPr lang="en-US" sz="2800" dirty="0"/>
              <a:t>Arrays of strings</a:t>
            </a:r>
          </a:p>
          <a:p>
            <a:r>
              <a:rPr lang="en-US" sz="2800" dirty="0"/>
              <a:t>Command line arguments</a:t>
            </a:r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70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Problems</a:t>
            </a:r>
          </a:p>
        </p:txBody>
      </p:sp>
    </p:spTree>
    <p:extLst>
      <p:ext uri="{BB962C8B-B14F-4D97-AF65-F5344CB8AC3E}">
        <p14:creationId xmlns:p14="http://schemas.microsoft.com/office/powerpoint/2010/main" val="168109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Does the following code copy an string?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1"/>
            <a:ext cx="8001000" cy="28536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array_1[] = "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array_2[10];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*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array_1;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* ptr_2 = array_2;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for ( ; *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!= '\0'; ++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++ptr_2)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*ptr_2 = *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Yes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No, the null character isn't copied.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No, it causes an error.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No, the arrays are different lengths.</a:t>
            </a:r>
          </a:p>
        </p:txBody>
      </p:sp>
    </p:spTree>
    <p:extLst>
      <p:ext uri="{BB962C8B-B14F-4D97-AF65-F5344CB8AC3E}">
        <p14:creationId xmlns:p14="http://schemas.microsoft.com/office/powerpoint/2010/main" val="1201631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length of the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1"/>
            <a:ext cx="8001000" cy="28536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array[] = "a\n\"b";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84641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length of the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1"/>
            <a:ext cx="8001000" cy="28536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array[] = "</a:t>
            </a:r>
            <a:r>
              <a:rPr lang="en-US" sz="32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3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en-US" sz="32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3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668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have a double quote in a string literal?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"\""</a:t>
            </a:r>
          </a:p>
          <a:p>
            <a:r>
              <a:rPr lang="en-US" sz="2400" dirty="0"/>
              <a:t>"My favorite 'word' is \"Ferret\"!"</a:t>
            </a:r>
          </a:p>
          <a:p>
            <a:r>
              <a:rPr lang="en-US" sz="2400" dirty="0"/>
              <a:t>You escape the double quote with a backslash</a:t>
            </a:r>
          </a:p>
          <a:p>
            <a:pPr lvl="1"/>
            <a:r>
              <a:rPr lang="en-US" sz="2000" dirty="0"/>
              <a:t>Note that single quotes don't need to be escaped in string literals.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a String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(“Electricity travels at the speed of light - more than 186,000 miles per second!”);  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//Wrong, can’t just split</a:t>
            </a:r>
            <a:endParaRPr lang="en-US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14350" indent="-457200"/>
            <a:r>
              <a:rPr lang="en-US" sz="3000" b="1" dirty="0"/>
              <a:t>Splicing</a:t>
            </a:r>
            <a:r>
              <a:rPr lang="en-US" sz="3000" dirty="0"/>
              <a:t>: if a string is too long to fit on one line, splice using backslash character: \</a:t>
            </a:r>
          </a:p>
          <a:p>
            <a:pPr marL="57150" indent="0">
              <a:buNone/>
            </a:pP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(“Electricity travels at the speed of light -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</a:p>
          <a:p>
            <a:pPr marL="57150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more than 186,000 miles per second!”); 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//Correct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/>
            <a:r>
              <a:rPr lang="en-US" sz="2600" dirty="0"/>
              <a:t>No other characters may follow the \</a:t>
            </a:r>
          </a:p>
          <a:p>
            <a:pPr marL="914400" lvl="1" indent="-457200"/>
            <a:r>
              <a:rPr lang="en-US" sz="2600" dirty="0"/>
              <a:t>The string must continue at the beginning of the next line, messing up the indentation structure.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5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a String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1"/>
            <a:ext cx="7772400" cy="4351337"/>
          </a:xfrm>
        </p:spPr>
        <p:txBody>
          <a:bodyPr>
            <a:normAutofit/>
          </a:bodyPr>
          <a:lstStyle/>
          <a:p>
            <a:r>
              <a:rPr lang="en-US" b="1" dirty="0"/>
              <a:t>Joining</a:t>
            </a:r>
            <a:r>
              <a:rPr lang="en-US" dirty="0"/>
              <a:t>: 2 adjacent strings (separated only by white space) are joined into one: </a:t>
            </a:r>
          </a:p>
          <a:p>
            <a:pPr marL="0" lvl="1" indent="0">
              <a:buNone/>
            </a:pPr>
            <a:endParaRPr lang="en-US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1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(“Electricity travels at the speed of light” </a:t>
            </a:r>
          </a:p>
          <a:p>
            <a:pPr marL="0" lvl="1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“- more than 186,000 miles per second!”);</a:t>
            </a:r>
          </a:p>
          <a:p>
            <a:pPr marL="0" lvl="1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("I love " "the weekend"); </a:t>
            </a:r>
          </a:p>
          <a:p>
            <a:pPr marL="0" lvl="1" indent="0">
              <a:buNone/>
            </a:pPr>
            <a:endParaRPr lang="en-US" sz="32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7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 -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500" dirty="0"/>
              <a:t>String literals are stored as character arrays</a:t>
            </a:r>
          </a:p>
          <a:p>
            <a:r>
              <a:rPr lang="en-US" sz="3500" dirty="0"/>
              <a:t>C adds the </a:t>
            </a:r>
            <a:r>
              <a:rPr lang="en-US" sz="3500" b="1" dirty="0"/>
              <a:t>null character</a:t>
            </a:r>
            <a:r>
              <a:rPr lang="en-US" sz="3500" dirty="0"/>
              <a:t> \0 to denote the end of the string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500" dirty="0"/>
              <a:t>C uses </a:t>
            </a:r>
            <a:r>
              <a:rPr lang="en-US" sz="3500" u="sng" dirty="0">
                <a:solidFill>
                  <a:srgbClr val="FF0000"/>
                </a:solidFill>
              </a:rPr>
              <a:t>n+1</a:t>
            </a:r>
            <a:r>
              <a:rPr lang="en-US" sz="3500" dirty="0"/>
              <a:t> bytes for a string literal of length </a:t>
            </a:r>
            <a:r>
              <a:rPr lang="en-US" sz="3500" u="sng" dirty="0">
                <a:solidFill>
                  <a:srgbClr val="FF0000"/>
                </a:solidFill>
              </a:rPr>
              <a:t>n</a:t>
            </a:r>
          </a:p>
          <a:p>
            <a:r>
              <a:rPr lang="en-US" sz="3500" dirty="0"/>
              <a:t>A string literal is a pointer of type </a:t>
            </a:r>
            <a:r>
              <a:rPr lang="en-US" sz="3500" dirty="0">
                <a:solidFill>
                  <a:srgbClr val="0B2B91"/>
                </a:solidFill>
              </a:rPr>
              <a:t>char *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*p = “You win”;</a:t>
            </a:r>
          </a:p>
          <a:p>
            <a:r>
              <a:rPr lang="en-US" sz="3500" dirty="0"/>
              <a:t>String literals can be subscripted </a:t>
            </a:r>
          </a:p>
          <a:p>
            <a:pPr marL="57150" indent="0">
              <a:buNone/>
            </a:pPr>
            <a:r>
              <a:rPr lang="en-US" sz="2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“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”[0];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971800"/>
          <a:ext cx="5410200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61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Which of the following are strings?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char *a = "hi";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char b[] = "hi";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char c[] = {'h', '</a:t>
            </a:r>
            <a:r>
              <a:rPr lang="en-US" sz="3600" dirty="0" err="1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', '\0'};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char d[3] = {'\0'};</a:t>
            </a:r>
          </a:p>
        </p:txBody>
      </p:sp>
    </p:spTree>
    <p:extLst>
      <p:ext uri="{BB962C8B-B14F-4D97-AF65-F5344CB8AC3E}">
        <p14:creationId xmlns:p14="http://schemas.microsoft.com/office/powerpoint/2010/main" val="183958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String: a character array terminated by '\0'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#define STR_LEN 100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4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mystring</a:t>
            </a:r>
            <a:r>
              <a:rPr lang="en-US" sz="4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[STR_LEN+1]</a:t>
            </a:r>
            <a:endParaRPr lang="en-US" dirty="0"/>
          </a:p>
          <a:p>
            <a:endParaRPr lang="en-US" dirty="0"/>
          </a:p>
          <a:p>
            <a:r>
              <a:rPr lang="en-US" sz="3200" dirty="0"/>
              <a:t>Always make sure the array is one character longer than the string it holds</a:t>
            </a:r>
          </a:p>
          <a:p>
            <a:r>
              <a:rPr lang="en-US" sz="3200" dirty="0"/>
              <a:t>The length of the string depends on the position of the null character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125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7077</TotalTime>
  <Words>2593</Words>
  <Application>Microsoft Macintosh PowerPoint</Application>
  <PresentationFormat>On-screen Show (4:3)</PresentationFormat>
  <Paragraphs>603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Narrow</vt:lpstr>
      <vt:lpstr>Calibri</vt:lpstr>
      <vt:lpstr>Century Schoolbook</vt:lpstr>
      <vt:lpstr>Consolas</vt:lpstr>
      <vt:lpstr>Wingdings 2</vt:lpstr>
      <vt:lpstr>View</vt:lpstr>
      <vt:lpstr>CSE 220 – C Programming</vt:lpstr>
      <vt:lpstr>Outline</vt:lpstr>
      <vt:lpstr>String literals - Definition</vt:lpstr>
      <vt:lpstr>How do you have a double quote in a string literal?</vt:lpstr>
      <vt:lpstr>Continuing a String Literal</vt:lpstr>
      <vt:lpstr>Continuing a String Literal</vt:lpstr>
      <vt:lpstr>String Literals - Storage</vt:lpstr>
      <vt:lpstr>Which of the following are strings?</vt:lpstr>
      <vt:lpstr>String Variables</vt:lpstr>
      <vt:lpstr>Initialization</vt:lpstr>
      <vt:lpstr>What does the array's contents look like for the following code:</vt:lpstr>
      <vt:lpstr>Which of the length of the char array named "array"?</vt:lpstr>
      <vt:lpstr>Changing a String Literal</vt:lpstr>
      <vt:lpstr>Writing Strings</vt:lpstr>
      <vt:lpstr>Reading Strings</vt:lpstr>
      <vt:lpstr>What is the string stored in the character array?  Input is: Cao is my name.</vt:lpstr>
      <vt:lpstr>Reading Strings</vt:lpstr>
      <vt:lpstr>What is the string stored in the character array?  Input is: Cao is my name.</vt:lpstr>
      <vt:lpstr>Reading Strings (Best Way)</vt:lpstr>
      <vt:lpstr>Reading Strings (Optional Content)</vt:lpstr>
      <vt:lpstr>Accessing String Content</vt:lpstr>
      <vt:lpstr>C String library (Optional Content)</vt:lpstr>
      <vt:lpstr>C String library (Optional Content)</vt:lpstr>
      <vt:lpstr>PowerPoint Presentation</vt:lpstr>
      <vt:lpstr>Example</vt:lpstr>
      <vt:lpstr>Char Arrays vs Char Pointers</vt:lpstr>
      <vt:lpstr>Which lines are legal after this code?</vt:lpstr>
      <vt:lpstr>String Idioms</vt:lpstr>
      <vt:lpstr>Array of Strings</vt:lpstr>
      <vt:lpstr>Array of Strings</vt:lpstr>
      <vt:lpstr>Does it matter which of the two options below you use?</vt:lpstr>
      <vt:lpstr>Command Line Arguments (Optional Content for now)</vt:lpstr>
      <vt:lpstr>Pitfalls</vt:lpstr>
      <vt:lpstr>Summary</vt:lpstr>
      <vt:lpstr>Practice Problems</vt:lpstr>
      <vt:lpstr>Does the following code copy an string?</vt:lpstr>
      <vt:lpstr>What is the length of the array?</vt:lpstr>
      <vt:lpstr>What is the length of the array?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Cao, Zhichao</cp:lastModifiedBy>
  <cp:revision>400</cp:revision>
  <dcterms:created xsi:type="dcterms:W3CDTF">2006-08-16T00:00:00Z</dcterms:created>
  <dcterms:modified xsi:type="dcterms:W3CDTF">2020-11-02T04:27:59Z</dcterms:modified>
</cp:coreProperties>
</file>