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1"/>
  </p:notesMasterIdLst>
  <p:sldIdLst>
    <p:sldId id="436" r:id="rId2"/>
    <p:sldId id="437" r:id="rId3"/>
    <p:sldId id="435" r:id="rId4"/>
    <p:sldId id="438" r:id="rId5"/>
    <p:sldId id="439" r:id="rId6"/>
    <p:sldId id="461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62" r:id="rId18"/>
    <p:sldId id="450" r:id="rId19"/>
    <p:sldId id="451" r:id="rId20"/>
    <p:sldId id="452" r:id="rId21"/>
    <p:sldId id="453" r:id="rId22"/>
    <p:sldId id="454" r:id="rId23"/>
    <p:sldId id="455" r:id="rId24"/>
    <p:sldId id="463" r:id="rId25"/>
    <p:sldId id="456" r:id="rId26"/>
    <p:sldId id="457" r:id="rId27"/>
    <p:sldId id="458" r:id="rId28"/>
    <p:sldId id="459" r:id="rId29"/>
    <p:sldId id="460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 autoAdjust="0"/>
    <p:restoredTop sz="91080" autoAdjust="0"/>
  </p:normalViewPr>
  <p:slideViewPr>
    <p:cSldViewPr>
      <p:cViewPr varScale="1">
        <p:scale>
          <a:sx n="203" d="100"/>
          <a:sy n="203" d="100"/>
        </p:scale>
        <p:origin x="2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12/2/20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malloc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err="1">
                <a:solidFill>
                  <a:schemeClr val="tx1"/>
                </a:solidFill>
              </a:rPr>
              <a:t>calloc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err="1">
                <a:solidFill>
                  <a:schemeClr val="tx1"/>
                </a:solidFill>
              </a:rPr>
              <a:t>realloc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2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381766"/>
            <a:ext cx="7269480" cy="1325562"/>
          </a:xfrm>
        </p:spPr>
        <p:txBody>
          <a:bodyPr/>
          <a:lstStyle/>
          <a:p>
            <a:r>
              <a:rPr lang="en-US" dirty="0"/>
              <a:t>Memory allocation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*pc =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(N+1);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*pi =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(400);</a:t>
            </a:r>
          </a:p>
          <a:p>
            <a:r>
              <a:rPr lang="en-US" sz="3000" dirty="0"/>
              <a:t>Does </a:t>
            </a:r>
            <a:r>
              <a:rPr lang="en-US" sz="3000" dirty="0" err="1"/>
              <a:t>malloc</a:t>
            </a:r>
            <a:r>
              <a:rPr lang="en-US" sz="3000" dirty="0"/>
              <a:t> return </a:t>
            </a:r>
            <a:r>
              <a:rPr lang="en-US" sz="3000" dirty="0" err="1"/>
              <a:t>int</a:t>
            </a:r>
            <a:r>
              <a:rPr lang="en-US" sz="3000" dirty="0"/>
              <a:t> * or char *?</a:t>
            </a:r>
          </a:p>
          <a:p>
            <a:pPr lvl="1"/>
            <a:r>
              <a:rPr lang="en-US" dirty="0" err="1"/>
              <a:t>malloc</a:t>
            </a:r>
            <a:r>
              <a:rPr lang="en-US" dirty="0"/>
              <a:t> does not know the type of data that will be stored in the block of memory so it returns a generic pointer: void *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*pc = 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(char *)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(N+1);</a:t>
            </a:r>
          </a:p>
          <a:p>
            <a:pPr marL="800100" lvl="2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*pi = 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*)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(400);</a:t>
            </a:r>
          </a:p>
          <a:p>
            <a:r>
              <a:rPr lang="en-US" sz="3000" dirty="0"/>
              <a:t>If allocation fails, </a:t>
            </a:r>
            <a:r>
              <a:rPr lang="en-US" sz="3000" dirty="0" err="1"/>
              <a:t>malloc</a:t>
            </a:r>
            <a:r>
              <a:rPr lang="en-US" sz="3000" dirty="0"/>
              <a:t> returns null pointer: </a:t>
            </a:r>
            <a:r>
              <a:rPr lang="en-US" sz="3000" dirty="0">
                <a:solidFill>
                  <a:srgbClr val="C00000"/>
                </a:solidFill>
              </a:rPr>
              <a:t>NULL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1959319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1959319"/>
            <a:ext cx="2286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2149427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8200" y="1524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4999" y="1524574"/>
            <a:ext cx="272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allocated </a:t>
            </a:r>
            <a:r>
              <a:rPr lang="en-US" sz="2800" i="1" dirty="0" err="1"/>
              <a:t>mem</a:t>
            </a:r>
            <a:r>
              <a:rPr lang="en-US" sz="2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8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Allocated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Write a function (named "</a:t>
            </a:r>
            <a:r>
              <a:rPr lang="en-US" sz="2800" dirty="0" err="1"/>
              <a:t>concat</a:t>
            </a:r>
            <a:r>
              <a:rPr lang="en-US" sz="2800" dirty="0"/>
              <a:t>") that takes two strings s1 and s2 and returns a third string obtained by concatenating s1 and s2</a:t>
            </a:r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484" y="38100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Allocate enough memory to hold s1 and s2: </a:t>
            </a:r>
          </a:p>
          <a:p>
            <a:r>
              <a:rPr lang="en-US" sz="2400" dirty="0">
                <a:solidFill>
                  <a:srgbClr val="000099"/>
                </a:solidFill>
              </a:rPr>
              <a:t>	size of s1 + size of s2 + 1 (to fit \0)</a:t>
            </a:r>
          </a:p>
          <a:p>
            <a:r>
              <a:rPr lang="en-US" sz="2400" dirty="0">
                <a:solidFill>
                  <a:srgbClr val="000099"/>
                </a:solidFill>
              </a:rPr>
              <a:t>Write s1 in s3</a:t>
            </a:r>
          </a:p>
          <a:p>
            <a:r>
              <a:rPr lang="en-US" sz="2400" dirty="0">
                <a:solidFill>
                  <a:srgbClr val="000099"/>
                </a:solidFill>
              </a:rPr>
              <a:t>Write s2 in s3 right after s1</a:t>
            </a:r>
          </a:p>
          <a:p>
            <a:r>
              <a:rPr lang="en-US" sz="2400" dirty="0">
                <a:solidFill>
                  <a:srgbClr val="000099"/>
                </a:solidFill>
              </a:rPr>
              <a:t>Add the termination character \0</a:t>
            </a:r>
          </a:p>
        </p:txBody>
      </p:sp>
    </p:spTree>
    <p:extLst>
      <p:ext uri="{BB962C8B-B14F-4D97-AF65-F5344CB8AC3E}">
        <p14:creationId xmlns:p14="http://schemas.microsoft.com/office/powerpoint/2010/main" val="4228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Allocated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0864"/>
            <a:ext cx="7494651" cy="5037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concat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(char *s1, char *s2)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 result;	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//Points to nothing in particular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result =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(s1) +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(s2) + 1);   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If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succeeds, result points to new allocated memory */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if (result == NULL) { 	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//Check if allocation succeeded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(“Error: could not allocate memory\n”);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(result, s1);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strcat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(result, s2);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return result;</a:t>
            </a:r>
          </a:p>
          <a:p>
            <a:pPr indent="0">
              <a:buNone/>
            </a:pPr>
            <a:r>
              <a:rPr lang="en-US" sz="2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2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Deallocating</a:t>
            </a:r>
            <a:r>
              <a:rPr lang="en-US" dirty="0"/>
              <a:t>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allocated with </a:t>
            </a:r>
            <a:r>
              <a:rPr lang="en-US" dirty="0" err="1"/>
              <a:t>malloc</a:t>
            </a:r>
            <a:r>
              <a:rPr lang="en-US" dirty="0"/>
              <a:t> lives for the lifetime of the program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*s1 = (char *)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(1000);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(s1, “attempt 1: some long text”);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s1 = (char *)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(1000);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(s1, “attempt 2: just another string”);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s1 = (char *)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(1000);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(s1, “attempt 3: one last time………”);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64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3" y="1371600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4724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146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66800" y="1371600"/>
            <a:ext cx="7162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66800" y="1219200"/>
            <a:ext cx="7162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685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1000 bytes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182" y="2743200"/>
          <a:ext cx="822961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2917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837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279622" y="2734004"/>
            <a:ext cx="632460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66800" y="2638097"/>
            <a:ext cx="632460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0411" y="222898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1000 bytes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78213" y="4008382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4724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146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87820" y="4008382"/>
            <a:ext cx="71628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87820" y="3855982"/>
            <a:ext cx="7162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1420" y="33225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1000 bytes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8213" y="5414665"/>
          <a:ext cx="83819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935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4724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146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06820" y="2691440"/>
            <a:ext cx="381000" cy="5097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5235" y="3126307"/>
            <a:ext cx="60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97320" y="1900536"/>
            <a:ext cx="321880" cy="6794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85162" y="3312668"/>
            <a:ext cx="202658" cy="7511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966952" y="3268717"/>
            <a:ext cx="504496" cy="326390"/>
          </a:xfrm>
          <a:custGeom>
            <a:avLst/>
            <a:gdLst>
              <a:gd name="connsiteX0" fmla="*/ 0 w 504496"/>
              <a:gd name="connsiteY0" fmla="*/ 63062 h 326390"/>
              <a:gd name="connsiteX1" fmla="*/ 189186 w 504496"/>
              <a:gd name="connsiteY1" fmla="*/ 325821 h 326390"/>
              <a:gd name="connsiteX2" fmla="*/ 504496 w 504496"/>
              <a:gd name="connsiteY2" fmla="*/ 0 h 32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496" h="326390">
                <a:moveTo>
                  <a:pt x="0" y="63062"/>
                </a:moveTo>
                <a:cubicBezTo>
                  <a:pt x="52551" y="199696"/>
                  <a:pt x="105103" y="336331"/>
                  <a:pt x="189186" y="325821"/>
                </a:cubicBezTo>
                <a:cubicBezTo>
                  <a:pt x="273269" y="315311"/>
                  <a:pt x="388882" y="157655"/>
                  <a:pt x="504496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Deallocating</a:t>
            </a:r>
            <a:r>
              <a:rPr lang="en-US" dirty="0"/>
              <a:t>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dirty="0"/>
              <a:t>Memory allocated with </a:t>
            </a:r>
            <a:r>
              <a:rPr lang="en-US" dirty="0" err="1"/>
              <a:t>malloc</a:t>
            </a:r>
            <a:r>
              <a:rPr lang="en-US" dirty="0"/>
              <a:t> lives for the lifetime of the program </a:t>
            </a:r>
          </a:p>
          <a:p>
            <a:r>
              <a:rPr lang="en-US" dirty="0"/>
              <a:t>If no longer needed, make sure to free the memory used otherwise program might run out of memory.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*s1 = “Electric “, *s2 = “current “,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*s3 = “is measured ”, char *s4 = “in amperes (amps)”;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*r1 =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concat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(s1, s2);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*r2 =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concat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(r1, s3);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*r3 =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concat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(r2, s4);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59847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to free memory that is not needed: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free(r1); 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free(r2);  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5600" y="2286000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2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58210" y="2286000"/>
            <a:ext cx="1029093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96118" y="2276573"/>
            <a:ext cx="109508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799" y="2285216"/>
            <a:ext cx="1447801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55600" y="3429000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61999" y="3429000"/>
            <a:ext cx="2296211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67493" y="3429000"/>
            <a:ext cx="3161907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179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s1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18590" y="1777425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s2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3779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s3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s4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90590" y="1752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r1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1790" y="2895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r2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9000" y="2895600"/>
            <a:ext cx="7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17218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560212"/>
            <a:ext cx="7728995" cy="275503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rgbClr val="0CFA02"/>
                </a:solidFill>
                <a:ea typeface="Consolas" charset="0"/>
                <a:cs typeface="Consolas" charset="0"/>
              </a:rPr>
              <a:t>Computers have a finite amount of memory, so a program that uses too much may crash.</a:t>
            </a:r>
          </a:p>
          <a:p>
            <a:r>
              <a:rPr lang="en-US" sz="3600" dirty="0">
                <a:solidFill>
                  <a:srgbClr val="FEFB01"/>
                </a:solidFill>
                <a:ea typeface="Consolas" charset="0"/>
                <a:cs typeface="Consolas" charset="0"/>
              </a:rPr>
              <a:t>Programs that use more memory often run slower.</a:t>
            </a:r>
          </a:p>
          <a:p>
            <a:r>
              <a:rPr lang="en-US" sz="3600" dirty="0">
                <a:solidFill>
                  <a:srgbClr val="F5A007"/>
                </a:solidFill>
                <a:ea typeface="Consolas" charset="0"/>
                <a:cs typeface="Consolas" charset="0"/>
              </a:rPr>
              <a:t>If you love it, set it free.</a:t>
            </a:r>
          </a:p>
          <a:p>
            <a:r>
              <a:rPr lang="en-US" sz="3600" dirty="0">
                <a:solidFill>
                  <a:srgbClr val="F21AF1"/>
                </a:solidFill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341" y="685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Consolas" charset="0"/>
                <a:cs typeface="Consolas" charset="0"/>
              </a:rPr>
              <a:t>Why is it important to release memory that is no longer needed?</a:t>
            </a:r>
          </a:p>
        </p:txBody>
      </p:sp>
    </p:spTree>
    <p:extLst>
      <p:ext uri="{BB962C8B-B14F-4D97-AF65-F5344CB8AC3E}">
        <p14:creationId xmlns:p14="http://schemas.microsoft.com/office/powerpoint/2010/main" val="85085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1"/>
            <a:ext cx="8215884" cy="4937125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[20];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[5];  </a:t>
            </a: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//Declare array of pointers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//Each pointer still points to nothing in particular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&lt;5; 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//Allocate memory for each pointer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+ 1);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en-US" sz="1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0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strings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850" y="2642723"/>
            <a:ext cx="441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[20];</a:t>
            </a:r>
          </a:p>
          <a:p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[5];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23146"/>
              </p:ext>
            </p:extLst>
          </p:nvPr>
        </p:nvGraphicFramePr>
        <p:xfrm>
          <a:off x="5436475" y="3535275"/>
          <a:ext cx="2822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13817"/>
              </p:ext>
            </p:extLst>
          </p:nvPr>
        </p:nvGraphicFramePr>
        <p:xfrm>
          <a:off x="4310292" y="2135078"/>
          <a:ext cx="40233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    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1000" y="170940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tmp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310292" y="2452327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7892" y="2477814"/>
            <a:ext cx="4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14555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winningCars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36475" y="3837284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06035" y="3854263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882" y="4433614"/>
            <a:ext cx="78270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[0] =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 + 1);</a:t>
            </a:r>
          </a:p>
          <a:p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[0],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1009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Arrays and Pointers</a:t>
            </a:r>
          </a:p>
          <a:p>
            <a:r>
              <a:rPr lang="en-US" sz="4000" dirty="0"/>
              <a:t>Memory allocation</a:t>
            </a:r>
          </a:p>
          <a:p>
            <a:r>
              <a:rPr lang="en-US" sz="4000" dirty="0"/>
              <a:t>Memory </a:t>
            </a:r>
            <a:r>
              <a:rPr lang="en-US" sz="4000" dirty="0" err="1"/>
              <a:t>deallocation</a:t>
            </a:r>
            <a:endParaRPr lang="en-US" sz="4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3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91200" y="4343400"/>
          <a:ext cx="457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6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strings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99" y="1905000"/>
            <a:ext cx="44390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[20];</a:t>
            </a:r>
          </a:p>
          <a:p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[5];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60720" y="3535275"/>
          <a:ext cx="2822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54218"/>
              </p:ext>
            </p:extLst>
          </p:nvPr>
        </p:nvGraphicFramePr>
        <p:xfrm>
          <a:off x="4310288" y="2135078"/>
          <a:ext cx="44923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1000" y="170940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tmp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310292" y="2452327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7892" y="2477814"/>
            <a:ext cx="4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8800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winningCars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60720" y="3837284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30280" y="3854263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70" y="4441894"/>
            <a:ext cx="5257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[0] =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 + 1);</a:t>
            </a:r>
          </a:p>
          <a:p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[0],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89329"/>
              </p:ext>
            </p:extLst>
          </p:nvPr>
        </p:nvGraphicFramePr>
        <p:xfrm>
          <a:off x="5788572" y="4343400"/>
          <a:ext cx="61222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6017172" y="3720695"/>
            <a:ext cx="77514" cy="6227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91200" y="4343400"/>
          <a:ext cx="457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6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strings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3352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[20];</a:t>
            </a:r>
          </a:p>
          <a:p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[5];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60720" y="3535275"/>
          <a:ext cx="2822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47760"/>
              </p:ext>
            </p:extLst>
          </p:nvPr>
        </p:nvGraphicFramePr>
        <p:xfrm>
          <a:off x="4081690" y="2183532"/>
          <a:ext cx="45094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5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62400" y="175785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tmp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081692" y="2500781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39292" y="2526268"/>
            <a:ext cx="4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8800" y="3124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winningCars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60720" y="3837284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30280" y="3854263"/>
            <a:ext cx="39466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8882" y="4433614"/>
            <a:ext cx="52499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 + 1);</a:t>
            </a:r>
          </a:p>
          <a:p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winningCars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81773"/>
              </p:ext>
            </p:extLst>
          </p:nvPr>
        </p:nvGraphicFramePr>
        <p:xfrm>
          <a:off x="5638799" y="4343400"/>
          <a:ext cx="606973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6017172" y="3720695"/>
            <a:ext cx="2628" cy="62270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02224" y="4580405"/>
          <a:ext cx="4572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86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854"/>
              </p:ext>
            </p:extLst>
          </p:nvPr>
        </p:nvGraphicFramePr>
        <p:xfrm>
          <a:off x="6499596" y="4343400"/>
          <a:ext cx="66320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6705600" y="3729100"/>
            <a:ext cx="0" cy="6143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3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Allocated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*a = 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(400); 		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//Allocates 400 bytes</a:t>
            </a:r>
          </a:p>
          <a:p>
            <a:r>
              <a:rPr lang="en-US" dirty="0"/>
              <a:t>How many elements in a? 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int</a:t>
            </a:r>
            <a:r>
              <a:rPr lang="en-US" dirty="0"/>
              <a:t> consists of 4 bytes, then a has 100 elements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*a =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(N *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)); 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//N elements</a:t>
            </a:r>
          </a:p>
          <a:p>
            <a:r>
              <a:rPr lang="en-US" dirty="0"/>
              <a:t>Once memory is allocated, treat </a:t>
            </a:r>
            <a:r>
              <a:rPr lang="en-US" i="1" dirty="0"/>
              <a:t>a</a:t>
            </a:r>
            <a:r>
              <a:rPr lang="en-US" dirty="0"/>
              <a:t> as any other array: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a[1] = 5;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*(a + 2) = 7;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Allocated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*a =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(N *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));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//N elements</a:t>
            </a:r>
          </a:p>
          <a:p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*b = </a:t>
            </a:r>
            <a:r>
              <a:rPr lang="en-US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calloc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(N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)); 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//N elements</a:t>
            </a:r>
          </a:p>
          <a:p>
            <a:r>
              <a:rPr lang="en-US" dirty="0"/>
              <a:t>A has enough memory for n integers</a:t>
            </a:r>
          </a:p>
          <a:p>
            <a:r>
              <a:rPr lang="en-US" dirty="0"/>
              <a:t>B has enough memory for n integers. </a:t>
            </a:r>
          </a:p>
          <a:p>
            <a:r>
              <a:rPr lang="en-US" dirty="0"/>
              <a:t>All elements of B are initialized to zeros.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560212"/>
            <a:ext cx="7728995" cy="275503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rgbClr val="0CFA02"/>
                </a:solidFill>
                <a:ea typeface="Consolas" charset="0"/>
                <a:cs typeface="Consolas" charset="0"/>
              </a:rPr>
              <a:t>It has a more silly sounding name.</a:t>
            </a:r>
          </a:p>
          <a:p>
            <a:r>
              <a:rPr lang="en-US" sz="3600" dirty="0">
                <a:solidFill>
                  <a:srgbClr val="FEFB01"/>
                </a:solidFill>
                <a:ea typeface="Consolas" charset="0"/>
                <a:cs typeface="Consolas" charset="0"/>
              </a:rPr>
              <a:t>It is slower (memory needs to be cleared first).</a:t>
            </a:r>
          </a:p>
          <a:p>
            <a:r>
              <a:rPr lang="en-US" sz="3600" dirty="0">
                <a:solidFill>
                  <a:srgbClr val="F5A007"/>
                </a:solidFill>
                <a:ea typeface="Consolas" charset="0"/>
                <a:cs typeface="Consolas" charset="0"/>
              </a:rPr>
              <a:t>It can hold fewer variables in the same space.</a:t>
            </a:r>
          </a:p>
          <a:p>
            <a:r>
              <a:rPr lang="en-US" sz="3600" dirty="0">
                <a:solidFill>
                  <a:srgbClr val="F21AF1"/>
                </a:solidFill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341" y="6858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Consolas" charset="0"/>
                <a:cs typeface="Consolas" charset="0"/>
              </a:rPr>
              <a:t>Why not always use </a:t>
            </a:r>
            <a:r>
              <a:rPr lang="en-US" sz="2400" dirty="0" err="1">
                <a:solidFill>
                  <a:schemeClr val="bg1"/>
                </a:solidFill>
                <a:ea typeface="Consolas" charset="0"/>
                <a:cs typeface="Consolas" charset="0"/>
              </a:rPr>
              <a:t>calloc</a:t>
            </a:r>
            <a:r>
              <a:rPr lang="en-US" sz="2400" dirty="0">
                <a:solidFill>
                  <a:schemeClr val="bg1"/>
                </a:solidFill>
                <a:ea typeface="Consolas" charset="0"/>
                <a:cs typeface="Consolas" charset="0"/>
              </a:rPr>
              <a:t> (instead of </a:t>
            </a:r>
            <a:r>
              <a:rPr lang="en-US" sz="2400" dirty="0" err="1">
                <a:solidFill>
                  <a:schemeClr val="bg1"/>
                </a:solidFill>
                <a:ea typeface="Consolas" charset="0"/>
                <a:cs typeface="Consolas" charset="0"/>
              </a:rPr>
              <a:t>malloc</a:t>
            </a:r>
            <a:r>
              <a:rPr lang="en-US" sz="2400" dirty="0">
                <a:solidFill>
                  <a:schemeClr val="bg1"/>
                </a:solidFill>
                <a:ea typeface="Consolas" charset="0"/>
                <a:cs typeface="Consolas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661299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Resize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previously allocated memory is too small or too big, can resize with </a:t>
            </a:r>
            <a:r>
              <a:rPr lang="en-US" i="1" dirty="0" err="1"/>
              <a:t>realloc</a:t>
            </a:r>
            <a:endParaRPr lang="en-US" i="1" dirty="0"/>
          </a:p>
          <a:p>
            <a:r>
              <a:rPr lang="en-US" dirty="0"/>
              <a:t>When calling </a:t>
            </a:r>
            <a:r>
              <a:rPr lang="en-US" i="1" dirty="0" err="1"/>
              <a:t>realloc</a:t>
            </a:r>
            <a:r>
              <a:rPr lang="en-US" dirty="0"/>
              <a:t>, the pointer given must be to memory allocated using </a:t>
            </a:r>
            <a:r>
              <a:rPr lang="en-US" dirty="0" err="1"/>
              <a:t>malloc</a:t>
            </a:r>
            <a:r>
              <a:rPr lang="en-US" dirty="0"/>
              <a:t>, </a:t>
            </a:r>
            <a:r>
              <a:rPr lang="en-US" dirty="0" err="1"/>
              <a:t>calloc</a:t>
            </a:r>
            <a:r>
              <a:rPr lang="en-US" dirty="0"/>
              <a:t> or </a:t>
            </a:r>
            <a:r>
              <a:rPr lang="en-US" dirty="0" err="1"/>
              <a:t>realloc</a:t>
            </a:r>
            <a:endParaRPr lang="en-US" dirty="0"/>
          </a:p>
          <a:p>
            <a:pPr marL="400050" lvl="1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(N + 1);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….</a:t>
            </a:r>
          </a:p>
          <a:p>
            <a:pPr marL="400050" lvl="1" indent="0">
              <a:buNone/>
            </a:pP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realloc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2*N + 1);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34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5600" y="2667000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600199" y="2667000"/>
            <a:ext cx="1867293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Resize Arrays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2667000"/>
            <a:ext cx="838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95307" y="2667000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057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2254" y="2667000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50449" y="3110523"/>
            <a:ext cx="1025951" cy="89878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61362" y="4059645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605962" y="4059645"/>
            <a:ext cx="838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866535" y="4059645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2962" y="34538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016" y="4059645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5961" y="4059645"/>
            <a:ext cx="1867293" cy="3810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65027" y="5474783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1609627" y="5474783"/>
            <a:ext cx="838200" cy="3810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70200" y="5474783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627" y="4901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1681" y="5474783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04907" y="5474783"/>
            <a:ext cx="1867293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59876" y="5922555"/>
            <a:ext cx="3759724" cy="226411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777425"/>
            <a:ext cx="7467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realloc</a:t>
            </a:r>
            <a:r>
              <a:rPr lang="en-US" sz="3000" dirty="0"/>
              <a:t> tries to expand memory in place: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9100" y="4627602"/>
            <a:ext cx="6210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Data is moved then expanded: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000" y="3200400"/>
            <a:ext cx="662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Sometimes, this is not possible:</a:t>
            </a:r>
          </a:p>
        </p:txBody>
      </p:sp>
      <p:sp>
        <p:nvSpPr>
          <p:cNvPr id="49" name="Freeform 48"/>
          <p:cNvSpPr/>
          <p:nvPr/>
        </p:nvSpPr>
        <p:spPr>
          <a:xfrm>
            <a:off x="659876" y="4519830"/>
            <a:ext cx="1025951" cy="89878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57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Resize Arrays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65027" y="3979766"/>
          <a:ext cx="8331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1609627" y="3979766"/>
            <a:ext cx="838200" cy="3810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70200" y="3979766"/>
            <a:ext cx="1029093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6627" y="3406608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1681" y="3979766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04907" y="3979766"/>
            <a:ext cx="1867293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59876" y="4427538"/>
            <a:ext cx="3759724" cy="226411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777425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There could be other pointers pointing to the old location. Make sure to update all the pointers since the block could have moved elsewhere.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7085" y="4970007"/>
            <a:ext cx="8103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</a:rPr>
              <a:t>//Update q to point to the same location as p</a:t>
            </a:r>
          </a:p>
          <a:p>
            <a:r>
              <a:rPr lang="en-US" sz="3000" dirty="0">
                <a:solidFill>
                  <a:srgbClr val="0B2B91"/>
                </a:solidFill>
              </a:rPr>
              <a:t>q = p;	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33528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40105" y="3963102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V="1">
            <a:off x="1609628" y="3674603"/>
            <a:ext cx="5894894" cy="262971"/>
          </a:xfrm>
          <a:custGeom>
            <a:avLst/>
            <a:gdLst>
              <a:gd name="connsiteX0" fmla="*/ 5712643 w 5712643"/>
              <a:gd name="connsiteY0" fmla="*/ 0 h 405361"/>
              <a:gd name="connsiteX1" fmla="*/ 3026004 w 5712643"/>
              <a:gd name="connsiteY1" fmla="*/ 405352 h 405361"/>
              <a:gd name="connsiteX2" fmla="*/ 0 w 5712643"/>
              <a:gd name="connsiteY2" fmla="*/ 9427 h 40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2643" h="405361">
                <a:moveTo>
                  <a:pt x="5712643" y="0"/>
                </a:moveTo>
                <a:cubicBezTo>
                  <a:pt x="4845377" y="201890"/>
                  <a:pt x="3978111" y="403781"/>
                  <a:pt x="3026004" y="405352"/>
                </a:cubicBezTo>
                <a:cubicBezTo>
                  <a:pt x="2073897" y="406923"/>
                  <a:pt x="1036948" y="208175"/>
                  <a:pt x="0" y="942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1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Deallocating</a:t>
            </a:r>
            <a:r>
              <a:rPr lang="en-US" dirty="0"/>
              <a:t>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free(</a:t>
            </a:r>
            <a:r>
              <a:rPr lang="en-US" dirty="0" err="1">
                <a:solidFill>
                  <a:srgbClr val="C00000"/>
                </a:solidFill>
              </a:rPr>
              <a:t>ptr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: </a:t>
            </a:r>
            <a:r>
              <a:rPr lang="en-US" dirty="0" err="1"/>
              <a:t>deallocates</a:t>
            </a:r>
            <a:r>
              <a:rPr lang="en-US" dirty="0"/>
              <a:t> the block of memory pointed to by </a:t>
            </a:r>
            <a:r>
              <a:rPr lang="en-US" dirty="0" err="1"/>
              <a:t>ptr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 lose track of memory blocks: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 =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(…);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q =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(…);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q = p;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63320" y="2880562"/>
          <a:ext cx="64566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7920" y="2880562"/>
            <a:ext cx="838200" cy="3810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9427" y="2392811"/>
            <a:ext cx="489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B2B91"/>
                </a:solidFill>
                <a:latin typeface="Arial Narrow" panose="020B0606020202030204" pitchFamily="34" charset="0"/>
              </a:rPr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9974" y="2880562"/>
            <a:ext cx="22859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17320" y="3369192"/>
            <a:ext cx="1162247" cy="136008"/>
          </a:xfrm>
          <a:custGeom>
            <a:avLst/>
            <a:gdLst>
              <a:gd name="connsiteX0" fmla="*/ 0 w 1348033"/>
              <a:gd name="connsiteY0" fmla="*/ 0 h 216982"/>
              <a:gd name="connsiteX1" fmla="*/ 546755 w 1348033"/>
              <a:gd name="connsiteY1" fmla="*/ 216817 h 216982"/>
              <a:gd name="connsiteX2" fmla="*/ 1348033 w 1348033"/>
              <a:gd name="connsiteY2" fmla="*/ 28281 h 2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216982">
                <a:moveTo>
                  <a:pt x="0" y="0"/>
                </a:moveTo>
                <a:cubicBezTo>
                  <a:pt x="161041" y="106052"/>
                  <a:pt x="322083" y="212104"/>
                  <a:pt x="546755" y="216817"/>
                </a:cubicBezTo>
                <a:cubicBezTo>
                  <a:pt x="771427" y="221530"/>
                  <a:pt x="1059730" y="124905"/>
                  <a:pt x="1348033" y="28281"/>
                </a:cubicBezTo>
              </a:path>
            </a:pathLst>
          </a:custGeom>
          <a:noFill/>
          <a:ln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44958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44958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19600" y="468590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40604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8600" y="54102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05400" y="54102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560030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49748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q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44958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96200" y="44958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010400" y="4685908"/>
            <a:ext cx="685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40604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29400" y="5410200"/>
            <a:ext cx="381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96200" y="54102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>
          <a:xfrm flipV="1">
            <a:off x="7010400" y="4686300"/>
            <a:ext cx="685800" cy="914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53200" y="49748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6964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Deallocating</a:t>
            </a:r>
            <a:r>
              <a:rPr lang="en-US" dirty="0"/>
              <a:t>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without a pointer to it is called </a:t>
            </a:r>
            <a:r>
              <a:rPr lang="en-US" dirty="0">
                <a:solidFill>
                  <a:srgbClr val="C00000"/>
                </a:solidFill>
              </a:rPr>
              <a:t>garbage</a:t>
            </a:r>
          </a:p>
          <a:p>
            <a:r>
              <a:rPr lang="en-US" dirty="0"/>
              <a:t>A program that leaves garbage behind has a </a:t>
            </a:r>
            <a:r>
              <a:rPr lang="en-US" dirty="0">
                <a:solidFill>
                  <a:srgbClr val="C00000"/>
                </a:solidFill>
              </a:rPr>
              <a:t>memory leak</a:t>
            </a:r>
          </a:p>
          <a:p>
            <a:r>
              <a:rPr lang="en-US" dirty="0"/>
              <a:t>C does not have automatic garbage collection. It is the programmer’s job</a:t>
            </a:r>
          </a:p>
          <a:p>
            <a:r>
              <a:rPr lang="en-US" dirty="0"/>
              <a:t>Pointer freed becomes a </a:t>
            </a:r>
            <a:r>
              <a:rPr lang="en-US" dirty="0">
                <a:solidFill>
                  <a:srgbClr val="C00000"/>
                </a:solidFill>
              </a:rPr>
              <a:t>dangling pointer</a:t>
            </a:r>
            <a:r>
              <a:rPr lang="en-US" dirty="0"/>
              <a:t>: does not have memory associated with it. It cannot be reused without being allocated some memory.</a:t>
            </a:r>
          </a:p>
          <a:p>
            <a:r>
              <a:rPr lang="en-US" dirty="0"/>
              <a:t>If several pointers point to one location and one pointer is freed, all the pointers become dangling.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73261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Is this code legal?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560212"/>
            <a:ext cx="7728995" cy="2755035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Legal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Illegal (Array Initialization)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Illegal (Pointer Arithmetic)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7595" y="14478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a[10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 = {1, 2, 3};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 p = &amp;a[0]; p &lt; &amp;a[10]; p++) {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("%d\n", *p);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6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pointers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" y="20574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Can traverse array by incrementing a pointer to it 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a[N], *p,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sumAll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0,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sumPartial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p=&amp;a[0]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p&lt;&amp;a[N]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p++) 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//add every element</a:t>
            </a:r>
          </a:p>
          <a:p>
            <a:pPr marL="857250" lvl="2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SumAll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+= *p;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(p=&amp;a[0]; p&lt;&amp;a[N]; 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p=p+2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//add every other element</a:t>
            </a:r>
          </a:p>
          <a:p>
            <a:pPr marL="857250" lvl="2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SumPartial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+= *p; </a:t>
            </a:r>
            <a:endParaRPr lang="en-US" sz="105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 name as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name of an array is a pointer to the first element of the array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a[N];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*a = 8;	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//Puts 8 in a[0]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*(a+1) = 9;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//Puts 9 in a[1]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p=a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p&lt;</a:t>
            </a:r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a+N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p++)</a:t>
            </a:r>
          </a:p>
          <a:p>
            <a:pPr marL="857250" lvl="2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sumAll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+= *p;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73261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Is this code legal?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560212"/>
            <a:ext cx="7728995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Legal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Illegal (While Condition)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Illegal (Increment Operation)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7595" y="14478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array[10] = {1, 2, 3};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while (*array != 0) {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array++;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26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 name as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/>
              <a:t>It is not possible to assign a new value to the array name</a:t>
            </a:r>
          </a:p>
          <a:p>
            <a:pPr marL="400050" lvl="1" indent="0">
              <a:buNone/>
            </a:pPr>
            <a:r>
              <a:rPr lang="en-US" sz="3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a[N];</a:t>
            </a:r>
          </a:p>
          <a:p>
            <a:pPr marL="400050" lvl="1" indent="0">
              <a:buNone/>
            </a:pPr>
            <a:r>
              <a:rPr lang="en-US" sz="3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(*a != 0) </a:t>
            </a:r>
          </a:p>
          <a:p>
            <a:pPr marL="857250" lvl="2" indent="0">
              <a:buNone/>
            </a:pPr>
            <a:r>
              <a:rPr lang="en-US" sz="3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a++; 	</a:t>
            </a:r>
            <a:r>
              <a:rPr lang="en-US" sz="35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//WRONG!</a:t>
            </a:r>
          </a:p>
          <a:p>
            <a:pPr marL="457200" indent="-457200"/>
            <a:r>
              <a:rPr lang="en-US" sz="3800" dirty="0"/>
              <a:t>Instead, use a temp pointer that moves through the array</a:t>
            </a:r>
          </a:p>
          <a:p>
            <a:pPr marL="400050" lvl="1" indent="0">
              <a:buNone/>
            </a:pPr>
            <a:r>
              <a:rPr lang="en-US" sz="3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*p = a;</a:t>
            </a:r>
          </a:p>
          <a:p>
            <a:pPr marL="400050" lvl="1" indent="0">
              <a:buNone/>
            </a:pPr>
            <a:r>
              <a:rPr lang="en-US" sz="3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while (*p != 0)</a:t>
            </a:r>
          </a:p>
          <a:p>
            <a:pPr marL="857250" lvl="2" indent="0">
              <a:buNone/>
            </a:pPr>
            <a:r>
              <a:rPr lang="en-US" sz="3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p++;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Storage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Fixed size data structures have the same number of elements from compilation time for the whole structure lifetime: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a[100];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//Will always have 100 elements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Dynamic storage allocation</a:t>
            </a:r>
            <a:r>
              <a:rPr lang="en-US" sz="2400" dirty="0"/>
              <a:t>: the ability to allocate storage during program execution</a:t>
            </a:r>
            <a:endParaRPr lang="en-US" sz="24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400" dirty="0"/>
              <a:t>Design data that grows and shrinks as needed</a:t>
            </a:r>
          </a:p>
          <a:p>
            <a:pPr lvl="1"/>
            <a:r>
              <a:rPr lang="en-US" sz="2400" dirty="0"/>
              <a:t>Normally used for strings and arrays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malloc</a:t>
            </a:r>
            <a:r>
              <a:rPr lang="en-US" sz="2800" dirty="0"/>
              <a:t>: allocates a block of memory without initializing</a:t>
            </a:r>
          </a:p>
          <a:p>
            <a:r>
              <a:rPr lang="en-US" sz="2800" dirty="0" err="1">
                <a:solidFill>
                  <a:srgbClr val="C00000"/>
                </a:solidFill>
              </a:rPr>
              <a:t>calloc</a:t>
            </a:r>
            <a:r>
              <a:rPr lang="en-US" sz="2800" dirty="0"/>
              <a:t>: allocates a block of memory and clears it</a:t>
            </a:r>
          </a:p>
          <a:p>
            <a:r>
              <a:rPr lang="en-US" sz="2800" dirty="0" err="1">
                <a:solidFill>
                  <a:srgbClr val="C00000"/>
                </a:solidFill>
              </a:rPr>
              <a:t>realloc</a:t>
            </a:r>
            <a:r>
              <a:rPr lang="en-US" sz="2800" dirty="0"/>
              <a:t>: resizes a previously allocated block of memory</a:t>
            </a:r>
          </a:p>
          <a:p>
            <a:r>
              <a:rPr lang="en-US" sz="2800" dirty="0"/>
              <a:t>These functions are declared in the &lt;</a:t>
            </a:r>
            <a:r>
              <a:rPr lang="en-US" sz="2800" dirty="0" err="1"/>
              <a:t>stdlib.h</a:t>
            </a:r>
            <a:r>
              <a:rPr lang="en-US" sz="2800" dirty="0"/>
              <a:t>&gt;</a:t>
            </a:r>
          </a:p>
          <a:p>
            <a:r>
              <a:rPr lang="en-US" sz="2800" dirty="0"/>
              <a:t>Take as input the number of bytes to allocate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685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4279</TotalTime>
  <Words>1730</Words>
  <Application>Microsoft Macintosh PowerPoint</Application>
  <PresentationFormat>On-screen Show (4:3)</PresentationFormat>
  <Paragraphs>335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Outline</vt:lpstr>
      <vt:lpstr>Is this code legal?</vt:lpstr>
      <vt:lpstr>Using pointers to arrays</vt:lpstr>
      <vt:lpstr>Using array name as pointer</vt:lpstr>
      <vt:lpstr>Is this code legal?</vt:lpstr>
      <vt:lpstr>Using array name as pointer</vt:lpstr>
      <vt:lpstr>Dynamic Storage Allocation</vt:lpstr>
      <vt:lpstr>Memory allocation functions</vt:lpstr>
      <vt:lpstr>Memory allocation functions</vt:lpstr>
      <vt:lpstr>Dynamically Allocated Strings</vt:lpstr>
      <vt:lpstr>Dynamically Allocated Strings</vt:lpstr>
      <vt:lpstr>Deallocating memory</vt:lpstr>
      <vt:lpstr>PowerPoint Presentation</vt:lpstr>
      <vt:lpstr>Deallocating memory</vt:lpstr>
      <vt:lpstr>A look at memory</vt:lpstr>
      <vt:lpstr>PowerPoint Presentation</vt:lpstr>
      <vt:lpstr>Arrays of strings</vt:lpstr>
      <vt:lpstr>Arrays of strings</vt:lpstr>
      <vt:lpstr>Arrays of strings</vt:lpstr>
      <vt:lpstr>Arrays of strings</vt:lpstr>
      <vt:lpstr>Dynamically Allocated Arrays</vt:lpstr>
      <vt:lpstr>Dynamically Allocated Arrays</vt:lpstr>
      <vt:lpstr>PowerPoint Presentation</vt:lpstr>
      <vt:lpstr>Dynamically Resize Arrays</vt:lpstr>
      <vt:lpstr>Dynamically Resize Arrays</vt:lpstr>
      <vt:lpstr>Dynamically Resize Arrays</vt:lpstr>
      <vt:lpstr>Deallocating memory</vt:lpstr>
      <vt:lpstr>Deallocating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Cao, Zhichao</cp:lastModifiedBy>
  <cp:revision>363</cp:revision>
  <dcterms:created xsi:type="dcterms:W3CDTF">2006-08-16T00:00:00Z</dcterms:created>
  <dcterms:modified xsi:type="dcterms:W3CDTF">2020-12-03T16:45:53Z</dcterms:modified>
</cp:coreProperties>
</file>