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284" r:id="rId3"/>
    <p:sldId id="311" r:id="rId4"/>
    <p:sldId id="409" r:id="rId5"/>
    <p:sldId id="357" r:id="rId6"/>
    <p:sldId id="358" r:id="rId7"/>
    <p:sldId id="360" r:id="rId8"/>
    <p:sldId id="359" r:id="rId9"/>
    <p:sldId id="361" r:id="rId10"/>
    <p:sldId id="410" r:id="rId11"/>
    <p:sldId id="411" r:id="rId12"/>
    <p:sldId id="337" r:id="rId13"/>
    <p:sldId id="386" r:id="rId14"/>
    <p:sldId id="363" r:id="rId15"/>
    <p:sldId id="391" r:id="rId16"/>
    <p:sldId id="392" r:id="rId17"/>
    <p:sldId id="367" r:id="rId18"/>
    <p:sldId id="412" r:id="rId19"/>
    <p:sldId id="372" r:id="rId20"/>
    <p:sldId id="368" r:id="rId21"/>
    <p:sldId id="374" r:id="rId22"/>
    <p:sldId id="413" r:id="rId23"/>
    <p:sldId id="375" r:id="rId24"/>
    <p:sldId id="414" r:id="rId25"/>
    <p:sldId id="377" r:id="rId26"/>
    <p:sldId id="415" r:id="rId27"/>
    <p:sldId id="378" r:id="rId28"/>
    <p:sldId id="379" r:id="rId29"/>
    <p:sldId id="380" r:id="rId30"/>
    <p:sldId id="382" r:id="rId31"/>
    <p:sldId id="383" r:id="rId32"/>
    <p:sldId id="384" r:id="rId33"/>
    <p:sldId id="416" r:id="rId34"/>
    <p:sldId id="373" r:id="rId35"/>
    <p:sldId id="417" r:id="rId36"/>
    <p:sldId id="403" r:id="rId37"/>
    <p:sldId id="404" r:id="rId38"/>
    <p:sldId id="369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5" r:id="rId47"/>
    <p:sldId id="406" r:id="rId48"/>
    <p:sldId id="407" r:id="rId49"/>
    <p:sldId id="334" r:id="rId50"/>
    <p:sldId id="418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6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9/28/20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Is the below an infinite loop?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15;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while (j &gt; 10)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("%d\n",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j--;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4038600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Depends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Right Answer</a:t>
            </a:r>
          </a:p>
        </p:txBody>
      </p:sp>
    </p:spTree>
    <p:extLst>
      <p:ext uri="{BB962C8B-B14F-4D97-AF65-F5344CB8AC3E}">
        <p14:creationId xmlns:p14="http://schemas.microsoft.com/office/powerpoint/2010/main" val="29810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Is the below an infinite loop?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while (j &gt; 10)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("%d\n",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j--;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4038600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Depends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Right Answer</a:t>
            </a:r>
          </a:p>
        </p:txBody>
      </p:sp>
    </p:spTree>
    <p:extLst>
      <p:ext uri="{BB962C8B-B14F-4D97-AF65-F5344CB8AC3E}">
        <p14:creationId xmlns:p14="http://schemas.microsoft.com/office/powerpoint/2010/main" val="20596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that reads a sentence from user input and counts the number of occurrences of letters ‘a’ and ‘A’. The sentence ends when the user enters ‘.’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7338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Initialize count to 0</a:t>
            </a:r>
          </a:p>
          <a:p>
            <a:r>
              <a:rPr lang="en-US" sz="3200" dirty="0">
                <a:solidFill>
                  <a:srgbClr val="00B050"/>
                </a:solidFill>
              </a:rPr>
              <a:t>Repeat: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read one letter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if letter is ‘.’:			     	exit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if letter is ‘a’ or ‘A’:		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2538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7805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letter;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(1) { 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&amp;letter);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if (letter == ‘a’ || letter == ‘A’)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count++;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if (letter == ‘.’)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break;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entered %d a’s and A’s\n”, count);</a:t>
            </a:r>
          </a:p>
        </p:txBody>
      </p:sp>
    </p:spTree>
    <p:extLst>
      <p:ext uri="{BB962C8B-B14F-4D97-AF65-F5344CB8AC3E}">
        <p14:creationId xmlns:p14="http://schemas.microsoft.com/office/powerpoint/2010/main" val="125386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 statement while (expression);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 {statement; } while (expression);</a:t>
            </a:r>
          </a:p>
          <a:p>
            <a:r>
              <a:rPr lang="en-US" sz="2800" dirty="0"/>
              <a:t>() required around expression</a:t>
            </a:r>
          </a:p>
          <a:p>
            <a:r>
              <a:rPr lang="en-US" sz="2800" dirty="0"/>
              <a:t>expression: controlling expression</a:t>
            </a:r>
          </a:p>
          <a:p>
            <a:r>
              <a:rPr lang="en-US" sz="2800" dirty="0"/>
              <a:t>Statement/statements: loop body</a:t>
            </a:r>
          </a:p>
          <a:p>
            <a:r>
              <a:rPr lang="en-US" sz="2800" dirty="0"/>
              <a:t>Similar to while except: the controlling expression is executed after the loop body is executed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2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/ Do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" y="1600200"/>
            <a:ext cx="409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(count &lt; 5)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 Narrow" pitchFamily="34" charset="0"/>
              </a:rPr>
              <a:t>0  1  2  3  4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16002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while  (count &lt; 5);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0  1  2  3  4</a:t>
            </a:r>
          </a:p>
        </p:txBody>
      </p:sp>
    </p:spTree>
    <p:extLst>
      <p:ext uri="{BB962C8B-B14F-4D97-AF65-F5344CB8AC3E}">
        <p14:creationId xmlns:p14="http://schemas.microsoft.com/office/powerpoint/2010/main" val="5101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/ Do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00200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count = 10;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(count &lt; 5)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Nothing is printed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Value of count: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5404" y="1600200"/>
            <a:ext cx="431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count = 10;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while  (count &lt; 5);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Value of count: 11</a:t>
            </a:r>
          </a:p>
        </p:txBody>
      </p:sp>
    </p:spTree>
    <p:extLst>
      <p:ext uri="{BB962C8B-B14F-4D97-AF65-F5344CB8AC3E}">
        <p14:creationId xmlns:p14="http://schemas.microsoft.com/office/powerpoint/2010/main" val="22844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905000"/>
            <a:ext cx="4343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 answer = ‘y’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value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(answer != ‘n’) {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value += 10;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(“Increment?\n”);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&amp;answer);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1905000"/>
            <a:ext cx="42672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answer;</a:t>
            </a: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value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{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value += 10;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(“Increment?\n”);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&amp;answer);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while (answer != ‘n’)</a:t>
            </a:r>
          </a:p>
        </p:txBody>
      </p:sp>
    </p:spTree>
    <p:extLst>
      <p:ext uri="{BB962C8B-B14F-4D97-AF65-F5344CB8AC3E}">
        <p14:creationId xmlns:p14="http://schemas.microsoft.com/office/powerpoint/2010/main" val="207045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loops are rare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never ask you to "do"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5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(expr1;  expr2;  expr3 ) 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(expr1;  expr2;  expr3 ) { statements }</a:t>
            </a: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044" y="2971800"/>
            <a:ext cx="54102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0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&lt;10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++ ) {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(“count at %d\n”);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4644" y="4457602"/>
            <a:ext cx="49530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Evaluate </a:t>
            </a:r>
            <a:r>
              <a:rPr lang="en-US" sz="2400" dirty="0">
                <a:solidFill>
                  <a:srgbClr val="00B050"/>
                </a:solidFill>
              </a:rPr>
              <a:t>expr1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B2B91"/>
                </a:solidFill>
              </a:rPr>
              <a:t>initialize </a:t>
            </a:r>
            <a:r>
              <a:rPr lang="en-US" sz="2400" i="1" dirty="0" err="1">
                <a:solidFill>
                  <a:srgbClr val="0B2B91"/>
                </a:solidFill>
              </a:rPr>
              <a:t>i</a:t>
            </a:r>
            <a:r>
              <a:rPr lang="en-US" sz="2400" i="1" dirty="0">
                <a:solidFill>
                  <a:srgbClr val="0B2B91"/>
                </a:solidFill>
              </a:rPr>
              <a:t> to 0</a:t>
            </a:r>
          </a:p>
          <a:p>
            <a:r>
              <a:rPr lang="en-US" sz="2400" dirty="0"/>
              <a:t>Test </a:t>
            </a:r>
            <a:r>
              <a:rPr lang="en-US" sz="2400" dirty="0">
                <a:solidFill>
                  <a:srgbClr val="FF0000"/>
                </a:solidFill>
              </a:rPr>
              <a:t>expr2</a:t>
            </a:r>
            <a:r>
              <a:rPr lang="en-US" sz="2400" dirty="0"/>
              <a:t>: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B2B91"/>
                </a:solidFill>
              </a:rPr>
              <a:t>is </a:t>
            </a:r>
            <a:r>
              <a:rPr lang="en-US" sz="2400" i="1" dirty="0" err="1">
                <a:solidFill>
                  <a:srgbClr val="0B2B91"/>
                </a:solidFill>
              </a:rPr>
              <a:t>i</a:t>
            </a:r>
            <a:r>
              <a:rPr lang="en-US" sz="2400" i="1" dirty="0">
                <a:solidFill>
                  <a:srgbClr val="0B2B91"/>
                </a:solidFill>
              </a:rPr>
              <a:t> &lt; 10?</a:t>
            </a:r>
          </a:p>
          <a:p>
            <a:r>
              <a:rPr lang="en-US" sz="2400" dirty="0"/>
              <a:t>If true:</a:t>
            </a:r>
          </a:p>
          <a:p>
            <a:r>
              <a:rPr lang="en-US" sz="2400" dirty="0"/>
              <a:t>    Execute loop body: </a:t>
            </a:r>
            <a:r>
              <a:rPr lang="en-US" sz="2400" i="1" dirty="0" err="1">
                <a:solidFill>
                  <a:srgbClr val="0B2B91"/>
                </a:solidFill>
              </a:rPr>
              <a:t>printf</a:t>
            </a:r>
            <a:r>
              <a:rPr lang="en-US" sz="2400" i="1" dirty="0">
                <a:solidFill>
                  <a:srgbClr val="0B2B91"/>
                </a:solidFill>
              </a:rPr>
              <a:t>(“…”) </a:t>
            </a:r>
          </a:p>
          <a:p>
            <a:r>
              <a:rPr lang="en-US" sz="2400" i="1" dirty="0">
                <a:solidFill>
                  <a:srgbClr val="0B2B91"/>
                </a:solidFill>
              </a:rPr>
              <a:t>    </a:t>
            </a:r>
            <a:r>
              <a:rPr lang="en-US" sz="2400" dirty="0"/>
              <a:t>Execute expr3: </a:t>
            </a:r>
            <a:r>
              <a:rPr lang="en-US" sz="2400" i="1" dirty="0" err="1">
                <a:solidFill>
                  <a:srgbClr val="0B2B91"/>
                </a:solidFill>
              </a:rPr>
              <a:t>i</a:t>
            </a:r>
            <a:r>
              <a:rPr lang="en-US" sz="2400" i="1" dirty="0">
                <a:solidFill>
                  <a:srgbClr val="0B2B91"/>
                </a:solidFill>
              </a:rPr>
              <a:t>++</a:t>
            </a:r>
          </a:p>
          <a:p>
            <a:r>
              <a:rPr lang="en-US" sz="2400" dirty="0"/>
              <a:t>If false: exit loop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83224" y="4925964"/>
            <a:ext cx="1409700" cy="1371600"/>
            <a:chOff x="7658100" y="3714748"/>
            <a:chExt cx="1223772" cy="1371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662672" y="5046664"/>
              <a:ext cx="12192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8858250" y="3714748"/>
              <a:ext cx="4572" cy="1371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658100" y="3754437"/>
              <a:ext cx="1219200" cy="0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15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statements: </a:t>
            </a:r>
          </a:p>
          <a:p>
            <a:pPr lvl="1"/>
            <a:r>
              <a:rPr lang="en-US" dirty="0"/>
              <a:t>Select a particular path of execution</a:t>
            </a:r>
          </a:p>
          <a:p>
            <a:r>
              <a:rPr lang="en-US" dirty="0">
                <a:solidFill>
                  <a:srgbClr val="FF0000"/>
                </a:solidFill>
              </a:rPr>
              <a:t>Iteration statements: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Repeat a particular fragment</a:t>
            </a:r>
            <a:r>
              <a:rPr lang="en-US" dirty="0"/>
              <a:t> </a:t>
            </a:r>
          </a:p>
          <a:p>
            <a:r>
              <a:rPr lang="en-US" dirty="0"/>
              <a:t>Jump statements:</a:t>
            </a:r>
          </a:p>
          <a:p>
            <a:pPr lvl="1"/>
            <a:r>
              <a:rPr lang="en-US" dirty="0"/>
              <a:t>Jump to another place in the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Suitable use: when we have a counting variable</a:t>
            </a:r>
          </a:p>
          <a:p>
            <a:r>
              <a:rPr lang="en-US" dirty="0"/>
              <a:t>Common usages: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=0;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{…}		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//Count from 0 to n-1</a:t>
            </a: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=1;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&lt;=n;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{…}		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//Count from 1 to n</a:t>
            </a: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=n;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&gt;0;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--) {…}		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//Count down from n to 1</a:t>
            </a: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=n-1;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&gt;=0;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--) {…}	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//Count from n-1 to 0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dirty="0"/>
          </a:p>
          <a:p>
            <a:endParaRPr lang="en-US" dirty="0">
              <a:latin typeface="Arial Narrow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omit all 3 expressions: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	</a:t>
            </a: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(;;) {…}</a:t>
            </a:r>
            <a:endParaRPr lang="en-US" sz="35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If second expression is omitted: </a:t>
            </a:r>
            <a:r>
              <a:rPr lang="en-US" u="sng" dirty="0"/>
              <a:t>condition is true</a:t>
            </a:r>
          </a:p>
          <a:p>
            <a:pPr lvl="1"/>
            <a:r>
              <a:rPr lang="en-US" dirty="0"/>
              <a:t>the loop does not terminate (unless stopped in the body) 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pPr marL="514350" indent="-457200"/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1422" y="1804545"/>
            <a:ext cx="38481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=0;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{…}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717988"/>
            <a:ext cx="3200400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{…}</a:t>
            </a:r>
          </a:p>
        </p:txBody>
      </p:sp>
      <p:sp>
        <p:nvSpPr>
          <p:cNvPr id="6" name="Left-Right Arrow 5"/>
          <p:cNvSpPr/>
          <p:nvPr/>
        </p:nvSpPr>
        <p:spPr>
          <a:xfrm rot="20215269">
            <a:off x="2616622" y="2232891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2623759"/>
            <a:ext cx="28956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&lt;n;) 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…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Left-Right Arrow 14"/>
          <p:cNvSpPr/>
          <p:nvPr/>
        </p:nvSpPr>
        <p:spPr>
          <a:xfrm rot="1290589">
            <a:off x="5832748" y="2215695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Omitting parts of for loop are rare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never ask you to do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6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expr1, expr2</a:t>
            </a:r>
          </a:p>
          <a:p>
            <a:r>
              <a:rPr lang="en-US" dirty="0"/>
              <a:t>First expr1 is evaluated, then expr2</a:t>
            </a:r>
          </a:p>
          <a:p>
            <a:r>
              <a:rPr lang="en-US" dirty="0"/>
              <a:t>The value of entire expression is the </a:t>
            </a:r>
            <a:r>
              <a:rPr lang="en-US" u="sng" dirty="0"/>
              <a:t>last expression</a:t>
            </a:r>
            <a:r>
              <a:rPr lang="en-US" dirty="0"/>
              <a:t> evaluated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 j=100	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=0,j++,k=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/>
              <a:t>Use when C requires a single expression, but we need to have multiple expressions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6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 Operators are rare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never ask you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7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execute multiple expressions:</a:t>
            </a:r>
          </a:p>
          <a:p>
            <a:pPr lvl="1"/>
            <a:r>
              <a:rPr lang="en-US" dirty="0"/>
              <a:t>Initialize multiple variables in expr1</a:t>
            </a:r>
          </a:p>
          <a:p>
            <a:pPr lvl="1"/>
            <a:r>
              <a:rPr lang="en-US" dirty="0"/>
              <a:t>Increment multiple variable in expr3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=50, j=100)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&gt;0; 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+=5, j-=15)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2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Expressions are rare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never ask you to do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declare a variable inside expr1</a:t>
            </a:r>
          </a:p>
          <a:p>
            <a:r>
              <a:rPr lang="en-US" dirty="0"/>
              <a:t>The variable is visible only inside loop</a:t>
            </a: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=0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&lt;3;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defTabSz="712788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is %d\n”,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(“Now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is: %d\n”,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610478"/>
            <a:ext cx="27432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Wrong!</a:t>
            </a:r>
          </a:p>
          <a:p>
            <a:r>
              <a:rPr lang="en-US" sz="2400" dirty="0">
                <a:solidFill>
                  <a:srgbClr val="C00000"/>
                </a:solidFill>
              </a:rPr>
              <a:t>Variable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is not available outside the loop</a:t>
            </a:r>
          </a:p>
        </p:txBody>
      </p:sp>
    </p:spTree>
    <p:extLst>
      <p:ext uri="{BB962C8B-B14F-4D97-AF65-F5344CB8AC3E}">
        <p14:creationId xmlns:p14="http://schemas.microsoft.com/office/powerpoint/2010/main" val="301109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from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and for: may exit before body executed</a:t>
            </a:r>
          </a:p>
          <a:p>
            <a:r>
              <a:rPr lang="en-US" dirty="0"/>
              <a:t>Do: exit after body is executed at least once</a:t>
            </a:r>
          </a:p>
          <a:p>
            <a:r>
              <a:rPr lang="en-US" dirty="0"/>
              <a:t>Exit in the middle or transfer control?</a:t>
            </a:r>
          </a:p>
          <a:p>
            <a:pPr lvl="1"/>
            <a:r>
              <a:rPr lang="en-US" dirty="0"/>
              <a:t>break statement</a:t>
            </a:r>
          </a:p>
          <a:p>
            <a:pPr lvl="1"/>
            <a:r>
              <a:rPr lang="en-US" dirty="0"/>
              <a:t>continue statement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9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1322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dirty="0"/>
              <a:t>Used to jump out of: while, do, for (and switch)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85170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= 0;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(;;) 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number\n”);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n);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sum += n;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if (n == 100) 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break;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67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 expression ) statement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 expression ) { statements }</a:t>
            </a:r>
          </a:p>
          <a:p>
            <a:r>
              <a:rPr lang="en-US" sz="2800" dirty="0"/>
              <a:t>() required around expression</a:t>
            </a:r>
          </a:p>
          <a:p>
            <a:r>
              <a:rPr lang="en-US" sz="2800" dirty="0"/>
              <a:t>expression: controlling expression</a:t>
            </a:r>
          </a:p>
          <a:p>
            <a:r>
              <a:rPr lang="en-US" sz="2800" dirty="0"/>
              <a:t>Statement/statements: loop body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44196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distance = 1;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(distance &lt; 10)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distance += 2;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continue;</a:t>
            </a:r>
          </a:p>
          <a:p>
            <a:r>
              <a:rPr lang="en-US" dirty="0"/>
              <a:t>Used to skip the remainder of the current iteration and go to the next one: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04270"/>
            <a:ext cx="586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= 0;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=10;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&lt;111;i++) 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if (i%3 == 0) 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continue;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sum +=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(“Added %d\n”,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11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86100" lvl="5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line-label;</a:t>
            </a:r>
          </a:p>
          <a:p>
            <a:pPr marL="2486100" lvl="5" indent="0">
              <a:buNone/>
            </a:pP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line-label</a:t>
            </a:r>
            <a:r>
              <a:rPr lang="en-US" sz="32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: …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Used to jump to any other statement (with a label) in the function</a:t>
            </a:r>
          </a:p>
          <a:p>
            <a:r>
              <a:rPr lang="en-US" dirty="0"/>
              <a:t>Rarely used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6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1599872"/>
            <a:ext cx="8364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a number\n”);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(“%d”, n);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== 100)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done_reading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sum += n;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done_reading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(“Sum is %d\n”, sum);</a:t>
            </a:r>
          </a:p>
        </p:txBody>
      </p:sp>
    </p:spTree>
    <p:extLst>
      <p:ext uri="{BB962C8B-B14F-4D97-AF65-F5344CB8AC3E}">
        <p14:creationId xmlns:p14="http://schemas.microsoft.com/office/powerpoint/2010/main" val="297351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Goto's</a:t>
            </a:r>
            <a:r>
              <a:rPr lang="en-US" dirty="0"/>
              <a:t> are considered dangerous and are rarely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never ask you to do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/>
              <a:t>Used mainly for writing loops with an empty loop body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0230" y="4854945"/>
            <a:ext cx="5105399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(d == 20)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(“d is %d\n”, d);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389293"/>
            <a:ext cx="5562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(d = 2; d &lt; n; d +=5)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(“d is %d\n”, d);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741128"/>
            <a:ext cx="2961893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while(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0)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++;}</a:t>
            </a:r>
          </a:p>
        </p:txBody>
      </p:sp>
    </p:spTree>
    <p:extLst>
      <p:ext uri="{BB962C8B-B14F-4D97-AF65-F5344CB8AC3E}">
        <p14:creationId xmlns:p14="http://schemas.microsoft.com/office/powerpoint/2010/main" val="3196453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statements are unnecessary is you always use opening and closing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never ask you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3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given n between 1 and 26, prints the following:</a:t>
            </a:r>
          </a:p>
          <a:p>
            <a:pPr marL="0" indent="0">
              <a:buNone/>
            </a:pPr>
            <a:r>
              <a:rPr lang="en-US" sz="2800" dirty="0"/>
              <a:t>		A1    A2    A3  …  An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05200"/>
            <a:ext cx="7758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n between 1 and 26:\n”);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&amp;n);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1; index &lt;=n; index++){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A%d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”, index);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4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given n between 1 and 26, and a character X prints the following:</a:t>
            </a:r>
          </a:p>
          <a:p>
            <a:pPr marL="0" indent="0">
              <a:buNone/>
            </a:pPr>
            <a:r>
              <a:rPr lang="en-US" sz="2800" dirty="0"/>
              <a:t>		X1    X2    X3  …  </a:t>
            </a:r>
            <a:r>
              <a:rPr lang="en-US" sz="2800" dirty="0" err="1"/>
              <a:t>Xn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505200"/>
            <a:ext cx="8610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c;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number and a letter:\n”);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 %c”, &amp;n, &amp;c);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1; index &lt;=n; index++){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c%d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”, c, index);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8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given n between 1 and 26, prints the following table:</a:t>
            </a:r>
          </a:p>
          <a:p>
            <a:pPr marL="0" indent="0">
              <a:buNone/>
            </a:pPr>
            <a:r>
              <a:rPr lang="en-US" sz="2800" dirty="0"/>
              <a:t>	A1    A2    A3  …  An</a:t>
            </a:r>
          </a:p>
          <a:p>
            <a:pPr marL="0" indent="0">
              <a:buNone/>
            </a:pPr>
            <a:r>
              <a:rPr lang="en-US" sz="2800" dirty="0"/>
              <a:t>	B1    B2    B3  …  </a:t>
            </a:r>
            <a:r>
              <a:rPr lang="en-US" sz="2800" dirty="0" err="1"/>
              <a:t>Bn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….</a:t>
            </a:r>
          </a:p>
          <a:p>
            <a:pPr marL="0" indent="0">
              <a:buNone/>
            </a:pPr>
            <a:r>
              <a:rPr lang="en-US" sz="2800" dirty="0"/>
              <a:t>	?1    ?2     ?3  …  ?n</a:t>
            </a:r>
          </a:p>
          <a:p>
            <a:pPr marL="0" indent="0">
              <a:buNone/>
            </a:pPr>
            <a:r>
              <a:rPr lang="en-US" dirty="0"/>
              <a:t>where ‘?’ is the n</a:t>
            </a:r>
            <a:r>
              <a:rPr lang="en-US" baseline="30000" dirty="0"/>
              <a:t>th</a:t>
            </a:r>
            <a:r>
              <a:rPr lang="en-US" dirty="0"/>
              <a:t> letter of the alphabet.</a:t>
            </a:r>
            <a:r>
              <a:rPr lang="en-US" sz="2800" dirty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6734" y="5257800"/>
            <a:ext cx="1648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n = 2</a:t>
            </a:r>
          </a:p>
          <a:p>
            <a:r>
              <a:rPr lang="en-US" sz="2400" dirty="0">
                <a:solidFill>
                  <a:srgbClr val="00B050"/>
                </a:solidFill>
              </a:rPr>
              <a:t>A1  A2</a:t>
            </a:r>
          </a:p>
          <a:p>
            <a:r>
              <a:rPr lang="en-US" sz="2400" dirty="0">
                <a:solidFill>
                  <a:srgbClr val="00B050"/>
                </a:solidFill>
              </a:rPr>
              <a:t>B1  B2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6222" y="5225845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n = 3</a:t>
            </a:r>
          </a:p>
          <a:p>
            <a:r>
              <a:rPr lang="en-US" sz="2400" dirty="0">
                <a:solidFill>
                  <a:srgbClr val="00B050"/>
                </a:solidFill>
              </a:rPr>
              <a:t>A1  A2  A3</a:t>
            </a:r>
          </a:p>
          <a:p>
            <a:r>
              <a:rPr lang="en-US" sz="2400" dirty="0">
                <a:solidFill>
                  <a:srgbClr val="00B050"/>
                </a:solidFill>
              </a:rPr>
              <a:t>B1  B2  B3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C1  C2  C3</a:t>
            </a:r>
          </a:p>
        </p:txBody>
      </p:sp>
    </p:spTree>
    <p:extLst>
      <p:ext uri="{BB962C8B-B14F-4D97-AF65-F5344CB8AC3E}">
        <p14:creationId xmlns:p14="http://schemas.microsoft.com/office/powerpoint/2010/main" val="3326082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Validate: make sure n between 1 and 26 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If n &gt;= 1: print row ‘1’ for A1 to An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If n &gt;= 2: print row ‘2’ for B1 to 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Bn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, else exit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	…       …       …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If n &gt;= 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: print row ‘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’ for R</a:t>
            </a:r>
            <a:r>
              <a:rPr lang="en-US" sz="3200" baseline="-25000" dirty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1 to 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R</a:t>
            </a:r>
            <a:r>
              <a:rPr lang="en-US" sz="3200" baseline="-25000" dirty="0" err="1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n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, else exit     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	…       …       …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Print row n for ?1 to ?n, exit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When to use {}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1676399"/>
          </a:xfrm>
        </p:spPr>
        <p:txBody>
          <a:bodyPr/>
          <a:lstStyle/>
          <a:p>
            <a:r>
              <a:rPr lang="en-US" dirty="0"/>
              <a:t>You should always use curly brackets ("{" "}") to denote a single or compound statement.</a:t>
            </a:r>
          </a:p>
          <a:p>
            <a:r>
              <a:rPr lang="en-US" dirty="0"/>
              <a:t>Even though the C compiler will allow you to omit the braces in some circumstances, you should add them anyways.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35052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distance = 1;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(distance &lt; 10)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distance += 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392" y="5084068"/>
            <a:ext cx="6098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distance = 1;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(distance &lt; 10)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distance += 2;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33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48264"/>
            <a:ext cx="78486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Validate: make sure number is between 1 and 26</a:t>
            </a:r>
          </a:p>
          <a:p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print row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main idea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48264"/>
            <a:ext cx="7467600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row </a:t>
            </a:r>
            <a:r>
              <a:rPr lang="en-US" sz="3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    print “?1 “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    print “?2 “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    ….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    print “?n \n”  </a:t>
            </a:r>
          </a:p>
          <a:p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7467600" cy="3293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idx2 &lt;= n; idx2++)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print “?idx2 ”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3094" y="37338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 Narrow" pitchFamily="34" charset="0"/>
              </a:rPr>
              <a:t>//Should know replacement for ‘?’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323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 letter = ‘A’;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idx2 &lt;= n; idx2++)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print letter idx2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letter++;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48264"/>
            <a:ext cx="7543800" cy="36625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 letter = ‘A’;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++,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letter++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for (idx2 = 1; idx2 &lt;= n;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print letter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//letter++;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225284" cy="700722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164134"/>
            <a:ext cx="39624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idx2;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letter = ‘A’;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input</a:t>
            </a: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n:\n”);</a:t>
            </a: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&amp;n);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//Validate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(n &lt; 1 || n &gt; 26)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(“Not valid.\n”);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return 1;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164134"/>
            <a:ext cx="4724400" cy="37548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table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&lt;=n;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++,letter++)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idx2 &lt;= n; idx2++)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(“%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c%d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“, 			letter, idx2);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(“\n”);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250573"/>
            <a:ext cx="121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!</a:t>
            </a:r>
          </a:p>
          <a:p>
            <a:r>
              <a:rPr lang="en-US" sz="3200" b="1" dirty="0">
                <a:solidFill>
                  <a:srgbClr val="000099"/>
                </a:solidFill>
              </a:rPr>
              <a:t>!!</a:t>
            </a:r>
          </a:p>
          <a:p>
            <a:r>
              <a:rPr lang="en-US" sz="3200" b="1" dirty="0">
                <a:solidFill>
                  <a:srgbClr val="000099"/>
                </a:solidFill>
              </a:rPr>
              <a:t>!!!</a:t>
            </a:r>
          </a:p>
          <a:p>
            <a:r>
              <a:rPr lang="en-US" sz="3200" b="1" dirty="0">
                <a:solidFill>
                  <a:srgbClr val="000099"/>
                </a:solidFill>
              </a:rPr>
              <a:t>!!!!</a:t>
            </a:r>
          </a:p>
          <a:p>
            <a:r>
              <a:rPr lang="en-US" sz="3200" b="1" dirty="0">
                <a:solidFill>
                  <a:srgbClr val="000099"/>
                </a:solidFill>
              </a:rPr>
              <a:t>!!!!!</a:t>
            </a:r>
          </a:p>
          <a:p>
            <a:r>
              <a:rPr lang="en-US" sz="3200" b="1" dirty="0">
                <a:solidFill>
                  <a:srgbClr val="000099"/>
                </a:solidFill>
              </a:rPr>
              <a:t>!!!!!!</a:t>
            </a:r>
          </a:p>
        </p:txBody>
      </p:sp>
    </p:spTree>
    <p:extLst>
      <p:ext uri="{BB962C8B-B14F-4D97-AF65-F5344CB8AC3E}">
        <p14:creationId xmlns:p14="http://schemas.microsoft.com/office/powerpoint/2010/main" val="1986498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7406" y="3448507"/>
            <a:ext cx="5909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99"/>
                </a:solidFill>
              </a:rPr>
              <a:t>!		Row 1: 1 ex. mark	</a:t>
            </a:r>
          </a:p>
          <a:p>
            <a:r>
              <a:rPr lang="en-US" sz="2800" b="1" dirty="0">
                <a:solidFill>
                  <a:srgbClr val="000099"/>
                </a:solidFill>
              </a:rPr>
              <a:t>!!		Row 2: 2 ex. marks	 </a:t>
            </a:r>
          </a:p>
          <a:p>
            <a:r>
              <a:rPr lang="en-US" sz="2800" b="1" dirty="0">
                <a:solidFill>
                  <a:srgbClr val="000099"/>
                </a:solidFill>
              </a:rPr>
              <a:t>!!!			…</a:t>
            </a:r>
          </a:p>
          <a:p>
            <a:r>
              <a:rPr lang="en-US" sz="2800" b="1" dirty="0">
                <a:solidFill>
                  <a:srgbClr val="000099"/>
                </a:solidFill>
              </a:rPr>
              <a:t>!!!!		Row x: x ex. marks</a:t>
            </a:r>
          </a:p>
          <a:p>
            <a:r>
              <a:rPr lang="en-US" sz="2800" b="1" dirty="0">
                <a:solidFill>
                  <a:srgbClr val="000099"/>
                </a:solidFill>
              </a:rPr>
              <a:t>!!!!!			…</a:t>
            </a:r>
          </a:p>
          <a:p>
            <a:r>
              <a:rPr lang="en-US" sz="2800" b="1" dirty="0">
                <a:solidFill>
                  <a:srgbClr val="000099"/>
                </a:solidFill>
              </a:rPr>
              <a:t>!!!!!!</a:t>
            </a:r>
          </a:p>
        </p:txBody>
      </p:sp>
    </p:spTree>
    <p:extLst>
      <p:ext uri="{BB962C8B-B14F-4D97-AF65-F5344CB8AC3E}">
        <p14:creationId xmlns:p14="http://schemas.microsoft.com/office/powerpoint/2010/main" val="2152184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99" y="3429000"/>
            <a:ext cx="8136255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(idx1 = 1; idx1&lt;=n; idx1++) {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idx2 &lt;= idx1; idx2++) {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(“!“);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949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statements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 loop</a:t>
            </a:r>
          </a:p>
          <a:p>
            <a:pPr lvl="1"/>
            <a:r>
              <a:rPr lang="en-US" dirty="0"/>
              <a:t>For loop</a:t>
            </a:r>
          </a:p>
          <a:p>
            <a:r>
              <a:rPr lang="en-US" dirty="0"/>
              <a:t>break, continue</a:t>
            </a:r>
          </a:p>
          <a:p>
            <a:r>
              <a:rPr lang="en-US" dirty="0"/>
              <a:t>Comma operator</a:t>
            </a:r>
          </a:p>
          <a:p>
            <a:r>
              <a:rPr lang="en-US" dirty="0"/>
              <a:t>Null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answer = ‘y’;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value = 0;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(answer != ‘n’) { 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value += 10;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(“Increment again?\n”);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&amp;answer);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76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actually need to know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  <a:p>
            <a:r>
              <a:rPr lang="en-US" dirty="0"/>
              <a:t>For loops</a:t>
            </a:r>
          </a:p>
          <a:p>
            <a:r>
              <a:rPr lang="en-US" dirty="0"/>
              <a:t>Break and Continue</a:t>
            </a:r>
          </a:p>
          <a:p>
            <a:r>
              <a:rPr lang="en-US" dirty="0"/>
              <a:t>The rest probably shouldn't be used until you are much more comfortable with </a:t>
            </a:r>
            <a:r>
              <a:rPr lang="en-US"/>
              <a:t>the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10216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0) {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(“Still positive: (%d). Decrement!\n”,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--;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330005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(2).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(1). Decrement!</a:t>
            </a:r>
          </a:p>
        </p:txBody>
      </p:sp>
    </p:spTree>
    <p:extLst>
      <p:ext uri="{BB962C8B-B14F-4D97-AF65-F5344CB8AC3E}">
        <p14:creationId xmlns:p14="http://schemas.microsoft.com/office/powerpoint/2010/main" val="148359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399" y="1752600"/>
            <a:ext cx="828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0) { 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(“Still positive: (%d). Decrement!\n”,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--);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330005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Still positive: (2). Decrement!</a:t>
            </a:r>
          </a:p>
          <a:p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Still positive: (1). Decrement!</a:t>
            </a:r>
          </a:p>
        </p:txBody>
      </p:sp>
    </p:spTree>
    <p:extLst>
      <p:ext uri="{BB962C8B-B14F-4D97-AF65-F5344CB8AC3E}">
        <p14:creationId xmlns:p14="http://schemas.microsoft.com/office/powerpoint/2010/main" val="145672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0) {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(“Still positive: (%d). Decrement!\n”,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--;  */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28238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   … 	… 	… 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</p:txBody>
      </p:sp>
    </p:spTree>
    <p:extLst>
      <p:ext uri="{BB962C8B-B14F-4D97-AF65-F5344CB8AC3E}">
        <p14:creationId xmlns:p14="http://schemas.microsoft.com/office/powerpoint/2010/main" val="188209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If the controlling expression is always nonzero, the while statement won’t terminate</a:t>
            </a:r>
          </a:p>
          <a:p>
            <a:r>
              <a:rPr lang="en-US" sz="5100" dirty="0"/>
              <a:t>Use break or return to exit the loop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4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while (1) {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	     count++;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     </a:t>
            </a:r>
            <a:r>
              <a:rPr lang="en-US" sz="4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(“Iteration #%d\n”, count);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     if (count == 5) 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       </a:t>
            </a:r>
            <a:r>
              <a:rPr lang="en-US" sz="4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r>
              <a:rPr lang="en-US" sz="5100" dirty="0"/>
              <a:t>What if we initialize count to 7?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3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1907</TotalTime>
  <Words>2727</Words>
  <Application>Microsoft Macintosh PowerPoint</Application>
  <PresentationFormat>On-screen Show (4:3)</PresentationFormat>
  <Paragraphs>513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 </vt:lpstr>
      <vt:lpstr>Control of Flow</vt:lpstr>
      <vt:lpstr>While Statement</vt:lpstr>
      <vt:lpstr>Note: When to use {}</vt:lpstr>
      <vt:lpstr>Example 1</vt:lpstr>
      <vt:lpstr>Example 2</vt:lpstr>
      <vt:lpstr>Example 3</vt:lpstr>
      <vt:lpstr>Infinite Loop</vt:lpstr>
      <vt:lpstr>Infinite Loop</vt:lpstr>
      <vt:lpstr>Exercise</vt:lpstr>
      <vt:lpstr>Exercise</vt:lpstr>
      <vt:lpstr>Exercise</vt:lpstr>
      <vt:lpstr>Solution</vt:lpstr>
      <vt:lpstr>Do Statement</vt:lpstr>
      <vt:lpstr>While / Do comparison</vt:lpstr>
      <vt:lpstr>While / Do comparison</vt:lpstr>
      <vt:lpstr>Example 1 Revisited</vt:lpstr>
      <vt:lpstr>Do while loops are rare</vt:lpstr>
      <vt:lpstr>For statement</vt:lpstr>
      <vt:lpstr>For statement</vt:lpstr>
      <vt:lpstr>Omitting expressions</vt:lpstr>
      <vt:lpstr>Omitting parts of for loop are rare</vt:lpstr>
      <vt:lpstr>Comma Operator</vt:lpstr>
      <vt:lpstr>Comma Operators are rare</vt:lpstr>
      <vt:lpstr>Multiple expressions</vt:lpstr>
      <vt:lpstr>Multiple Expressions are rare</vt:lpstr>
      <vt:lpstr>Declare and Initialize</vt:lpstr>
      <vt:lpstr>Exiting from a loop</vt:lpstr>
      <vt:lpstr>Break</vt:lpstr>
      <vt:lpstr>Continue</vt:lpstr>
      <vt:lpstr>goto</vt:lpstr>
      <vt:lpstr>goto</vt:lpstr>
      <vt:lpstr>Goto's are considered dangerous and are rarely used</vt:lpstr>
      <vt:lpstr>Null statement</vt:lpstr>
      <vt:lpstr>Null statements are unnecessary is you always use opening and closing braces</vt:lpstr>
      <vt:lpstr>Exercise</vt:lpstr>
      <vt:lpstr>Exercise</vt:lpstr>
      <vt:lpstr>Exercise</vt:lpstr>
      <vt:lpstr>Solution – main idea</vt:lpstr>
      <vt:lpstr>Solution – main idea</vt:lpstr>
      <vt:lpstr>Solution – main idea</vt:lpstr>
      <vt:lpstr>Solution – main idea</vt:lpstr>
      <vt:lpstr>Solution – main idea</vt:lpstr>
      <vt:lpstr>Solution – main idea</vt:lpstr>
      <vt:lpstr>Solution</vt:lpstr>
      <vt:lpstr>Exercise</vt:lpstr>
      <vt:lpstr>Exercise</vt:lpstr>
      <vt:lpstr>Exercise</vt:lpstr>
      <vt:lpstr>Summary</vt:lpstr>
      <vt:lpstr>What you actually need to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327</cp:revision>
  <dcterms:created xsi:type="dcterms:W3CDTF">2006-08-16T00:00:00Z</dcterms:created>
  <dcterms:modified xsi:type="dcterms:W3CDTF">2020-09-28T20:00:45Z</dcterms:modified>
</cp:coreProperties>
</file>