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43"/>
  </p:notesMasterIdLst>
  <p:sldIdLst>
    <p:sldId id="470" r:id="rId2"/>
    <p:sldId id="511" r:id="rId3"/>
    <p:sldId id="512" r:id="rId4"/>
    <p:sldId id="471" r:id="rId5"/>
    <p:sldId id="472" r:id="rId6"/>
    <p:sldId id="473" r:id="rId7"/>
    <p:sldId id="474" r:id="rId8"/>
    <p:sldId id="475" r:id="rId9"/>
    <p:sldId id="436" r:id="rId10"/>
    <p:sldId id="476" r:id="rId11"/>
    <p:sldId id="477" r:id="rId12"/>
    <p:sldId id="478" r:id="rId13"/>
    <p:sldId id="506" r:id="rId14"/>
    <p:sldId id="480" r:id="rId15"/>
    <p:sldId id="481" r:id="rId16"/>
    <p:sldId id="482" r:id="rId17"/>
    <p:sldId id="508" r:id="rId18"/>
    <p:sldId id="484" r:id="rId19"/>
    <p:sldId id="485" r:id="rId20"/>
    <p:sldId id="486" r:id="rId21"/>
    <p:sldId id="487" r:id="rId22"/>
    <p:sldId id="488" r:id="rId23"/>
    <p:sldId id="507" r:id="rId24"/>
    <p:sldId id="509" r:id="rId25"/>
    <p:sldId id="489" r:id="rId26"/>
    <p:sldId id="510" r:id="rId27"/>
    <p:sldId id="491" r:id="rId28"/>
    <p:sldId id="492" r:id="rId29"/>
    <p:sldId id="493" r:id="rId30"/>
    <p:sldId id="494" r:id="rId31"/>
    <p:sldId id="495" r:id="rId32"/>
    <p:sldId id="496" r:id="rId33"/>
    <p:sldId id="497" r:id="rId34"/>
    <p:sldId id="498" r:id="rId35"/>
    <p:sldId id="499" r:id="rId36"/>
    <p:sldId id="500" r:id="rId37"/>
    <p:sldId id="501" r:id="rId38"/>
    <p:sldId id="502" r:id="rId39"/>
    <p:sldId id="503" r:id="rId40"/>
    <p:sldId id="504" r:id="rId41"/>
    <p:sldId id="505" r:id="rId4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B2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9" autoAdjust="0"/>
    <p:restoredTop sz="91071" autoAdjust="0"/>
  </p:normalViewPr>
  <p:slideViewPr>
    <p:cSldViewPr>
      <p:cViewPr varScale="1">
        <p:scale>
          <a:sx n="115" d="100"/>
          <a:sy n="115" d="100"/>
        </p:scale>
        <p:origin x="154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FFCA113-0588-4274-BF6F-5C1EF80E94D3}" type="datetimeFigureOut">
              <a:rPr lang="en-US" smtClean="0"/>
              <a:pPr/>
              <a:t>10/10/20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B5EACF0-20D3-4819-93E0-AE58D2105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91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38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33F808F0-913D-477A-9CA6-F18B965E45CF}" type="datetime1">
              <a:rPr lang="en-US" smtClean="0"/>
              <a:t>10/10/20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47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55D-377A-4D1E-B670-E39358B7E717}" type="datetime1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1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A99-918F-4F8A-B9C1-3067B0137FB2}" type="datetime1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160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4DF3-3970-42FB-90D2-A9B99EA4895D}" type="datetime1">
              <a:rPr lang="en-US" smtClean="0"/>
              <a:t>10/10/20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0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A1E4-22D3-42A9-8BE0-61674E6AF57E}" type="datetime1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9161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3097-9EFE-4D82-AC52-9D1E9CD75C0B}" type="datetime1">
              <a:rPr lang="en-US" smtClean="0"/>
              <a:t>10/10/20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b-NO"/>
              <a:t>CSE 220 - C Programming | Dr. Fatme El-Moukaddem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8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1777-7662-4FEC-BEC3-810ADE438E61}" type="datetime1">
              <a:rPr lang="en-US" smtClean="0"/>
              <a:t>10/10/20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19C1-2605-4D7A-B7AE-B9C46F829AB4}" type="datetime1">
              <a:rPr lang="en-US" smtClean="0"/>
              <a:t>10/10/20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7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B4FF-F681-4C4B-B5A3-2E84619FD695}" type="datetime1">
              <a:rPr lang="en-US" smtClean="0"/>
              <a:t>10/10/20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0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CD9B-598C-4B8C-9A44-38ABFA66C3CA}" type="datetime1">
              <a:rPr lang="en-US" smtClean="0"/>
              <a:t>10/10/20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8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9455-5397-4708-A123-B7BEC8168560}" type="datetime1">
              <a:rPr lang="en-US" smtClean="0"/>
              <a:t>10/10/20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7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56FC23F-F40F-4A49-BC09-A880359CAB63}" type="datetime1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gr.msu.edu/mid-semester-evaluation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220 – C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621296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Functions don’t have to return anything: Return type is </a:t>
            </a:r>
            <a:r>
              <a:rPr lang="en-US" sz="3000" dirty="0">
                <a:solidFill>
                  <a:srgbClr val="FF0000"/>
                </a:solidFill>
              </a:rPr>
              <a:t>void</a:t>
            </a:r>
          </a:p>
          <a:p>
            <a:r>
              <a:rPr lang="en-US" sz="3000" dirty="0"/>
              <a:t>Functions cannot return arrays</a:t>
            </a:r>
          </a:p>
          <a:p>
            <a:r>
              <a:rPr lang="en-US" sz="3000" dirty="0"/>
              <a:t>Functions don’t have to take input parameters: use </a:t>
            </a:r>
            <a:r>
              <a:rPr lang="en-US" sz="3000" dirty="0">
                <a:solidFill>
                  <a:srgbClr val="FF0000"/>
                </a:solidFill>
              </a:rPr>
              <a:t>void</a:t>
            </a:r>
            <a:r>
              <a:rPr lang="en-US" sz="3000" dirty="0"/>
              <a:t> in place of parameters </a:t>
            </a:r>
          </a:p>
          <a:p>
            <a:pPr>
              <a:buNone/>
            </a:pPr>
            <a:endParaRPr lang="en-US" dirty="0">
              <a:solidFill>
                <a:srgbClr val="0B2B91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876800"/>
            <a:ext cx="830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3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sayHello</a:t>
            </a:r>
            <a:r>
              <a:rPr lang="en-US" sz="3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(void) {</a:t>
            </a:r>
          </a:p>
          <a:p>
            <a:r>
              <a:rPr lang="en-US" sz="3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3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3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(“Hello everyone\n”); </a:t>
            </a:r>
          </a:p>
          <a:p>
            <a:r>
              <a:rPr lang="en-US" sz="3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5176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752600"/>
            <a:ext cx="6446520" cy="4351337"/>
          </a:xfrm>
        </p:spPr>
        <p:txBody>
          <a:bodyPr>
            <a:normAutofit/>
          </a:bodyPr>
          <a:lstStyle/>
          <a:p>
            <a:r>
              <a:rPr lang="en-US" sz="3000" dirty="0"/>
              <a:t>The type must be listed for every parameter</a:t>
            </a:r>
          </a:p>
          <a:p>
            <a:pPr>
              <a:buNone/>
            </a:pPr>
            <a:endParaRPr lang="en-US" dirty="0">
              <a:solidFill>
                <a:srgbClr val="0B2B91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825110"/>
            <a:ext cx="6781800" cy="181588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add(</a:t>
            </a:r>
            <a:r>
              <a:rPr lang="en-US" sz="28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x, y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(“%d + %d = %d\n”, x, 			  y, </a:t>
            </a:r>
            <a:r>
              <a:rPr lang="en-US" sz="2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x+y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 </a:t>
            </a:r>
          </a:p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92662"/>
            <a:ext cx="6781800" cy="181588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add(</a:t>
            </a:r>
            <a:r>
              <a:rPr lang="en-US" sz="28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x, </a:t>
            </a:r>
            <a:r>
              <a:rPr lang="en-US" sz="28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y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(“%d + %d = %d\n”, x, 	  		  y, </a:t>
            </a:r>
            <a:r>
              <a:rPr lang="en-US" sz="2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x+y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 </a:t>
            </a:r>
          </a:p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86600" y="2963862"/>
            <a:ext cx="12192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WRONG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05600" y="4945062"/>
            <a:ext cx="160020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2094323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228600"/>
            <a:ext cx="7269480" cy="1325562"/>
          </a:xfrm>
        </p:spPr>
        <p:txBody>
          <a:bodyPr/>
          <a:lstStyle/>
          <a:p>
            <a:r>
              <a:rPr lang="en-US" dirty="0"/>
              <a:t>Standard Library Functions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1419285"/>
            <a:ext cx="4309281" cy="40934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b="1" u="sng" dirty="0" err="1">
                <a:latin typeface="Consolas" charset="0"/>
                <a:ea typeface="Consolas" charset="0"/>
                <a:cs typeface="Consolas" charset="0"/>
              </a:rPr>
              <a:t>math.h</a:t>
            </a:r>
            <a:endParaRPr lang="en-US" sz="2000" b="1" u="sng" dirty="0">
              <a:latin typeface="Consolas" charset="0"/>
              <a:ea typeface="Consolas" charset="0"/>
              <a:cs typeface="Consolas" charset="0"/>
            </a:endParaRPr>
          </a:p>
          <a:p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double pow(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double a, double b);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double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sqrt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(double a);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double ceil(double a);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double floor(double a);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double log(double a);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double log10(double a);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double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exp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(double a);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double cos(double a);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double sin(double a);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double tan(double a);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61681" y="1448812"/>
            <a:ext cx="4225119" cy="40934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b="1" u="sng" dirty="0" err="1">
                <a:latin typeface="Consolas" charset="0"/>
                <a:ea typeface="Consolas" charset="0"/>
                <a:cs typeface="Consolas" charset="0"/>
              </a:rPr>
              <a:t>stdlib.h</a:t>
            </a:r>
            <a:endParaRPr lang="en-US" sz="2000" b="1" u="sng" dirty="0">
              <a:latin typeface="Consolas" charset="0"/>
              <a:ea typeface="Consolas" charset="0"/>
              <a:cs typeface="Consolas" charset="0"/>
            </a:endParaRPr>
          </a:p>
          <a:p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abs(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x);</a:t>
            </a:r>
          </a:p>
          <a:p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rand(void);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/* returns </a:t>
            </a:r>
            <a:r>
              <a:rPr lang="en-US" sz="20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between 0 and RAND_MAX (a very large number) 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*/</a:t>
            </a:r>
          </a:p>
          <a:p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exit(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status);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abort(void);</a:t>
            </a:r>
          </a:p>
          <a:p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system(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char *string);</a:t>
            </a:r>
          </a:p>
        </p:txBody>
      </p:sp>
    </p:spTree>
    <p:extLst>
      <p:ext uri="{BB962C8B-B14F-4D97-AF65-F5344CB8AC3E}">
        <p14:creationId xmlns:p14="http://schemas.microsoft.com/office/powerpoint/2010/main" val="2046258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Function call, the function's name plus the arguments in parentheses.</a:t>
            </a:r>
          </a:p>
          <a:p>
            <a:pPr indent="0"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z = average(x, y);</a:t>
            </a:r>
          </a:p>
          <a:p>
            <a:pPr indent="0"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average(x, y);	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//don’t capture result</a:t>
            </a:r>
          </a:p>
          <a:p>
            <a:pPr indent="0">
              <a:buNone/>
            </a:pP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sayHello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/>
              <a:t>The parenthesis are required, even if there are no arguments to provide.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sayHello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	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//Wrong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58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13" y="-464341"/>
            <a:ext cx="7269480" cy="132556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013" y="990600"/>
            <a:ext cx="7785267" cy="435133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double percentage (double a, double b) {</a:t>
            </a:r>
          </a:p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double p = a/b*100;</a:t>
            </a:r>
          </a:p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return p;</a:t>
            </a:r>
          </a:p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buNone/>
            </a:pP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main (void) {</a:t>
            </a:r>
          </a:p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double x = 5, y = 20;</a:t>
            </a:r>
          </a:p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double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percentage(x, y)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(“%f to %f is %f %%\n”, x, y,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 </a:t>
            </a:r>
          </a:p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(“7 to 35 is %f %%\n”, 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percentage(7, 35)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return 0;</a:t>
            </a:r>
          </a:p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8800" y="2438400"/>
            <a:ext cx="3124200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Variable p can't be reached from the main function.</a:t>
            </a:r>
          </a:p>
        </p:txBody>
      </p:sp>
    </p:spTree>
    <p:extLst>
      <p:ext uri="{BB962C8B-B14F-4D97-AF65-F5344CB8AC3E}">
        <p14:creationId xmlns:p14="http://schemas.microsoft.com/office/powerpoint/2010/main" val="47742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978396" cy="4351337"/>
          </a:xfrm>
        </p:spPr>
        <p:txBody>
          <a:bodyPr>
            <a:normAutofit/>
          </a:bodyPr>
          <a:lstStyle/>
          <a:p>
            <a:r>
              <a:rPr lang="en-US" sz="2400" dirty="0"/>
              <a:t>Declare functions before calling them for 1</a:t>
            </a:r>
            <a:r>
              <a:rPr lang="en-US" sz="2400" baseline="30000" dirty="0"/>
              <a:t>st</a:t>
            </a:r>
            <a:r>
              <a:rPr lang="en-US" sz="2400" dirty="0"/>
              <a:t> time</a:t>
            </a:r>
          </a:p>
          <a:p>
            <a:pPr lvl="1"/>
            <a:r>
              <a:rPr lang="en-US" sz="2000" dirty="0"/>
              <a:t>Put </a:t>
            </a:r>
            <a:r>
              <a:rPr lang="en-US" sz="2000" u="sng" dirty="0"/>
              <a:t>definition</a:t>
            </a:r>
            <a:r>
              <a:rPr lang="en-US" sz="2000" dirty="0"/>
              <a:t> before first call</a:t>
            </a:r>
          </a:p>
          <a:p>
            <a:pPr lvl="1"/>
            <a:r>
              <a:rPr lang="en-US" sz="2000" dirty="0"/>
              <a:t>Put </a:t>
            </a:r>
            <a:r>
              <a:rPr lang="en-US" sz="2000" u="sng" dirty="0"/>
              <a:t>declaration</a:t>
            </a:r>
            <a:r>
              <a:rPr lang="en-US" sz="2000" dirty="0"/>
              <a:t> before first call and </a:t>
            </a:r>
            <a:r>
              <a:rPr lang="en-US" sz="2000" u="sng" dirty="0"/>
              <a:t>definition</a:t>
            </a:r>
            <a:r>
              <a:rPr lang="en-US" sz="2000" dirty="0"/>
              <a:t> later</a:t>
            </a:r>
          </a:p>
          <a:p>
            <a:r>
              <a:rPr lang="en-US" sz="2400" dirty="0"/>
              <a:t>Purpose: Tell the compiler the type and number of arguments to expect.</a:t>
            </a:r>
          </a:p>
          <a:p>
            <a:r>
              <a:rPr lang="en-US" sz="2400" dirty="0"/>
              <a:t>If C does not know the function prototype before the 1</a:t>
            </a:r>
            <a:r>
              <a:rPr lang="en-US" sz="2400" baseline="30000" dirty="0"/>
              <a:t>st</a:t>
            </a:r>
            <a:r>
              <a:rPr lang="en-US" sz="2400" dirty="0"/>
              <a:t> call, it automatically converts char and short to </a:t>
            </a:r>
            <a:r>
              <a:rPr lang="en-US" sz="2400" dirty="0" err="1"/>
              <a:t>int</a:t>
            </a:r>
            <a:r>
              <a:rPr lang="en-US" sz="2400" dirty="0"/>
              <a:t> and float to double: </a:t>
            </a:r>
            <a:r>
              <a:rPr lang="en-US" sz="2400" dirty="0">
                <a:solidFill>
                  <a:srgbClr val="FF0000"/>
                </a:solidFill>
              </a:rPr>
              <a:t>AVOID!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908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62781"/>
            <a:ext cx="7269480" cy="132556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040" y="652788"/>
            <a:ext cx="7987284" cy="435133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double percentage (double a, double b);	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//function declaration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main (void) {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double x = 5, y = 20;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double </a:t>
            </a: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= percentage(x, y);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return 0;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double percentage (double a, double b) { </a:t>
            </a:r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//function definition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double p = a/b*100;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return p;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941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993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80999"/>
            <a:ext cx="7937183" cy="3721965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</a:rPr>
              <a:t>Is this legal code?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input[] = {'A', 'B', 'C', 'D'};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letter = </a:t>
            </a:r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get_letter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(2, input);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("Letter = %c", letter);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return 0;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get_letter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x, char word[]) {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return word[x];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82587" y="4102965"/>
            <a:ext cx="7740396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Legal</a:t>
            </a:r>
          </a:p>
          <a:p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No, array is wrong</a:t>
            </a:r>
          </a:p>
          <a:p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No, </a:t>
            </a:r>
            <a:r>
              <a:rPr lang="en-US" sz="3600" dirty="0" err="1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 is wrong</a:t>
            </a:r>
          </a:p>
          <a:p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No, something else is wrong</a:t>
            </a:r>
          </a:p>
        </p:txBody>
      </p:sp>
    </p:spTree>
    <p:extLst>
      <p:ext uri="{BB962C8B-B14F-4D97-AF65-F5344CB8AC3E}">
        <p14:creationId xmlns:p14="http://schemas.microsoft.com/office/powerpoint/2010/main" val="1488601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Parameters &amp;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Parameters: </a:t>
            </a:r>
          </a:p>
          <a:p>
            <a:pPr lvl="1"/>
            <a:r>
              <a:rPr lang="en-US" sz="2400" dirty="0"/>
              <a:t>Appear in function definition</a:t>
            </a:r>
          </a:p>
          <a:p>
            <a:pPr lvl="1"/>
            <a:r>
              <a:rPr lang="en-US" sz="2400" dirty="0"/>
              <a:t>Represent names given to the input values </a:t>
            </a:r>
          </a:p>
          <a:p>
            <a:r>
              <a:rPr lang="en-US" sz="2800" dirty="0"/>
              <a:t>Arguments:</a:t>
            </a:r>
          </a:p>
          <a:p>
            <a:pPr lvl="1"/>
            <a:r>
              <a:rPr lang="en-US" sz="2400" dirty="0"/>
              <a:t>Expressions that appear in function calls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Passed by value</a:t>
            </a:r>
            <a:r>
              <a:rPr lang="en-US" sz="2400" dirty="0"/>
              <a:t>: when a function is called, arguments are copied and passed to the function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72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by value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  <a:buNone/>
            </a:pPr>
            <a:r>
              <a:rPr lang="en-US" sz="2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25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2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>
              <a:spcBef>
                <a:spcPts val="200"/>
              </a:spcBef>
              <a:buNone/>
            </a:pPr>
            <a:endParaRPr lang="en-US" sz="25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sz="2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5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addOne</a:t>
            </a:r>
            <a:r>
              <a:rPr lang="en-US" sz="2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25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x) {</a:t>
            </a:r>
            <a:endParaRPr lang="en-US" sz="25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sz="2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x++;</a:t>
            </a:r>
          </a:p>
          <a:p>
            <a:pPr>
              <a:spcBef>
                <a:spcPts val="200"/>
              </a:spcBef>
              <a:buNone/>
            </a:pPr>
            <a:r>
              <a:rPr lang="en-US" sz="2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spcBef>
                <a:spcPts val="200"/>
              </a:spcBef>
              <a:buNone/>
            </a:pPr>
            <a:endParaRPr lang="en-US" sz="25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sz="25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main (void) {</a:t>
            </a:r>
          </a:p>
          <a:p>
            <a:pPr>
              <a:spcBef>
                <a:spcPts val="200"/>
              </a:spcBef>
              <a:buNone/>
            </a:pPr>
            <a:r>
              <a:rPr lang="en-US" sz="2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5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alpha = 5;</a:t>
            </a:r>
          </a:p>
          <a:p>
            <a:pPr>
              <a:spcBef>
                <a:spcPts val="200"/>
              </a:spcBef>
              <a:buNone/>
            </a:pPr>
            <a:r>
              <a:rPr lang="en-US" sz="2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5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addOne</a:t>
            </a:r>
            <a:r>
              <a:rPr lang="en-US" sz="2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(alpha);</a:t>
            </a:r>
          </a:p>
          <a:p>
            <a:pPr>
              <a:spcBef>
                <a:spcPts val="200"/>
              </a:spcBef>
              <a:buNone/>
            </a:pPr>
            <a:r>
              <a:rPr lang="en-US" sz="2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5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(“alpha is: %d”, alpha);</a:t>
            </a:r>
          </a:p>
          <a:p>
            <a:pPr>
              <a:spcBef>
                <a:spcPts val="200"/>
              </a:spcBef>
              <a:buNone/>
            </a:pPr>
            <a:r>
              <a:rPr lang="en-US" sz="2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return 0;</a:t>
            </a:r>
          </a:p>
          <a:p>
            <a:pPr>
              <a:spcBef>
                <a:spcPts val="200"/>
              </a:spcBef>
              <a:buNone/>
            </a:pPr>
            <a:r>
              <a:rPr lang="en-US" sz="2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822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0FC77-9BD4-A843-8443-0485E6738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CE561-624D-8642-8C80-421E1954A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11 Nov, 50 minutes</a:t>
            </a:r>
          </a:p>
          <a:p>
            <a:r>
              <a:rPr lang="en-CN" dirty="0"/>
              <a:t>Mimir, similar with an assignment, but no visible test cases</a:t>
            </a:r>
          </a:p>
          <a:p>
            <a:r>
              <a:rPr lang="en-CN" dirty="0"/>
              <a:t>Screen share and keep camera open</a:t>
            </a:r>
          </a:p>
          <a:p>
            <a:r>
              <a:rPr lang="en-CN" dirty="0"/>
              <a:t>Release the exam samples on Friday this week</a:t>
            </a:r>
            <a:r>
              <a:rPr lang="en-US" dirty="0"/>
              <a:t>, review them on 9 Nov.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7E978-F7B3-E944-AEAA-08FC4551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374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by value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3124201" cy="45259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addOne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x) {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x++; }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main (void) {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alpha = 5;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addOne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(alpha);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(“alpha: %d”, alpha);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return 0;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76601" y="1991360"/>
          <a:ext cx="38100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14800" y="161036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276601" y="2971800"/>
          <a:ext cx="38100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114800" y="2590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53200" y="2590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276601" y="3886200"/>
          <a:ext cx="38100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114800" y="3505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53200" y="3505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276601" y="4954230"/>
          <a:ext cx="38100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114800" y="457323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43594" y="2505392"/>
            <a:ext cx="1676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Make a copy of the argument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29254" y="3657322"/>
            <a:ext cx="167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Increment the copy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76854" y="4705570"/>
            <a:ext cx="1828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Destroy the copy and exit the function</a:t>
            </a:r>
          </a:p>
        </p:txBody>
      </p:sp>
      <p:sp>
        <p:nvSpPr>
          <p:cNvPr id="7" name="Oval 6"/>
          <p:cNvSpPr/>
          <p:nvPr/>
        </p:nvSpPr>
        <p:spPr>
          <a:xfrm>
            <a:off x="3048000" y="1676400"/>
            <a:ext cx="457200" cy="4572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22" name="Oval 21"/>
          <p:cNvSpPr/>
          <p:nvPr/>
        </p:nvSpPr>
        <p:spPr>
          <a:xfrm>
            <a:off x="3048000" y="2743200"/>
            <a:ext cx="457200" cy="4572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23" name="Oval 22"/>
          <p:cNvSpPr/>
          <p:nvPr/>
        </p:nvSpPr>
        <p:spPr>
          <a:xfrm>
            <a:off x="3048000" y="3657600"/>
            <a:ext cx="457200" cy="4572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24" name="Oval 23"/>
          <p:cNvSpPr/>
          <p:nvPr/>
        </p:nvSpPr>
        <p:spPr>
          <a:xfrm>
            <a:off x="3048000" y="4648200"/>
            <a:ext cx="457200" cy="4572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05100" y="5715000"/>
            <a:ext cx="1409700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prints 5</a:t>
            </a:r>
          </a:p>
        </p:txBody>
      </p:sp>
    </p:spTree>
    <p:extLst>
      <p:ext uri="{BB962C8B-B14F-4D97-AF65-F5344CB8AC3E}">
        <p14:creationId xmlns:p14="http://schemas.microsoft.com/office/powerpoint/2010/main" val="745621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passing by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>
            <a:noAutofit/>
          </a:bodyPr>
          <a:lstStyle/>
          <a:p>
            <a:r>
              <a:rPr lang="en-US" sz="2800" dirty="0"/>
              <a:t>Modify arguments inside function and still use the old value outside the function =&gt; reduce the number of variables that you need to declare inside the function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19600" y="3352800"/>
            <a:ext cx="3886200" cy="34163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main (void) {</a:t>
            </a:r>
          </a:p>
          <a:p>
            <a:pPr>
              <a:buFont typeface="Arial" pitchFamily="34" charset="0"/>
              <a:buNone/>
            </a:pP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alpha = 5;</a:t>
            </a:r>
          </a:p>
          <a:p>
            <a:pPr>
              <a:buFont typeface="Arial" pitchFamily="34" charset="0"/>
              <a:buNone/>
            </a:pP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fact1 = 	factorial(alpha);</a:t>
            </a:r>
          </a:p>
          <a:p>
            <a:pPr>
              <a:buFont typeface="Arial" pitchFamily="34" charset="0"/>
              <a:buNone/>
            </a:pP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fact2 = 	factorial(alpha-1);</a:t>
            </a:r>
          </a:p>
          <a:p>
            <a:pPr>
              <a:buFont typeface="Arial" pitchFamily="34" charset="0"/>
              <a:buNone/>
            </a:pP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(“%d! = %d”, 	alpha, fact1);</a:t>
            </a:r>
          </a:p>
          <a:p>
            <a:pPr>
              <a:buFont typeface="Arial" pitchFamily="34" charset="0"/>
              <a:buNone/>
            </a:pP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(“%d! = %d”, 	alpha-1, fact2);</a:t>
            </a:r>
          </a:p>
          <a:p>
            <a:pPr>
              <a:buFont typeface="Arial" pitchFamily="34" charset="0"/>
              <a:buNone/>
            </a:pP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return 0;</a:t>
            </a:r>
          </a:p>
          <a:p>
            <a:pPr>
              <a:buFont typeface="Arial" pitchFamily="34" charset="0"/>
              <a:buNone/>
            </a:pP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352800"/>
            <a:ext cx="4419600" cy="224676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>
              <a:buNone/>
            </a:pP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factorial (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x) {</a:t>
            </a:r>
            <a:endParaRPr lang="en-US" sz="20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result = 1;</a:t>
            </a:r>
          </a:p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while (x &gt; 1) </a:t>
            </a:r>
          </a:p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result = result*x--;</a:t>
            </a:r>
          </a:p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return result;</a:t>
            </a:r>
          </a:p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0966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/>
              <a:t>When </a:t>
            </a:r>
            <a:r>
              <a:rPr lang="en-US" sz="2800" u="sng" dirty="0"/>
              <a:t>one dimensional</a:t>
            </a:r>
            <a:r>
              <a:rPr lang="en-US" sz="2800" dirty="0"/>
              <a:t> arrays are passed as arguments, leave length unspecified</a:t>
            </a:r>
          </a:p>
          <a:p>
            <a:r>
              <a:rPr lang="en-US" sz="2800" dirty="0"/>
              <a:t>How does the function know the size of the array? Pass the size as another argument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581400"/>
            <a:ext cx="4572000" cy="224676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indent="-114300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printArray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pPr indent="-114300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a[ ],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n) {</a:t>
            </a:r>
          </a:p>
          <a:p>
            <a:pPr indent="-114300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x;</a:t>
            </a:r>
          </a:p>
          <a:p>
            <a:pPr indent="-114300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for (x = 0; x &lt; n; x++) {</a:t>
            </a:r>
          </a:p>
          <a:p>
            <a:pPr indent="-114300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		…</a:t>
            </a:r>
          </a:p>
          <a:p>
            <a:pPr indent="-114300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indent="-114300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3568005"/>
            <a:ext cx="4343400" cy="156966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indent="-114300"/>
            <a:r>
              <a:rPr lang="en-US" sz="2400" dirty="0" err="1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 score[ ] = {1, 2, </a:t>
            </a:r>
          </a:p>
          <a:p>
            <a:pPr indent="-114300"/>
            <a:r>
              <a:rPr lang="en-US" sz="24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	3, 4, 5, 6, 7};</a:t>
            </a:r>
          </a:p>
          <a:p>
            <a:pPr indent="-114300"/>
            <a:r>
              <a:rPr lang="en-US" sz="2400" dirty="0" err="1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printArray</a:t>
            </a:r>
            <a:r>
              <a:rPr lang="en-US" sz="24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(score, 7);</a:t>
            </a:r>
          </a:p>
          <a:p>
            <a:pPr indent="-114300"/>
            <a:r>
              <a:rPr lang="en-US" sz="2400" dirty="0" err="1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printArray</a:t>
            </a:r>
            <a:r>
              <a:rPr lang="en-US" sz="24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(score, 5);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5926455" y="5630863"/>
            <a:ext cx="2514600" cy="838200"/>
          </a:xfrm>
          <a:prstGeom prst="wedgeRectCallout">
            <a:avLst>
              <a:gd name="adj1" fmla="val -17917"/>
              <a:gd name="adj2" fmla="val -112128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B2B91"/>
                </a:solidFill>
              </a:rPr>
              <a:t>No brackets in call</a:t>
            </a:r>
          </a:p>
        </p:txBody>
      </p:sp>
    </p:spTree>
    <p:extLst>
      <p:ext uri="{BB962C8B-B14F-4D97-AF65-F5344CB8AC3E}">
        <p14:creationId xmlns:p14="http://schemas.microsoft.com/office/powerpoint/2010/main" val="1219434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arrays?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 do I return an array?</a:t>
            </a:r>
          </a:p>
          <a:p>
            <a:r>
              <a:rPr lang="en-US" sz="2800" dirty="0"/>
              <a:t>Not yet, you need to learn how pointers work first.</a:t>
            </a:r>
          </a:p>
          <a:p>
            <a:r>
              <a:rPr lang="en-US" sz="2800" dirty="0"/>
              <a:t>Until then, you will not need to return arrays from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24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906" y="-304800"/>
            <a:ext cx="7269480" cy="1325562"/>
          </a:xfrm>
        </p:spPr>
        <p:txBody>
          <a:bodyPr/>
          <a:lstStyle/>
          <a:p>
            <a:r>
              <a:rPr lang="en-US" dirty="0"/>
              <a:t>Arrays and Pass-By-Value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0165" y="1020762"/>
            <a:ext cx="6446520" cy="1523999"/>
          </a:xfrm>
        </p:spPr>
        <p:txBody>
          <a:bodyPr/>
          <a:lstStyle/>
          <a:p>
            <a:r>
              <a:rPr lang="en-US" dirty="0"/>
              <a:t>Arrays are different from scalar types, if you pass an array into a function, that function can modify the original array.</a:t>
            </a:r>
          </a:p>
          <a:p>
            <a:pPr lvl="1"/>
            <a:r>
              <a:rPr lang="en-US" dirty="0"/>
              <a:t>This is because arrays are passed as pointers (more on that later in the course)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2508616"/>
            <a:ext cx="58511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#define LENGTH 4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void halve(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array[],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length);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nums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[LENGTH] = {2, 4, 6, 8}; 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halve(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nums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LENGTH); 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for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&lt; LENGTH; ++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 {   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("%d\n",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nums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]); 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void halve(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array[],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length) { 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for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&lt; length; ++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 {       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array[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] /= 2; 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0552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Array Arguments (Don't need to know for CSE 220)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83855" cy="4525963"/>
          </a:xfrm>
        </p:spPr>
        <p:txBody>
          <a:bodyPr>
            <a:noAutofit/>
          </a:bodyPr>
          <a:lstStyle/>
          <a:p>
            <a:r>
              <a:rPr lang="en-US" sz="2800" dirty="0"/>
              <a:t>When </a:t>
            </a:r>
            <a:r>
              <a:rPr lang="en-US" sz="2800" u="sng" dirty="0"/>
              <a:t>multi dimensional</a:t>
            </a:r>
            <a:r>
              <a:rPr lang="en-US" sz="2800" dirty="0"/>
              <a:t> arrays are passed as arguments, only first dimension length may be unspecified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1" y="2939745"/>
            <a:ext cx="8136254" cy="35394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indent="-114300"/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printArray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a[ ][LEN], </a:t>
            </a:r>
            <a:r>
              <a:rPr lang="en-US" sz="2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n) {</a:t>
            </a:r>
          </a:p>
          <a:p>
            <a:pPr indent="-114300"/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x, y;</a:t>
            </a:r>
          </a:p>
          <a:p>
            <a:pPr indent="-114300"/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for (x = 0; x &lt; n; x++) {</a:t>
            </a:r>
          </a:p>
          <a:p>
            <a:pPr indent="-114300"/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	for( y=0; y&lt;LEN; y++) {</a:t>
            </a:r>
          </a:p>
          <a:p>
            <a:pPr indent="-114300"/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	...</a:t>
            </a:r>
          </a:p>
          <a:p>
            <a:pPr indent="-114300"/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indent="-114300"/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} </a:t>
            </a:r>
          </a:p>
          <a:p>
            <a:pPr indent="-114300"/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5618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993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935" y="16239"/>
            <a:ext cx="7937183" cy="577496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</a:rPr>
              <a:t>What does this code output?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xyz(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input[], 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length) {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result = 0;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for (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&lt; length; ++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result += input[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];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return result;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array[] = {1, 2, 3, 4};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("%d", xyz(array, 4));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return 0;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82587" y="5638800"/>
            <a:ext cx="7740396" cy="1219200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24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Something Else</a:t>
            </a:r>
          </a:p>
        </p:txBody>
      </p:sp>
    </p:spTree>
    <p:extLst>
      <p:ext uri="{BB962C8B-B14F-4D97-AF65-F5344CB8AC3E}">
        <p14:creationId xmlns:p14="http://schemas.microsoft.com/office/powerpoint/2010/main" val="1866610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function is recursive if it calls itself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404" y="2438400"/>
            <a:ext cx="69021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fact(</a:t>
            </a:r>
            <a:r>
              <a:rPr lang="en-US" sz="32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n) {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if (n &lt;= 1) {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return 1;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} else { 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return n*</a:t>
            </a:r>
            <a:r>
              <a:rPr lang="en-US" sz="32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fact(n-1)</a:t>
            </a:r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6441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61" y="-426242"/>
            <a:ext cx="7269480" cy="1325562"/>
          </a:xfrm>
        </p:spPr>
        <p:txBody>
          <a:bodyPr>
            <a:normAutofit/>
          </a:bodyPr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3625593"/>
            <a:ext cx="7440118" cy="255454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 = fact(4);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 = 4 * fact(3);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 = 4 * (3 * fact(2));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 = 4 * (3 * (2 * fact(1)));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 = 4 * (3 * (2 * 1));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3476779" y="1465380"/>
            <a:ext cx="2971800" cy="761494"/>
          </a:xfrm>
          <a:prstGeom prst="wedgeRectCallout">
            <a:avLst>
              <a:gd name="adj1" fmla="val -63827"/>
              <a:gd name="adj2" fmla="val -6586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Termination Condition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0728" y="1037333"/>
            <a:ext cx="42336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fact(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n) {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if (n &lt;= 1) {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return 1;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} else { 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return n*</a:t>
            </a:r>
            <a:r>
              <a:rPr lang="en-US" sz="20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fact(n-1)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200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82125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36391"/>
            <a:ext cx="7269480" cy="1325562"/>
          </a:xfrm>
        </p:spPr>
        <p:txBody>
          <a:bodyPr>
            <a:normAutofit/>
          </a:bodyPr>
          <a:lstStyle/>
          <a:p>
            <a:r>
              <a:rPr lang="en-US" dirty="0"/>
              <a:t>Termination Condition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295400"/>
            <a:ext cx="571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fact(</a:t>
            </a:r>
            <a:r>
              <a:rPr lang="en-US" sz="32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n) {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return n*fact(n-1);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3398461"/>
            <a:ext cx="8839200" cy="30469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 = fact(4);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 = 4 * fact(3);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 = 4 * (3 * fact(2));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 = 4 * (3 * (2 * fact(1)));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 = 4 * (3 * (2 * (1 * (fact(0))));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 = 4 * (3 * (2 * (1 * (0 * (fact(-1) )))));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 = 4 * (3 * (2 * (1 * (0 * (-1 * fact(-2))))));</a:t>
            </a:r>
            <a:r>
              <a:rPr lang="en-US" sz="2400" b="1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sz="2400" b="1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…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54889" y="678240"/>
            <a:ext cx="3230867" cy="23083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If we remove the termination condition, the function will call itself infinite number of times.</a:t>
            </a:r>
          </a:p>
        </p:txBody>
      </p:sp>
    </p:spTree>
    <p:extLst>
      <p:ext uri="{BB962C8B-B14F-4D97-AF65-F5344CB8AC3E}">
        <p14:creationId xmlns:p14="http://schemas.microsoft.com/office/powerpoint/2010/main" val="624205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511CA-9E4E-AD4B-8436-FD074650A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Mid-semester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A1E57-9338-454B-A710-F2C718CAC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Comments and Suggestions</a:t>
            </a:r>
          </a:p>
          <a:p>
            <a:pPr lvl="1"/>
            <a:r>
              <a:rPr lang="en-US" dirty="0">
                <a:hlinkClick r:id="rId2" tooltip="https://www.egr.msu.edu/mid-semester-evaluation"/>
              </a:rPr>
              <a:t>https://www.egr.msu.edu/mid-semester-evaluation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9E335-264B-9A48-997B-4098667C4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9089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recursive function that computes </a:t>
            </a:r>
            <a:r>
              <a:rPr lang="en-US" dirty="0" err="1"/>
              <a:t>x</a:t>
            </a:r>
            <a:r>
              <a:rPr lang="en-US" baseline="30000" dirty="0" err="1"/>
              <a:t>n</a:t>
            </a:r>
            <a:endParaRPr lang="en-US" baseline="30000" dirty="0"/>
          </a:p>
          <a:p>
            <a:endParaRPr lang="en-US" baseline="30000" dirty="0"/>
          </a:p>
          <a:p>
            <a:pPr lvl="1">
              <a:buNone/>
            </a:pPr>
            <a:r>
              <a:rPr lang="en-US" baseline="30000" dirty="0"/>
              <a:t>		</a:t>
            </a:r>
            <a:endParaRPr lang="en-US" sz="3600" baseline="300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6300" y="2907899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Stopping condition?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0800" y="3421556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963">
              <a:buNone/>
            </a:pPr>
            <a:r>
              <a:rPr lang="en-US" sz="3200" dirty="0" err="1">
                <a:solidFill>
                  <a:srgbClr val="0B2B91"/>
                </a:solidFill>
              </a:rPr>
              <a:t>x</a:t>
            </a:r>
            <a:r>
              <a:rPr lang="en-US" sz="3200" baseline="30000" dirty="0" err="1">
                <a:solidFill>
                  <a:srgbClr val="0B2B91"/>
                </a:solidFill>
              </a:rPr>
              <a:t>n</a:t>
            </a:r>
            <a:r>
              <a:rPr lang="en-US" sz="3200" dirty="0">
                <a:solidFill>
                  <a:srgbClr val="0B2B91"/>
                </a:solidFill>
              </a:rPr>
              <a:t> = x*x</a:t>
            </a:r>
            <a:r>
              <a:rPr lang="en-US" sz="3200" baseline="30000" dirty="0">
                <a:solidFill>
                  <a:srgbClr val="0B2B91"/>
                </a:solidFill>
              </a:rPr>
              <a:t>n-1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56387" y="2259161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963">
              <a:buNone/>
            </a:pPr>
            <a:r>
              <a:rPr lang="en-US" sz="3200" dirty="0" err="1">
                <a:solidFill>
                  <a:srgbClr val="0B2B91"/>
                </a:solidFill>
              </a:rPr>
              <a:t>x</a:t>
            </a:r>
            <a:r>
              <a:rPr lang="en-US" sz="3200" baseline="30000" dirty="0" err="1">
                <a:solidFill>
                  <a:srgbClr val="0B2B91"/>
                </a:solidFill>
              </a:rPr>
              <a:t>n</a:t>
            </a:r>
            <a:r>
              <a:rPr lang="en-US" sz="3200" dirty="0">
                <a:solidFill>
                  <a:srgbClr val="0B2B91"/>
                </a:solidFill>
              </a:rPr>
              <a:t> = x*x</a:t>
            </a:r>
            <a:r>
              <a:rPr lang="en-US" sz="3200" baseline="30000" dirty="0">
                <a:solidFill>
                  <a:srgbClr val="0B2B91"/>
                </a:solidFill>
              </a:rPr>
              <a:t>n-1</a:t>
            </a:r>
          </a:p>
        </p:txBody>
      </p:sp>
      <p:sp>
        <p:nvSpPr>
          <p:cNvPr id="6" name="Oval 5"/>
          <p:cNvSpPr/>
          <p:nvPr/>
        </p:nvSpPr>
        <p:spPr>
          <a:xfrm>
            <a:off x="3733800" y="3421536"/>
            <a:ext cx="685800" cy="6284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764481">
            <a:off x="4374466" y="3906742"/>
            <a:ext cx="528813" cy="279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86300" y="4104851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963">
              <a:buNone/>
            </a:pPr>
            <a:r>
              <a:rPr lang="en-US" sz="3200" dirty="0">
                <a:solidFill>
                  <a:srgbClr val="0B2B91"/>
                </a:solidFill>
              </a:rPr>
              <a:t>x*x</a:t>
            </a:r>
            <a:r>
              <a:rPr lang="en-US" sz="3200" baseline="30000" dirty="0">
                <a:solidFill>
                  <a:srgbClr val="0B2B91"/>
                </a:solidFill>
              </a:rPr>
              <a:t>n-2</a:t>
            </a:r>
          </a:p>
        </p:txBody>
      </p:sp>
      <p:sp>
        <p:nvSpPr>
          <p:cNvPr id="13" name="Oval 12"/>
          <p:cNvSpPr/>
          <p:nvPr/>
        </p:nvSpPr>
        <p:spPr>
          <a:xfrm>
            <a:off x="5105399" y="4087672"/>
            <a:ext cx="685800" cy="6284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764481">
            <a:off x="5655045" y="4561887"/>
            <a:ext cx="528813" cy="279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638722" y="4825425"/>
            <a:ext cx="1600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963">
              <a:buNone/>
            </a:pPr>
            <a:r>
              <a:rPr lang="en-US" sz="3200" dirty="0">
                <a:solidFill>
                  <a:srgbClr val="0B2B91"/>
                </a:solidFill>
              </a:rPr>
              <a:t>x*x</a:t>
            </a:r>
            <a:r>
              <a:rPr lang="en-US" sz="3200" baseline="30000" dirty="0">
                <a:solidFill>
                  <a:srgbClr val="0B2B91"/>
                </a:solidFill>
              </a:rPr>
              <a:t>n-3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6553200" y="5337144"/>
            <a:ext cx="533400" cy="431037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19900" y="5833775"/>
            <a:ext cx="1600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963">
              <a:buNone/>
            </a:pPr>
            <a:r>
              <a:rPr lang="en-US" sz="3200" dirty="0">
                <a:solidFill>
                  <a:srgbClr val="0B2B91"/>
                </a:solidFill>
              </a:rPr>
              <a:t>x*x</a:t>
            </a:r>
            <a:r>
              <a:rPr lang="en-US" sz="3200" baseline="30000" dirty="0">
                <a:solidFill>
                  <a:srgbClr val="0B2B9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56284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6" grpId="0" animBg="1"/>
      <p:bldP spid="9" grpId="0" animBg="1"/>
      <p:bldP spid="11" grpId="0"/>
      <p:bldP spid="13" grpId="0" animBg="1"/>
      <p:bldP spid="14" grpId="0" animBg="1"/>
      <p:bldP spid="15" grpId="0"/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recursive function that computes x</a:t>
            </a:r>
            <a:r>
              <a:rPr lang="en-US" baseline="30000" dirty="0"/>
              <a:t>n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403" y="2133600"/>
            <a:ext cx="749465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power(</a:t>
            </a:r>
            <a:r>
              <a:rPr lang="en-US" sz="32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x, </a:t>
            </a:r>
            <a:r>
              <a:rPr lang="en-US" sz="32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n) {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if (n == 0) {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return 1;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} else {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return x*</a:t>
            </a:r>
            <a:r>
              <a:rPr lang="en-US" sz="32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power(x, n-1)</a:t>
            </a:r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9288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Write a </a:t>
            </a:r>
            <a:r>
              <a:rPr lang="en-US" sz="3000" u="sng" dirty="0"/>
              <a:t>recursive</a:t>
            </a:r>
            <a:r>
              <a:rPr lang="en-US" sz="3000" dirty="0"/>
              <a:t> function prints numbers from 1 to n</a:t>
            </a:r>
            <a:endParaRPr lang="en-US" sz="3000" baseline="30000" dirty="0"/>
          </a:p>
          <a:p>
            <a:endParaRPr lang="en-US" baseline="30000" dirty="0"/>
          </a:p>
          <a:p>
            <a:pPr lvl="1">
              <a:buNone/>
            </a:pPr>
            <a:r>
              <a:rPr lang="en-US" baseline="30000" dirty="0"/>
              <a:t>		</a:t>
            </a:r>
            <a:endParaRPr lang="en-US" sz="3600" baseline="300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3048000"/>
            <a:ext cx="73397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963"/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countToN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start, 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n) {</a:t>
            </a:r>
          </a:p>
          <a:p>
            <a:pPr defTabSz="461963"/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(“%d\n”, start);</a:t>
            </a:r>
          </a:p>
          <a:p>
            <a:pPr defTabSz="461963"/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if (start &lt; n)	</a:t>
            </a:r>
          </a:p>
          <a:p>
            <a:pPr defTabSz="461963"/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countToN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(start+1, n);</a:t>
            </a:r>
          </a:p>
          <a:p>
            <a:pPr defTabSz="461963"/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defTabSz="461963"/>
            <a:endParaRPr lang="en-US" sz="28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64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Write a </a:t>
            </a:r>
            <a:r>
              <a:rPr lang="en-US" sz="3000" u="sng" dirty="0"/>
              <a:t>recursive</a:t>
            </a:r>
            <a:r>
              <a:rPr lang="en-US" sz="3000" dirty="0"/>
              <a:t> function that computes the sum of all integers between 1 and n</a:t>
            </a:r>
            <a:endParaRPr lang="en-US" sz="3000" baseline="30000" dirty="0"/>
          </a:p>
          <a:p>
            <a:endParaRPr lang="en-US" baseline="30000" dirty="0"/>
          </a:p>
          <a:p>
            <a:pPr lvl="1">
              <a:buNone/>
            </a:pPr>
            <a:r>
              <a:rPr lang="en-US" baseline="30000" dirty="0"/>
              <a:t>		</a:t>
            </a:r>
            <a:endParaRPr lang="en-US" sz="3600" baseline="300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4004469"/>
            <a:ext cx="69966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963"/>
            <a:r>
              <a:rPr lang="en-US" sz="2800" dirty="0" err="1">
                <a:solidFill>
                  <a:srgbClr val="000099"/>
                </a:solidFill>
              </a:rPr>
              <a:t>Pseudocode</a:t>
            </a:r>
            <a:r>
              <a:rPr lang="en-US" sz="2800" dirty="0">
                <a:solidFill>
                  <a:srgbClr val="000099"/>
                </a:solidFill>
              </a:rPr>
              <a:t>:</a:t>
            </a:r>
          </a:p>
          <a:p>
            <a:pPr defTabSz="461963"/>
            <a:r>
              <a:rPr lang="en-US" sz="2800" dirty="0">
                <a:solidFill>
                  <a:srgbClr val="000099"/>
                </a:solidFill>
              </a:rPr>
              <a:t>Sum(from 1 to n) = n + Sum (from to n-1)</a:t>
            </a:r>
          </a:p>
        </p:txBody>
      </p:sp>
    </p:spTree>
    <p:extLst>
      <p:ext uri="{BB962C8B-B14F-4D97-AF65-F5344CB8AC3E}">
        <p14:creationId xmlns:p14="http://schemas.microsoft.com/office/powerpoint/2010/main" val="67223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Write a </a:t>
            </a:r>
            <a:r>
              <a:rPr lang="en-US" sz="3000" u="sng" dirty="0"/>
              <a:t>recursive</a:t>
            </a:r>
            <a:r>
              <a:rPr lang="en-US" sz="3000" dirty="0"/>
              <a:t> function that computes the sum of all integers between 1 and n</a:t>
            </a:r>
            <a:endParaRPr lang="en-US" sz="3000" baseline="30000" dirty="0"/>
          </a:p>
          <a:p>
            <a:endParaRPr lang="en-US" baseline="30000" dirty="0"/>
          </a:p>
          <a:p>
            <a:pPr lvl="1">
              <a:buNone/>
            </a:pPr>
            <a:r>
              <a:rPr lang="en-US" baseline="30000" dirty="0"/>
              <a:t>		</a:t>
            </a:r>
            <a:endParaRPr lang="en-US" sz="3600" baseline="300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3810000"/>
            <a:ext cx="5867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963"/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sum (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n) {</a:t>
            </a:r>
          </a:p>
          <a:p>
            <a:pPr defTabSz="461963"/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if (n == 1)</a:t>
            </a:r>
          </a:p>
          <a:p>
            <a:pPr defTabSz="461963"/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return 1;</a:t>
            </a:r>
          </a:p>
          <a:p>
            <a:pPr defTabSz="461963"/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return n + sum(n-1);</a:t>
            </a:r>
          </a:p>
          <a:p>
            <a:pPr defTabSz="461963"/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6559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587996" cy="4351337"/>
          </a:xfrm>
        </p:spPr>
        <p:txBody>
          <a:bodyPr>
            <a:normAutofit/>
          </a:bodyPr>
          <a:lstStyle/>
          <a:p>
            <a:r>
              <a:rPr lang="en-US" sz="3000" dirty="0"/>
              <a:t>Write a </a:t>
            </a:r>
            <a:r>
              <a:rPr lang="en-US" sz="3000" u="sng" dirty="0"/>
              <a:t>non-recursive</a:t>
            </a:r>
            <a:r>
              <a:rPr lang="en-US" sz="3000" dirty="0"/>
              <a:t> function that given an array of integers, counts the occurrences of the value 5 in it</a:t>
            </a:r>
            <a:endParaRPr lang="en-US" sz="3000" baseline="30000" dirty="0"/>
          </a:p>
          <a:p>
            <a:endParaRPr lang="en-US" baseline="30000" dirty="0"/>
          </a:p>
          <a:p>
            <a:pPr lvl="1">
              <a:buNone/>
            </a:pPr>
            <a:r>
              <a:rPr lang="en-US" baseline="30000" dirty="0"/>
              <a:t>		</a:t>
            </a:r>
            <a:endParaRPr lang="en-US" sz="3600" baseline="300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3150295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countFives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array[ ],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n) {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count = 0;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for (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index = 0; index &lt; n; index++) {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if (array[index] == 5) {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	count++;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}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return count;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668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3" y="1828801"/>
            <a:ext cx="7494651" cy="4351337"/>
          </a:xfrm>
        </p:spPr>
        <p:txBody>
          <a:bodyPr>
            <a:normAutofit/>
          </a:bodyPr>
          <a:lstStyle/>
          <a:p>
            <a:r>
              <a:rPr lang="en-US" sz="3000" dirty="0"/>
              <a:t>Write a </a:t>
            </a:r>
            <a:r>
              <a:rPr lang="en-US" sz="3000" u="sng" dirty="0"/>
              <a:t>recursive</a:t>
            </a:r>
            <a:r>
              <a:rPr lang="en-US" sz="3000" dirty="0"/>
              <a:t> function that given an array of integers, counts the occurrences of the value 5 in it</a:t>
            </a:r>
            <a:endParaRPr lang="en-US" sz="3000" baseline="30000" dirty="0"/>
          </a:p>
          <a:p>
            <a:endParaRPr lang="en-US" baseline="30000" dirty="0"/>
          </a:p>
          <a:p>
            <a:pPr lvl="1">
              <a:buNone/>
            </a:pPr>
            <a:r>
              <a:rPr lang="en-US" baseline="30000" dirty="0"/>
              <a:t>		</a:t>
            </a:r>
            <a:endParaRPr lang="en-US" sz="3600" baseline="300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71600" y="35915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47800" y="317816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34200" y="3178165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n - 1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39645" y="4558931"/>
            <a:ext cx="7086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Number of 5s in array between 0 and n – 1 is</a:t>
            </a:r>
          </a:p>
          <a:p>
            <a:r>
              <a:rPr lang="en-US" sz="2800" dirty="0"/>
              <a:t>	number of 5s in first cell </a:t>
            </a:r>
          </a:p>
          <a:p>
            <a:r>
              <a:rPr lang="en-US" sz="2800" dirty="0"/>
              <a:t>	+</a:t>
            </a:r>
          </a:p>
          <a:p>
            <a:r>
              <a:rPr lang="en-US" sz="2800" dirty="0"/>
              <a:t>	number of 5s between 1 and n – 1 </a:t>
            </a:r>
          </a:p>
        </p:txBody>
      </p:sp>
      <p:sp>
        <p:nvSpPr>
          <p:cNvPr id="10" name="Oval 9"/>
          <p:cNvSpPr/>
          <p:nvPr/>
        </p:nvSpPr>
        <p:spPr>
          <a:xfrm>
            <a:off x="1295400" y="3393123"/>
            <a:ext cx="685800" cy="7978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65223" y="3207216"/>
            <a:ext cx="5654777" cy="11532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2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269480" cy="4351337"/>
          </a:xfrm>
        </p:spPr>
        <p:txBody>
          <a:bodyPr>
            <a:normAutofit/>
          </a:bodyPr>
          <a:lstStyle/>
          <a:p>
            <a:r>
              <a:rPr lang="en-US" sz="3000" dirty="0"/>
              <a:t>Write a </a:t>
            </a:r>
            <a:r>
              <a:rPr lang="en-US" sz="3000" u="sng" dirty="0"/>
              <a:t>recursive</a:t>
            </a:r>
            <a:r>
              <a:rPr lang="en-US" sz="3000" dirty="0"/>
              <a:t> function that given an array of integers, counts the occurrences of the value 5 in it</a:t>
            </a:r>
            <a:endParaRPr lang="en-US" sz="3000" baseline="30000" dirty="0"/>
          </a:p>
          <a:p>
            <a:endParaRPr lang="en-US" baseline="30000" dirty="0"/>
          </a:p>
          <a:p>
            <a:pPr lvl="1">
              <a:buNone/>
            </a:pPr>
            <a:r>
              <a:rPr lang="en-US" baseline="30000" dirty="0"/>
              <a:t>		</a:t>
            </a:r>
            <a:endParaRPr lang="en-US" sz="3600" baseline="300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3204354"/>
            <a:ext cx="83629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countFives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array[ ],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start,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n) {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count = 0;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if (array[start] == 5)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count = 1;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return count +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countFives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(array, start+1, n);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62300" y="5718282"/>
            <a:ext cx="331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Stopping Condition?</a:t>
            </a:r>
          </a:p>
        </p:txBody>
      </p:sp>
    </p:spTree>
    <p:extLst>
      <p:ext uri="{BB962C8B-B14F-4D97-AF65-F5344CB8AC3E}">
        <p14:creationId xmlns:p14="http://schemas.microsoft.com/office/powerpoint/2010/main" val="76931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269480" cy="4351337"/>
          </a:xfrm>
        </p:spPr>
        <p:txBody>
          <a:bodyPr>
            <a:normAutofit/>
          </a:bodyPr>
          <a:lstStyle/>
          <a:p>
            <a:r>
              <a:rPr lang="en-US" sz="3000" dirty="0"/>
              <a:t>Write a </a:t>
            </a:r>
            <a:r>
              <a:rPr lang="en-US" sz="3000" u="sng" dirty="0"/>
              <a:t>recursive</a:t>
            </a:r>
            <a:r>
              <a:rPr lang="en-US" sz="3000" dirty="0"/>
              <a:t> function that given an array of integers, counts the occurrences of the value 5 in it</a:t>
            </a:r>
            <a:endParaRPr lang="en-US" sz="3000" baseline="30000" dirty="0"/>
          </a:p>
          <a:p>
            <a:endParaRPr lang="en-US" baseline="30000" dirty="0"/>
          </a:p>
          <a:p>
            <a:pPr lvl="1">
              <a:buNone/>
            </a:pPr>
            <a:r>
              <a:rPr lang="en-US" baseline="30000" dirty="0"/>
              <a:t>		</a:t>
            </a:r>
            <a:endParaRPr lang="en-US" sz="3600" baseline="300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3134163"/>
            <a:ext cx="897445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3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3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countFives</a:t>
            </a:r>
            <a:r>
              <a:rPr lang="en-US" sz="23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3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3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array[ ], </a:t>
            </a:r>
            <a:r>
              <a:rPr lang="en-US" sz="23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3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start, </a:t>
            </a:r>
            <a:r>
              <a:rPr lang="en-US" sz="23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3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n) {</a:t>
            </a:r>
          </a:p>
          <a:p>
            <a:r>
              <a:rPr lang="en-US" sz="23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3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3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count = 0;</a:t>
            </a:r>
          </a:p>
          <a:p>
            <a:r>
              <a:rPr lang="en-US" sz="23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if (start == n) {</a:t>
            </a:r>
          </a:p>
          <a:p>
            <a:r>
              <a:rPr lang="en-US" sz="23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return 0;</a:t>
            </a:r>
          </a:p>
          <a:p>
            <a:r>
              <a:rPr lang="en-US" sz="23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r>
              <a:rPr lang="en-US" sz="23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if (array[start] == 5) {</a:t>
            </a:r>
          </a:p>
          <a:p>
            <a:r>
              <a:rPr lang="en-US" sz="23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count = 1;</a:t>
            </a:r>
          </a:p>
          <a:p>
            <a:r>
              <a:rPr lang="en-US" sz="23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r>
              <a:rPr lang="en-US" sz="23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return count + </a:t>
            </a:r>
            <a:r>
              <a:rPr lang="en-US" sz="23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countFives</a:t>
            </a:r>
            <a:r>
              <a:rPr lang="en-US" sz="23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(array, start+1, n);</a:t>
            </a:r>
          </a:p>
          <a:p>
            <a:r>
              <a:rPr lang="en-US" sz="23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25579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3" y="1828801"/>
            <a:ext cx="7494651" cy="4351337"/>
          </a:xfrm>
        </p:spPr>
        <p:txBody>
          <a:bodyPr>
            <a:normAutofit/>
          </a:bodyPr>
          <a:lstStyle/>
          <a:p>
            <a:r>
              <a:rPr lang="en-US" sz="3000" dirty="0"/>
              <a:t>Write a </a:t>
            </a:r>
            <a:r>
              <a:rPr lang="en-US" sz="3000" u="sng" dirty="0"/>
              <a:t>recursive</a:t>
            </a:r>
            <a:r>
              <a:rPr lang="en-US" sz="3000" dirty="0"/>
              <a:t> function that finds the minimum number in a given array</a:t>
            </a:r>
            <a:endParaRPr lang="en-US" sz="3000" baseline="30000" dirty="0"/>
          </a:p>
          <a:p>
            <a:endParaRPr lang="en-US" baseline="30000" dirty="0"/>
          </a:p>
          <a:p>
            <a:pPr lvl="1">
              <a:buNone/>
            </a:pPr>
            <a:r>
              <a:rPr lang="en-US" baseline="30000" dirty="0"/>
              <a:t>		</a:t>
            </a:r>
            <a:endParaRPr lang="en-US" sz="3600" baseline="300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985746"/>
            <a:ext cx="7391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99"/>
                </a:solidFill>
              </a:rPr>
              <a:t>The min in array (from 0 to n-1) = the minimum between: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99"/>
                </a:solidFill>
              </a:rPr>
              <a:t>Array[n-1]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99"/>
                </a:solidFill>
              </a:rPr>
              <a:t>The min in array (from 0 to n-2)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87577" y="32037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63777" y="2790349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50177" y="2790349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n - 1 </a:t>
            </a:r>
          </a:p>
        </p:txBody>
      </p:sp>
      <p:sp>
        <p:nvSpPr>
          <p:cNvPr id="9" name="Oval 8"/>
          <p:cNvSpPr/>
          <p:nvPr/>
        </p:nvSpPr>
        <p:spPr>
          <a:xfrm>
            <a:off x="6872747" y="2961696"/>
            <a:ext cx="685800" cy="7978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3223" y="2819400"/>
            <a:ext cx="5654777" cy="11532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6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Building blocks of C programs</a:t>
            </a:r>
          </a:p>
          <a:p>
            <a:r>
              <a:rPr lang="en-US" sz="2800" dirty="0"/>
              <a:t>Divide program into smaller pieces</a:t>
            </a:r>
          </a:p>
          <a:p>
            <a:r>
              <a:rPr lang="en-US" sz="2800" dirty="0"/>
              <a:t>Easier to understand</a:t>
            </a:r>
          </a:p>
          <a:p>
            <a:r>
              <a:rPr lang="en-US" sz="2800" dirty="0"/>
              <a:t>Easier to maintain</a:t>
            </a:r>
          </a:p>
          <a:p>
            <a:r>
              <a:rPr lang="en-US" sz="2800" dirty="0"/>
              <a:t>Reuse code and avoid repetition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435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6357"/>
            <a:ext cx="8229600" cy="4525963"/>
          </a:xfrm>
        </p:spPr>
        <p:txBody>
          <a:bodyPr>
            <a:normAutofit/>
          </a:bodyPr>
          <a:lstStyle/>
          <a:p>
            <a:r>
              <a:rPr lang="en-US" sz="3000" dirty="0"/>
              <a:t>Write a </a:t>
            </a:r>
            <a:r>
              <a:rPr lang="en-US" sz="3000" u="sng" dirty="0"/>
              <a:t>recursive</a:t>
            </a:r>
            <a:r>
              <a:rPr lang="en-US" sz="3000" dirty="0"/>
              <a:t> function that finds the minimum number in a given array</a:t>
            </a:r>
            <a:endParaRPr lang="en-US" sz="3000" baseline="30000" dirty="0"/>
          </a:p>
          <a:p>
            <a:endParaRPr lang="en-US" baseline="30000" dirty="0"/>
          </a:p>
          <a:p>
            <a:pPr lvl="1">
              <a:buNone/>
            </a:pPr>
            <a:r>
              <a:rPr lang="en-US" baseline="30000" dirty="0"/>
              <a:t>		</a:t>
            </a:r>
            <a:endParaRPr lang="en-US" sz="3600" baseline="300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2514600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963"/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findMin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array[ ],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n) {</a:t>
            </a:r>
          </a:p>
          <a:p>
            <a:pPr defTabSz="461963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lastIdx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 n – 1;</a:t>
            </a:r>
          </a:p>
          <a:p>
            <a:pPr defTabSz="461963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lastIdx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== 0) { return array[0]; }</a:t>
            </a:r>
          </a:p>
          <a:p>
            <a:pPr defTabSz="461963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minFirstPart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findMin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(array,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lastIdx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defTabSz="461963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if (array[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lastIdx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] &lt;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minFirstPart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defTabSz="461963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return array[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lastIdx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];</a:t>
            </a:r>
          </a:p>
          <a:p>
            <a:pPr defTabSz="461963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} else { </a:t>
            </a:r>
          </a:p>
          <a:p>
            <a:pPr defTabSz="461963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return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minFirstPart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defTabSz="461963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defTabSz="461963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28980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45154" y="31230"/>
            <a:ext cx="5295901" cy="286232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461963"/>
            <a:r>
              <a:rPr lang="en-US" dirty="0" err="1">
                <a:solidFill>
                  <a:srgbClr val="000099"/>
                </a:solidFill>
              </a:rPr>
              <a:t>int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</a:rPr>
              <a:t>findMin</a:t>
            </a:r>
            <a:r>
              <a:rPr lang="en-US" dirty="0">
                <a:solidFill>
                  <a:srgbClr val="000099"/>
                </a:solidFill>
              </a:rPr>
              <a:t>(</a:t>
            </a:r>
            <a:r>
              <a:rPr lang="en-US" dirty="0" err="1">
                <a:solidFill>
                  <a:srgbClr val="000099"/>
                </a:solidFill>
              </a:rPr>
              <a:t>int</a:t>
            </a:r>
            <a:r>
              <a:rPr lang="en-US" dirty="0">
                <a:solidFill>
                  <a:srgbClr val="000099"/>
                </a:solidFill>
              </a:rPr>
              <a:t> array[ ], </a:t>
            </a:r>
            <a:r>
              <a:rPr lang="en-US" dirty="0" err="1">
                <a:solidFill>
                  <a:srgbClr val="000099"/>
                </a:solidFill>
              </a:rPr>
              <a:t>int</a:t>
            </a:r>
            <a:r>
              <a:rPr lang="en-US" dirty="0">
                <a:solidFill>
                  <a:srgbClr val="000099"/>
                </a:solidFill>
              </a:rPr>
              <a:t> n) {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</a:rPr>
              <a:t>	</a:t>
            </a:r>
            <a:r>
              <a:rPr lang="en-US" dirty="0" err="1">
                <a:solidFill>
                  <a:srgbClr val="000099"/>
                </a:solidFill>
              </a:rPr>
              <a:t>int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</a:rPr>
              <a:t>lastIdx</a:t>
            </a:r>
            <a:r>
              <a:rPr lang="en-US" dirty="0">
                <a:solidFill>
                  <a:srgbClr val="000099"/>
                </a:solidFill>
              </a:rPr>
              <a:t> = n – 1;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</a:rPr>
              <a:t>	if (</a:t>
            </a:r>
            <a:r>
              <a:rPr lang="en-US" dirty="0" err="1">
                <a:solidFill>
                  <a:srgbClr val="000099"/>
                </a:solidFill>
              </a:rPr>
              <a:t>lastIdx</a:t>
            </a:r>
            <a:r>
              <a:rPr lang="en-US" dirty="0">
                <a:solidFill>
                  <a:srgbClr val="000099"/>
                </a:solidFill>
              </a:rPr>
              <a:t> == 0)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</a:rPr>
              <a:t>		return array[0];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</a:rPr>
              <a:t>	</a:t>
            </a:r>
            <a:r>
              <a:rPr lang="en-US" dirty="0" err="1">
                <a:solidFill>
                  <a:srgbClr val="000099"/>
                </a:solidFill>
              </a:rPr>
              <a:t>int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</a:rPr>
              <a:t>minFirstPart</a:t>
            </a:r>
            <a:r>
              <a:rPr lang="en-US" dirty="0">
                <a:solidFill>
                  <a:srgbClr val="000099"/>
                </a:solidFill>
              </a:rPr>
              <a:t> = </a:t>
            </a:r>
            <a:r>
              <a:rPr lang="en-US" dirty="0" err="1">
                <a:solidFill>
                  <a:srgbClr val="000099"/>
                </a:solidFill>
              </a:rPr>
              <a:t>findMin</a:t>
            </a:r>
            <a:r>
              <a:rPr lang="en-US" dirty="0">
                <a:solidFill>
                  <a:srgbClr val="000099"/>
                </a:solidFill>
              </a:rPr>
              <a:t>(array, </a:t>
            </a:r>
            <a:r>
              <a:rPr lang="en-US" dirty="0" err="1">
                <a:solidFill>
                  <a:srgbClr val="000099"/>
                </a:solidFill>
              </a:rPr>
              <a:t>lastIdx</a:t>
            </a:r>
            <a:r>
              <a:rPr lang="en-US" dirty="0">
                <a:solidFill>
                  <a:srgbClr val="000099"/>
                </a:solidFill>
              </a:rPr>
              <a:t>);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</a:rPr>
              <a:t>	if (array[</a:t>
            </a:r>
            <a:r>
              <a:rPr lang="en-US" dirty="0" err="1">
                <a:solidFill>
                  <a:srgbClr val="000099"/>
                </a:solidFill>
              </a:rPr>
              <a:t>lastIdx</a:t>
            </a:r>
            <a:r>
              <a:rPr lang="en-US" dirty="0">
                <a:solidFill>
                  <a:srgbClr val="000099"/>
                </a:solidFill>
              </a:rPr>
              <a:t>] &lt; </a:t>
            </a:r>
            <a:r>
              <a:rPr lang="en-US" dirty="0" err="1">
                <a:solidFill>
                  <a:srgbClr val="000099"/>
                </a:solidFill>
              </a:rPr>
              <a:t>minFirstPart</a:t>
            </a:r>
            <a:r>
              <a:rPr lang="en-US" dirty="0">
                <a:solidFill>
                  <a:srgbClr val="000099"/>
                </a:solidFill>
              </a:rPr>
              <a:t>)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</a:rPr>
              <a:t>		return array[</a:t>
            </a:r>
            <a:r>
              <a:rPr lang="en-US" dirty="0" err="1">
                <a:solidFill>
                  <a:srgbClr val="000099"/>
                </a:solidFill>
              </a:rPr>
              <a:t>lastIdx</a:t>
            </a:r>
            <a:r>
              <a:rPr lang="en-US" dirty="0">
                <a:solidFill>
                  <a:srgbClr val="000099"/>
                </a:solidFill>
              </a:rPr>
              <a:t>];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</a:rPr>
              <a:t>	else 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</a:rPr>
              <a:t>		return </a:t>
            </a:r>
            <a:r>
              <a:rPr lang="en-US" dirty="0" err="1">
                <a:solidFill>
                  <a:srgbClr val="000099"/>
                </a:solidFill>
              </a:rPr>
              <a:t>minFirstPart</a:t>
            </a:r>
            <a:r>
              <a:rPr lang="en-US" dirty="0">
                <a:solidFill>
                  <a:srgbClr val="000099"/>
                </a:solidFill>
              </a:rPr>
              <a:t>;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7976" y="2513365"/>
            <a:ext cx="75206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 err="1"/>
              <a:t>int</a:t>
            </a:r>
            <a:r>
              <a:rPr lang="en-US" dirty="0"/>
              <a:t> values[3] = {2, 1, 5};</a:t>
            </a:r>
          </a:p>
          <a:p>
            <a:pPr defTabSz="457200"/>
            <a:r>
              <a:rPr lang="en-US" dirty="0" err="1"/>
              <a:t>findMin</a:t>
            </a:r>
            <a:r>
              <a:rPr lang="en-US" dirty="0"/>
              <a:t>(values, 3);</a:t>
            </a:r>
          </a:p>
          <a:p>
            <a:pPr defTabSz="457200"/>
            <a:r>
              <a:rPr lang="en-US" dirty="0"/>
              <a:t>	</a:t>
            </a:r>
            <a:r>
              <a:rPr lang="en-US" dirty="0" err="1"/>
              <a:t>lastIdx</a:t>
            </a:r>
            <a:r>
              <a:rPr lang="en-US" dirty="0"/>
              <a:t> = 3 – 1 = 2</a:t>
            </a:r>
          </a:p>
          <a:p>
            <a:pPr defTabSz="457200"/>
            <a:r>
              <a:rPr lang="en-US" dirty="0"/>
              <a:t>	</a:t>
            </a:r>
            <a:r>
              <a:rPr lang="en-US" dirty="0" err="1"/>
              <a:t>minFirstPart</a:t>
            </a:r>
            <a:r>
              <a:rPr lang="en-US" dirty="0"/>
              <a:t> = </a:t>
            </a:r>
            <a:r>
              <a:rPr lang="en-US" dirty="0" err="1">
                <a:solidFill>
                  <a:srgbClr val="FF0000"/>
                </a:solidFill>
              </a:rPr>
              <a:t>findMin</a:t>
            </a:r>
            <a:r>
              <a:rPr lang="en-US" dirty="0">
                <a:solidFill>
                  <a:srgbClr val="FF0000"/>
                </a:solidFill>
              </a:rPr>
              <a:t>(values, 2)</a:t>
            </a:r>
          </a:p>
          <a:p>
            <a:pPr defTabSz="457200"/>
            <a:r>
              <a:rPr lang="en-US" dirty="0"/>
              <a:t>					</a:t>
            </a:r>
            <a:r>
              <a:rPr lang="en-US" dirty="0" err="1">
                <a:solidFill>
                  <a:srgbClr val="FF0000"/>
                </a:solidFill>
              </a:rPr>
              <a:t>lastIdx</a:t>
            </a:r>
            <a:r>
              <a:rPr lang="en-US" dirty="0">
                <a:solidFill>
                  <a:srgbClr val="FF0000"/>
                </a:solidFill>
              </a:rPr>
              <a:t> = 2;</a:t>
            </a:r>
          </a:p>
          <a:p>
            <a:pPr defTabSz="457200"/>
            <a:r>
              <a:rPr lang="en-US" dirty="0">
                <a:solidFill>
                  <a:srgbClr val="FF0000"/>
                </a:solidFill>
              </a:rPr>
              <a:t>					</a:t>
            </a:r>
            <a:r>
              <a:rPr lang="en-US" dirty="0" err="1">
                <a:solidFill>
                  <a:srgbClr val="FF0000"/>
                </a:solidFill>
              </a:rPr>
              <a:t>minFirstPart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00B050"/>
                </a:solidFill>
              </a:rPr>
              <a:t>findMin</a:t>
            </a:r>
            <a:r>
              <a:rPr lang="en-US" dirty="0">
                <a:solidFill>
                  <a:srgbClr val="00B050"/>
                </a:solidFill>
              </a:rPr>
              <a:t>(values, 1)</a:t>
            </a:r>
          </a:p>
          <a:p>
            <a:pPr defTabSz="457200"/>
            <a:r>
              <a:rPr lang="en-US" dirty="0">
                <a:solidFill>
                  <a:srgbClr val="FF0000"/>
                </a:solidFill>
              </a:rPr>
              <a:t>									</a:t>
            </a:r>
            <a:r>
              <a:rPr lang="en-US" dirty="0" err="1">
                <a:solidFill>
                  <a:srgbClr val="00B050"/>
                </a:solidFill>
              </a:rPr>
              <a:t>lastIdx</a:t>
            </a:r>
            <a:r>
              <a:rPr lang="en-US" dirty="0">
                <a:solidFill>
                  <a:srgbClr val="00B050"/>
                </a:solidFill>
              </a:rPr>
              <a:t> = 0</a:t>
            </a:r>
          </a:p>
          <a:p>
            <a:pPr defTabSz="457200"/>
            <a:r>
              <a:rPr lang="en-US" dirty="0">
                <a:solidFill>
                  <a:srgbClr val="00B050"/>
                </a:solidFill>
              </a:rPr>
              <a:t>									return array[0] =&gt;  2</a:t>
            </a:r>
          </a:p>
          <a:p>
            <a:pPr defTabSz="457200"/>
            <a:r>
              <a:rPr lang="en-US" dirty="0">
                <a:solidFill>
                  <a:srgbClr val="FF0000"/>
                </a:solidFill>
              </a:rPr>
              <a:t>					</a:t>
            </a:r>
            <a:r>
              <a:rPr lang="en-US" dirty="0" err="1">
                <a:solidFill>
                  <a:srgbClr val="FF0000"/>
                </a:solidFill>
              </a:rPr>
              <a:t>minFirstPart</a:t>
            </a:r>
            <a:r>
              <a:rPr lang="en-US" dirty="0">
                <a:solidFill>
                  <a:srgbClr val="FF0000"/>
                </a:solidFill>
              </a:rPr>
              <a:t> = 2</a:t>
            </a:r>
          </a:p>
          <a:p>
            <a:pPr defTabSz="457200"/>
            <a:r>
              <a:rPr lang="en-US" dirty="0">
                <a:solidFill>
                  <a:srgbClr val="FF0000"/>
                </a:solidFill>
              </a:rPr>
              <a:t>					array[</a:t>
            </a:r>
            <a:r>
              <a:rPr lang="en-US" dirty="0" err="1">
                <a:solidFill>
                  <a:srgbClr val="FF0000"/>
                </a:solidFill>
              </a:rPr>
              <a:t>lastIdx</a:t>
            </a:r>
            <a:r>
              <a:rPr lang="en-US" dirty="0">
                <a:solidFill>
                  <a:srgbClr val="FF0000"/>
                </a:solidFill>
              </a:rPr>
              <a:t>] = array[1] = 1 &lt; </a:t>
            </a:r>
            <a:r>
              <a:rPr lang="en-US" dirty="0" err="1">
                <a:solidFill>
                  <a:srgbClr val="FF0000"/>
                </a:solidFill>
              </a:rPr>
              <a:t>minFirstPart</a:t>
            </a:r>
            <a:endParaRPr lang="en-US" dirty="0">
              <a:solidFill>
                <a:srgbClr val="FF0000"/>
              </a:solidFill>
            </a:endParaRPr>
          </a:p>
          <a:p>
            <a:pPr defTabSz="457200"/>
            <a:r>
              <a:rPr lang="en-US" dirty="0">
                <a:solidFill>
                  <a:srgbClr val="FF0000"/>
                </a:solidFill>
              </a:rPr>
              <a:t>					return </a:t>
            </a:r>
            <a:r>
              <a:rPr lang="en-US" dirty="0" err="1">
                <a:solidFill>
                  <a:srgbClr val="FF0000"/>
                </a:solidFill>
              </a:rPr>
              <a:t>minFirstPart</a:t>
            </a:r>
            <a:r>
              <a:rPr lang="en-US" dirty="0">
                <a:solidFill>
                  <a:srgbClr val="FF0000"/>
                </a:solidFill>
              </a:rPr>
              <a:t> =&gt; 1</a:t>
            </a:r>
          </a:p>
          <a:p>
            <a:pPr defTabSz="457200"/>
            <a:r>
              <a:rPr lang="en-US" dirty="0"/>
              <a:t>	</a:t>
            </a:r>
            <a:r>
              <a:rPr lang="en-US" dirty="0" err="1"/>
              <a:t>minFirstPart</a:t>
            </a:r>
            <a:r>
              <a:rPr lang="en-US" dirty="0"/>
              <a:t> = 1</a:t>
            </a:r>
          </a:p>
          <a:p>
            <a:pPr defTabSz="457200"/>
            <a:r>
              <a:rPr lang="en-US" dirty="0"/>
              <a:t>	array[</a:t>
            </a:r>
            <a:r>
              <a:rPr lang="en-US" dirty="0" err="1"/>
              <a:t>lastIdx</a:t>
            </a:r>
            <a:r>
              <a:rPr lang="en-US" dirty="0"/>
              <a:t>] = array[2] = 5</a:t>
            </a:r>
          </a:p>
          <a:p>
            <a:pPr defTabSz="457200"/>
            <a:r>
              <a:rPr lang="en-US" dirty="0"/>
              <a:t>	array[</a:t>
            </a:r>
            <a:r>
              <a:rPr lang="en-US" dirty="0" err="1"/>
              <a:t>lastIdx</a:t>
            </a:r>
            <a:r>
              <a:rPr lang="en-US" dirty="0"/>
              <a:t>] &gt; </a:t>
            </a:r>
            <a:r>
              <a:rPr lang="en-US" dirty="0" err="1"/>
              <a:t>minFirstPart</a:t>
            </a:r>
            <a:r>
              <a:rPr lang="en-US" dirty="0"/>
              <a:t>  	(5 &gt; 1)</a:t>
            </a:r>
          </a:p>
          <a:p>
            <a:pPr defTabSz="457200"/>
            <a:r>
              <a:rPr lang="en-US" dirty="0"/>
              <a:t>	return </a:t>
            </a:r>
            <a:r>
              <a:rPr lang="en-US" dirty="0" err="1"/>
              <a:t>minFirstPart</a:t>
            </a:r>
            <a:r>
              <a:rPr lang="en-US" dirty="0"/>
              <a:t> =&gt; 1	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976" y="1583561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u="sng" dirty="0"/>
              <a:t>Sample Run</a:t>
            </a:r>
          </a:p>
        </p:txBody>
      </p:sp>
      <p:sp>
        <p:nvSpPr>
          <p:cNvPr id="18" name="Freeform 17"/>
          <p:cNvSpPr/>
          <p:nvPr/>
        </p:nvSpPr>
        <p:spPr>
          <a:xfrm>
            <a:off x="1264596" y="3346315"/>
            <a:ext cx="1264595" cy="1643974"/>
          </a:xfrm>
          <a:custGeom>
            <a:avLst/>
            <a:gdLst>
              <a:gd name="connsiteX0" fmla="*/ 1264595 w 1264595"/>
              <a:gd name="connsiteY0" fmla="*/ 1643974 h 1643974"/>
              <a:gd name="connsiteX1" fmla="*/ 321013 w 1264595"/>
              <a:gd name="connsiteY1" fmla="*/ 1293779 h 1643974"/>
              <a:gd name="connsiteX2" fmla="*/ 0 w 1264595"/>
              <a:gd name="connsiteY2" fmla="*/ 0 h 164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4595" h="1643974">
                <a:moveTo>
                  <a:pt x="1264595" y="1643974"/>
                </a:moveTo>
                <a:cubicBezTo>
                  <a:pt x="898187" y="1605874"/>
                  <a:pt x="531779" y="1567775"/>
                  <a:pt x="321013" y="1293779"/>
                </a:cubicBezTo>
                <a:cubicBezTo>
                  <a:pt x="110247" y="1019783"/>
                  <a:pt x="55123" y="509891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3604576" y="3798651"/>
            <a:ext cx="838201" cy="38100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233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75" y="-533400"/>
            <a:ext cx="7269480" cy="132556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990601"/>
            <a:ext cx="8212455" cy="5638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(“*********\n”);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(“Select one of the following options\n:”);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(“- A: to convert from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oz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to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lbs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\n”);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(“- B: to convert from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lbs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to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oz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\n”);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(“- C: to convert from g to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lbs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\n”);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(“- D: to convert from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lbs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to g\n”);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(“*********\n”);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char option; 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(“%c”, &amp;option);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//Ask for number and apply the conversion accordingly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...}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 defTabSz="403225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16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8801"/>
            <a:ext cx="7240524" cy="49371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char option; 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displayOptions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(“%c”, &amp;option);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//Ask for number 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…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//Apply conversion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float result;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switch(option) {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	case ‘A’: 	result = </a:t>
            </a: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convertOzToLbs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(number); 						break;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	…</a:t>
            </a:r>
          </a:p>
          <a:p>
            <a:pPr marL="0" indent="0" defTabSz="403225">
              <a:buNone/>
            </a:pP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29200" y="2286000"/>
            <a:ext cx="2971800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- Simplify Code</a:t>
            </a:r>
          </a:p>
          <a:p>
            <a:r>
              <a:rPr lang="en-US" sz="2400" dirty="0"/>
              <a:t>- Must be defined in the code</a:t>
            </a:r>
          </a:p>
        </p:txBody>
      </p:sp>
      <p:sp>
        <p:nvSpPr>
          <p:cNvPr id="5" name="Right Arrow 4"/>
          <p:cNvSpPr/>
          <p:nvPr/>
        </p:nvSpPr>
        <p:spPr>
          <a:xfrm rot="10548128">
            <a:off x="3664108" y="2582876"/>
            <a:ext cx="1359202" cy="215764"/>
          </a:xfrm>
          <a:prstGeom prst="rightArrow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6723761">
            <a:off x="4139841" y="4448789"/>
            <a:ext cx="2271676" cy="357251"/>
          </a:xfrm>
          <a:prstGeom prst="rightArrow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percentage(double a, double b) {</a:t>
            </a:r>
          </a:p>
          <a:p>
            <a:pPr>
              <a:buNone/>
            </a:pP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double p = a/b*100;</a:t>
            </a:r>
          </a:p>
          <a:p>
            <a:pPr>
              <a:buNone/>
            </a:pP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return p;</a:t>
            </a:r>
          </a:p>
          <a:p>
            <a:pPr>
              <a:buNone/>
            </a:pP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dirty="0"/>
              <a:t>Must specify: </a:t>
            </a:r>
          </a:p>
          <a:p>
            <a:pPr lvl="1"/>
            <a:r>
              <a:rPr lang="en-US" dirty="0"/>
              <a:t>Return type:	</a:t>
            </a:r>
            <a:r>
              <a:rPr lang="en-US" dirty="0">
                <a:solidFill>
                  <a:srgbClr val="C00000"/>
                </a:solidFill>
              </a:rPr>
              <a:t>double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function name: percentage</a:t>
            </a:r>
          </a:p>
          <a:p>
            <a:pPr lvl="1"/>
            <a:r>
              <a:rPr lang="en-US" dirty="0"/>
              <a:t>function parameters and type: double a, double b </a:t>
            </a:r>
          </a:p>
          <a:p>
            <a:pPr lvl="1"/>
            <a:r>
              <a:rPr lang="en-US" dirty="0"/>
              <a:t>function body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17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function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1143000" y="1869519"/>
            <a:ext cx="1295400" cy="685800"/>
          </a:xfrm>
          <a:prstGeom prst="wedgeRectCallout">
            <a:avLst>
              <a:gd name="adj1" fmla="val -57165"/>
              <a:gd name="adj2" fmla="val 9084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Return type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3276600" y="1869519"/>
            <a:ext cx="1524000" cy="685800"/>
          </a:xfrm>
          <a:prstGeom prst="wedgeRectCallout">
            <a:avLst>
              <a:gd name="adj1" fmla="val -49327"/>
              <a:gd name="adj2" fmla="val 9838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Function name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5715000" y="1869519"/>
            <a:ext cx="2590800" cy="685800"/>
          </a:xfrm>
          <a:prstGeom prst="wedgeRectCallout">
            <a:avLst>
              <a:gd name="adj1" fmla="val -47115"/>
              <a:gd name="adj2" fmla="val 9042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Parameters: type and 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783919"/>
            <a:ext cx="83058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double percentage (double a, double </a:t>
            </a:r>
            <a:r>
              <a:rPr lang="en-US" sz="280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b) {</a:t>
            </a:r>
            <a:endParaRPr lang="en-US" sz="28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double p = a/b*100;</a:t>
            </a:r>
          </a:p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return p;</a:t>
            </a:r>
          </a:p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4826758" y="3487459"/>
            <a:ext cx="1524000" cy="685800"/>
          </a:xfrm>
          <a:prstGeom prst="wedgeRectCallout">
            <a:avLst>
              <a:gd name="adj1" fmla="val -89625"/>
              <a:gd name="adj2" fmla="val 286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Function body</a:t>
            </a:r>
          </a:p>
        </p:txBody>
      </p:sp>
    </p:spTree>
    <p:extLst>
      <p:ext uri="{BB962C8B-B14F-4D97-AF65-F5344CB8AC3E}">
        <p14:creationId xmlns:p14="http://schemas.microsoft.com/office/powerpoint/2010/main" val="706437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993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917" y="2020856"/>
            <a:ext cx="7355967" cy="2072116"/>
          </a:xfrm>
        </p:spPr>
        <p:txBody>
          <a:bodyPr>
            <a:normAutofit fontScale="925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</a:rPr>
              <a:t>What is the return type for this function definition?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28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get_letter</a:t>
            </a: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x, </a:t>
            </a:r>
            <a:r>
              <a:rPr lang="en-US" sz="28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word[]) </a:t>
            </a: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return word[x];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82587" y="4102965"/>
            <a:ext cx="7740396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char</a:t>
            </a:r>
          </a:p>
          <a:p>
            <a:r>
              <a:rPr lang="en-US" sz="3600" dirty="0" err="1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endParaRPr lang="en-US" sz="3600" dirty="0">
              <a:solidFill>
                <a:srgbClr val="FEFB0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char[]</a:t>
            </a:r>
          </a:p>
          <a:p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</a:p>
        </p:txBody>
      </p:sp>
    </p:spTree>
    <p:extLst>
      <p:ext uri="{BB962C8B-B14F-4D97-AF65-F5344CB8AC3E}">
        <p14:creationId xmlns:p14="http://schemas.microsoft.com/office/powerpoint/2010/main" val="61014308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7455</TotalTime>
  <Words>3028</Words>
  <Application>Microsoft Macintosh PowerPoint</Application>
  <PresentationFormat>On-screen Show (4:3)</PresentationFormat>
  <Paragraphs>520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Arial Narrow</vt:lpstr>
      <vt:lpstr>Calibri</vt:lpstr>
      <vt:lpstr>Century Schoolbook</vt:lpstr>
      <vt:lpstr>Consolas</vt:lpstr>
      <vt:lpstr>Wingdings 2</vt:lpstr>
      <vt:lpstr>View</vt:lpstr>
      <vt:lpstr>CSE 220 – C Programming</vt:lpstr>
      <vt:lpstr>Exam</vt:lpstr>
      <vt:lpstr>Mid-semester Evaluation</vt:lpstr>
      <vt:lpstr>Functions</vt:lpstr>
      <vt:lpstr>Example</vt:lpstr>
      <vt:lpstr>Example</vt:lpstr>
      <vt:lpstr>Defining a function</vt:lpstr>
      <vt:lpstr>Defining a function</vt:lpstr>
      <vt:lpstr>Exercise</vt:lpstr>
      <vt:lpstr>Defining a function</vt:lpstr>
      <vt:lpstr>Defining a function</vt:lpstr>
      <vt:lpstr>Standard Library Functions</vt:lpstr>
      <vt:lpstr>Calling a function</vt:lpstr>
      <vt:lpstr>Example</vt:lpstr>
      <vt:lpstr>Program Structure</vt:lpstr>
      <vt:lpstr>Example</vt:lpstr>
      <vt:lpstr>PowerPoint Presentation</vt:lpstr>
      <vt:lpstr>Parameters &amp; Arguments</vt:lpstr>
      <vt:lpstr>Passing by value example</vt:lpstr>
      <vt:lpstr>Passing by value example</vt:lpstr>
      <vt:lpstr>Advantage of passing by value</vt:lpstr>
      <vt:lpstr>Array Arguments</vt:lpstr>
      <vt:lpstr>Returning arrays?</vt:lpstr>
      <vt:lpstr>Arrays and Pass-By-Value</vt:lpstr>
      <vt:lpstr>More Array Arguments (Don't need to know for CSE 220)</vt:lpstr>
      <vt:lpstr>PowerPoint Presentation</vt:lpstr>
      <vt:lpstr>Recursion</vt:lpstr>
      <vt:lpstr>Recursion</vt:lpstr>
      <vt:lpstr>Termination Condition - Example</vt:lpstr>
      <vt:lpstr>Example</vt:lpstr>
      <vt:lpstr>Solution</vt:lpstr>
      <vt:lpstr>Exercise</vt:lpstr>
      <vt:lpstr>Exercise</vt:lpstr>
      <vt:lpstr>Solution</vt:lpstr>
      <vt:lpstr>Exercise</vt:lpstr>
      <vt:lpstr>Exercise</vt:lpstr>
      <vt:lpstr>Solution</vt:lpstr>
      <vt:lpstr>Solution</vt:lpstr>
      <vt:lpstr>Exercise</vt:lpstr>
      <vt:lpstr>Solution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 – C Programming Fall 2013</dc:title>
  <dc:creator/>
  <cp:lastModifiedBy>Microsoft Office User</cp:lastModifiedBy>
  <cp:revision>362</cp:revision>
  <dcterms:created xsi:type="dcterms:W3CDTF">2006-08-16T00:00:00Z</dcterms:created>
  <dcterms:modified xsi:type="dcterms:W3CDTF">2020-10-12T04:42:53Z</dcterms:modified>
</cp:coreProperties>
</file>