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3"/>
  </p:notesMasterIdLst>
  <p:sldIdLst>
    <p:sldId id="470" r:id="rId2"/>
    <p:sldId id="511" r:id="rId3"/>
    <p:sldId id="512" r:id="rId4"/>
    <p:sldId id="471" r:id="rId5"/>
    <p:sldId id="472" r:id="rId6"/>
    <p:sldId id="473" r:id="rId7"/>
    <p:sldId id="474" r:id="rId8"/>
    <p:sldId id="475" r:id="rId9"/>
    <p:sldId id="436" r:id="rId10"/>
    <p:sldId id="476" r:id="rId11"/>
    <p:sldId id="477" r:id="rId12"/>
    <p:sldId id="478" r:id="rId13"/>
    <p:sldId id="506" r:id="rId14"/>
    <p:sldId id="480" r:id="rId15"/>
    <p:sldId id="481" r:id="rId16"/>
    <p:sldId id="482" r:id="rId17"/>
    <p:sldId id="508" r:id="rId18"/>
    <p:sldId id="484" r:id="rId19"/>
    <p:sldId id="485" r:id="rId20"/>
    <p:sldId id="486" r:id="rId21"/>
    <p:sldId id="487" r:id="rId22"/>
    <p:sldId id="488" r:id="rId23"/>
    <p:sldId id="507" r:id="rId24"/>
    <p:sldId id="509" r:id="rId25"/>
    <p:sldId id="489" r:id="rId26"/>
    <p:sldId id="51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6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5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10/12/20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10/12/20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gr.msu.edu/mid-semester-evalu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2129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Functions don’t have to return anything: Return type is </a:t>
            </a:r>
            <a:r>
              <a:rPr lang="en-US" sz="3000" dirty="0">
                <a:solidFill>
                  <a:srgbClr val="FF0000"/>
                </a:solidFill>
              </a:rPr>
              <a:t>void</a:t>
            </a:r>
          </a:p>
          <a:p>
            <a:r>
              <a:rPr lang="en-US" sz="3000" dirty="0"/>
              <a:t>Functions cannot return arrays</a:t>
            </a:r>
          </a:p>
          <a:p>
            <a:r>
              <a:rPr lang="en-US" sz="3000" dirty="0"/>
              <a:t>Functions don’t have to take input parameters: use </a:t>
            </a:r>
            <a:r>
              <a:rPr lang="en-US" sz="3000" dirty="0">
                <a:solidFill>
                  <a:srgbClr val="FF0000"/>
                </a:solidFill>
              </a:rPr>
              <a:t>void</a:t>
            </a:r>
            <a:r>
              <a:rPr lang="en-US" sz="3000" dirty="0"/>
              <a:t> in place of parameters </a:t>
            </a:r>
          </a:p>
          <a:p>
            <a:pPr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768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3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(void) {</a:t>
            </a:r>
          </a:p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36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(“Hello everyone\n”); </a:t>
            </a:r>
          </a:p>
          <a:p>
            <a:r>
              <a:rPr lang="en-US" sz="36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17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752600"/>
            <a:ext cx="644652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The type must be listed for every parameter</a:t>
            </a:r>
          </a:p>
          <a:p>
            <a:pPr>
              <a:buNone/>
            </a:pPr>
            <a:endParaRPr lang="en-US" dirty="0">
              <a:solidFill>
                <a:srgbClr val="0B2B9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825110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		  y,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92662"/>
            <a:ext cx="67818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add(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 + %d = %d\n”, x, 	  		  y,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2963862"/>
            <a:ext cx="1219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WRONG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4945062"/>
            <a:ext cx="16002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9432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269480" cy="1325562"/>
          </a:xfrm>
        </p:spPr>
        <p:txBody>
          <a:bodyPr/>
          <a:lstStyle/>
          <a:p>
            <a:r>
              <a:rPr lang="en-US" dirty="0"/>
              <a:t>Standard Library Functions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419285"/>
            <a:ext cx="4309281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nsolas" charset="0"/>
                <a:ea typeface="Consolas" charset="0"/>
                <a:cs typeface="Consolas" charset="0"/>
              </a:rPr>
              <a:t>math.h</a:t>
            </a:r>
            <a:endParaRPr lang="en-US" sz="2000" b="1" u="sng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pow(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a, double b);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ceil(double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floor(double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log10(double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cos(double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sin(double a);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tan(double a);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1681" y="1448812"/>
            <a:ext cx="4225119" cy="40934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endParaRPr lang="en-US" sz="2000" b="1" u="sng" dirty="0">
              <a:latin typeface="Consolas" charset="0"/>
              <a:ea typeface="Consolas" charset="0"/>
              <a:cs typeface="Consolas" charset="0"/>
            </a:endParaRP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abs(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x);</a:t>
            </a: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rand(void);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 returns </a:t>
            </a:r>
            <a:r>
              <a:rPr lang="en-US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between 0 and RAND_MAX (a very large number)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exit(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status);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abort(void);</a:t>
            </a:r>
          </a:p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system(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char *string);</a:t>
            </a:r>
          </a:p>
        </p:txBody>
      </p:sp>
    </p:spTree>
    <p:extLst>
      <p:ext uri="{BB962C8B-B14F-4D97-AF65-F5344CB8AC3E}">
        <p14:creationId xmlns:p14="http://schemas.microsoft.com/office/powerpoint/2010/main" val="204625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Function call, the function's name plus the arguments in parentheses.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z = average(x, y);</a:t>
            </a:r>
          </a:p>
          <a:p>
            <a:pPr indent="0"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average(x, y);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//don’t capture result</a:t>
            </a:r>
          </a:p>
          <a:p>
            <a:pPr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/>
              <a:t>The parenthesis are required, even if there are no arguments to provide.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sayHello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//Wrong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13" y="-464341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13" y="990600"/>
            <a:ext cx="7785267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 {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x = 5, y = 20;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percentage(x, y)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(“%f to %f is %f %%\n”, x, y,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(“7 to 35 is %f %%\n”,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percentage(7, 35)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438400"/>
            <a:ext cx="31242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Variable p can't be reached from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47742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978396" cy="4351337"/>
          </a:xfrm>
        </p:spPr>
        <p:txBody>
          <a:bodyPr>
            <a:normAutofit/>
          </a:bodyPr>
          <a:lstStyle/>
          <a:p>
            <a:r>
              <a:rPr lang="en-US" sz="2400" dirty="0"/>
              <a:t>Declare functions before calling them for 1</a:t>
            </a:r>
            <a:r>
              <a:rPr lang="en-US" sz="2400" baseline="30000" dirty="0"/>
              <a:t>st</a:t>
            </a:r>
            <a:r>
              <a:rPr lang="en-US" sz="2400" dirty="0"/>
              <a:t> time</a:t>
            </a:r>
          </a:p>
          <a:p>
            <a:pPr lvl="1"/>
            <a:r>
              <a:rPr lang="en-US" sz="2000" dirty="0"/>
              <a:t>Put </a:t>
            </a:r>
            <a:r>
              <a:rPr lang="en-US" sz="2000" u="sng" dirty="0"/>
              <a:t>definition</a:t>
            </a:r>
            <a:r>
              <a:rPr lang="en-US" sz="2000" dirty="0"/>
              <a:t> before first call</a:t>
            </a:r>
          </a:p>
          <a:p>
            <a:pPr lvl="1"/>
            <a:r>
              <a:rPr lang="en-US" sz="2000" dirty="0"/>
              <a:t>Put </a:t>
            </a:r>
            <a:r>
              <a:rPr lang="en-US" sz="2000" u="sng" dirty="0"/>
              <a:t>declaration</a:t>
            </a:r>
            <a:r>
              <a:rPr lang="en-US" sz="2000" dirty="0"/>
              <a:t> before first call and </a:t>
            </a:r>
            <a:r>
              <a:rPr lang="en-US" sz="2000" u="sng" dirty="0"/>
              <a:t>definition</a:t>
            </a:r>
            <a:r>
              <a:rPr lang="en-US" sz="2000" dirty="0"/>
              <a:t> later</a:t>
            </a:r>
          </a:p>
          <a:p>
            <a:r>
              <a:rPr lang="en-US" sz="2400" dirty="0"/>
              <a:t>Purpose: Tell the compiler the type and number of arguments to expect.</a:t>
            </a:r>
          </a:p>
          <a:p>
            <a:r>
              <a:rPr lang="en-US" sz="2400" dirty="0"/>
              <a:t>If C does not know the function prototype before the 1</a:t>
            </a:r>
            <a:r>
              <a:rPr lang="en-US" sz="2400" baseline="30000" dirty="0"/>
              <a:t>st</a:t>
            </a:r>
            <a:r>
              <a:rPr lang="en-US" sz="2400" dirty="0"/>
              <a:t> call, it automatically converts char and short to </a:t>
            </a:r>
            <a:r>
              <a:rPr lang="en-US" sz="2400" dirty="0" err="1"/>
              <a:t>int</a:t>
            </a:r>
            <a:r>
              <a:rPr lang="en-US" sz="2400" dirty="0"/>
              <a:t> and float to double: </a:t>
            </a:r>
            <a:r>
              <a:rPr lang="en-US" sz="2400" dirty="0">
                <a:solidFill>
                  <a:srgbClr val="FF0000"/>
                </a:solidFill>
              </a:rPr>
              <a:t>AVOID!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62781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40" y="652788"/>
            <a:ext cx="7987284" cy="435133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b);	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declaration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x = 5, y = 20;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= percentage(x, y);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b) {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//function definition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4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0999"/>
            <a:ext cx="7937183" cy="372196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Is this legal code?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input[] = {'A', 'B', 'C', 'D'};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letter =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(2, input);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("Letter = %c", letter);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char word[])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Legal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No, array is wrong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No, </a:t>
            </a:r>
            <a:r>
              <a:rPr lang="en-US" sz="3600" dirty="0" err="1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 is wrong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No, something else is wrong</a:t>
            </a:r>
          </a:p>
        </p:txBody>
      </p:sp>
    </p:spTree>
    <p:extLst>
      <p:ext uri="{BB962C8B-B14F-4D97-AF65-F5344CB8AC3E}">
        <p14:creationId xmlns:p14="http://schemas.microsoft.com/office/powerpoint/2010/main" val="148860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 &amp;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Parameters: </a:t>
            </a:r>
          </a:p>
          <a:p>
            <a:pPr lvl="1"/>
            <a:r>
              <a:rPr lang="en-US" sz="2400" dirty="0"/>
              <a:t>Appear in function definition</a:t>
            </a:r>
          </a:p>
          <a:p>
            <a:pPr lvl="1"/>
            <a:r>
              <a:rPr lang="en-US" sz="2400" dirty="0"/>
              <a:t>Represent names given to the input values </a:t>
            </a:r>
          </a:p>
          <a:p>
            <a:r>
              <a:rPr lang="en-US" sz="2800" dirty="0"/>
              <a:t>Arguments:</a:t>
            </a:r>
          </a:p>
          <a:p>
            <a:pPr lvl="1"/>
            <a:r>
              <a:rPr lang="en-US" sz="2400" dirty="0"/>
              <a:t>Expressions that appear in function calls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Passed by value</a:t>
            </a:r>
            <a:r>
              <a:rPr lang="en-US" sz="2400" dirty="0"/>
              <a:t>: when a function is called, arguments are copied and passed to the function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5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x++;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endParaRPr lang="en-US" sz="25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5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 is: %d”, alpha);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200"/>
              </a:spcBef>
              <a:buNone/>
            </a:pPr>
            <a:r>
              <a:rPr lang="en-US" sz="25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C77-9BD4-A843-8443-0485E673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E561-624D-8642-8C80-421E1954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11 Nov, 50 minutes</a:t>
            </a:r>
          </a:p>
          <a:p>
            <a:r>
              <a:rPr lang="en-CN" dirty="0"/>
              <a:t>Mimir, similar with an assignment, but no visible test cases</a:t>
            </a:r>
          </a:p>
          <a:p>
            <a:r>
              <a:rPr lang="en-CN" dirty="0"/>
              <a:t>Screen share and keep camera open</a:t>
            </a:r>
          </a:p>
          <a:p>
            <a:r>
              <a:rPr lang="en-CN" dirty="0"/>
              <a:t>Release the exam samples on Friday this week</a:t>
            </a:r>
            <a:r>
              <a:rPr lang="en-US" dirty="0"/>
              <a:t>, review them on 9 Nov.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E978-F7B3-E944-AEAA-08FC455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7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124201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r>
              <a:rPr lang="en-US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x++;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addOne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(“alpha: %d”, alpha);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1" y="199136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14800" y="16103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76601" y="29718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259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76601" y="388620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114800" y="3505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3505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276601" y="4954230"/>
          <a:ext cx="38100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14800" y="457323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3594" y="2505392"/>
            <a:ext cx="167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Make a copy of the argument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29254" y="3657322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Increment the copy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76854" y="4705570"/>
            <a:ext cx="182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Destroy the copy and exit the function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16764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3048000" y="2743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0" y="36576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3048000" y="4648200"/>
            <a:ext cx="457200" cy="457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5100" y="5715000"/>
            <a:ext cx="14097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prints 5</a:t>
            </a:r>
          </a:p>
        </p:txBody>
      </p:sp>
    </p:spTree>
    <p:extLst>
      <p:ext uri="{BB962C8B-B14F-4D97-AF65-F5344CB8AC3E}">
        <p14:creationId xmlns:p14="http://schemas.microsoft.com/office/powerpoint/2010/main" val="74562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passing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Modify arguments inside function and still use the old value outside the function =&gt; reduce the number of variables that you need to declare inside the function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3352800"/>
            <a:ext cx="3886200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main (void) {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alpha = 5;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fact1 = 	factorial(alpha);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fact2 = 	factorial(alpha-1);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	alpha, fact1);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(“%d! = %d”, 	alpha-1, fact2);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0;</a:t>
            </a:r>
          </a:p>
          <a:p>
            <a:pPr>
              <a:buFont typeface="Arial" pitchFamily="34" charset="0"/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52800"/>
            <a:ext cx="44196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buNone/>
            </a:pP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factorial 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x) {</a:t>
            </a:r>
            <a:endParaRPr lang="en-US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result = 1;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while (x &gt; 1) 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 result = result*x--;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return result;</a:t>
            </a:r>
          </a:p>
          <a:p>
            <a:pPr>
              <a:buNone/>
            </a:pP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96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When </a:t>
            </a:r>
            <a:r>
              <a:rPr lang="en-US" sz="2800" u="sng" dirty="0"/>
              <a:t>one dimensional</a:t>
            </a:r>
            <a:r>
              <a:rPr lang="en-US" sz="2800" dirty="0"/>
              <a:t> arrays are passed as arguments, leave length unspecified</a:t>
            </a:r>
          </a:p>
          <a:p>
            <a:r>
              <a:rPr lang="en-US" sz="2800" dirty="0"/>
              <a:t>How does the function know the size of the array? Pass the size as another argument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81400"/>
            <a:ext cx="4572000" cy="2246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],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x++) {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	…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indent="-114300"/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568005"/>
            <a:ext cx="4343400" cy="1569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score[ ] = {1, 2, </a:t>
            </a:r>
          </a:p>
          <a:p>
            <a:pPr indent="-114300"/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	3, 4, 5, 6, 7};</a:t>
            </a:r>
          </a:p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7);</a:t>
            </a:r>
          </a:p>
          <a:p>
            <a:pPr indent="-114300"/>
            <a:r>
              <a:rPr lang="en-US" sz="2400" dirty="0" err="1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4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(score, 5);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26455" y="5630863"/>
            <a:ext cx="2514600" cy="838200"/>
          </a:xfrm>
          <a:prstGeom prst="wedgeRectCallout">
            <a:avLst>
              <a:gd name="adj1" fmla="val -17917"/>
              <a:gd name="adj2" fmla="val -112128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B2B91"/>
                </a:solidFill>
              </a:rPr>
              <a:t>No brackets in call</a:t>
            </a:r>
          </a:p>
        </p:txBody>
      </p:sp>
    </p:spTree>
    <p:extLst>
      <p:ext uri="{BB962C8B-B14F-4D97-AF65-F5344CB8AC3E}">
        <p14:creationId xmlns:p14="http://schemas.microsoft.com/office/powerpoint/2010/main" val="121943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do I return an array?</a:t>
            </a:r>
          </a:p>
          <a:p>
            <a:r>
              <a:rPr lang="en-US" sz="2800" dirty="0"/>
              <a:t>Not yet, you need to learn how pointers work first.</a:t>
            </a:r>
          </a:p>
          <a:p>
            <a:r>
              <a:rPr lang="en-US" sz="2800" dirty="0"/>
              <a:t>Until then, you will not need to return arrays from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06" y="-304800"/>
            <a:ext cx="7269480" cy="1325562"/>
          </a:xfrm>
        </p:spPr>
        <p:txBody>
          <a:bodyPr/>
          <a:lstStyle/>
          <a:p>
            <a:r>
              <a:rPr lang="en-US" dirty="0"/>
              <a:t>Arrays and Pass-By-Value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165" y="1020762"/>
            <a:ext cx="6446520" cy="1523999"/>
          </a:xfrm>
        </p:spPr>
        <p:txBody>
          <a:bodyPr/>
          <a:lstStyle/>
          <a:p>
            <a:r>
              <a:rPr lang="en-US" dirty="0"/>
              <a:t>Arrays are different from scalar types, if you pass an array into a function, that function can modify the original array.</a:t>
            </a:r>
          </a:p>
          <a:p>
            <a:pPr lvl="1"/>
            <a:r>
              <a:rPr lang="en-US" dirty="0"/>
              <a:t>This is because arrays are passed as pointers (more on that later in the course)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508616"/>
            <a:ext cx="58511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#define LENGTH 4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length);</a:t>
            </a:r>
          </a:p>
          <a:p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[LENGTH] = {2, 4, 6, 8};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LENGTH);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("%d\n",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nums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]);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halve(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array[],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length) {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for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      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array[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] /= 2;  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55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Array Arguments (Don't need to know for CSE 220)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83855" cy="4525963"/>
          </a:xfrm>
        </p:spPr>
        <p:txBody>
          <a:bodyPr>
            <a:noAutofit/>
          </a:bodyPr>
          <a:lstStyle/>
          <a:p>
            <a:r>
              <a:rPr lang="en-US" sz="2800" dirty="0"/>
              <a:t>When </a:t>
            </a:r>
            <a:r>
              <a:rPr lang="en-US" sz="2800" u="sng" dirty="0"/>
              <a:t>multi dimensional</a:t>
            </a:r>
            <a:r>
              <a:rPr lang="en-US" sz="2800" dirty="0"/>
              <a:t> arrays are passed as arguments, only first dimension length may be unspecified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2939745"/>
            <a:ext cx="8136254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printArray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a[ ][LEN],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x, y;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for (x = 0; x &lt; n; x++)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	for( y=0; y&lt;LEN; y++) {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	...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indent="-114300"/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61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5" y="16239"/>
            <a:ext cx="7937183" cy="57749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What does this code output?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xyz(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input[],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length)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result = 0;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length; ++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result += input[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result;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array[] = {1, 2, 3, 4};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xyz(array, 4));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5638800"/>
            <a:ext cx="7740396" cy="12192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86661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is recursive if it calls itself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4" y="2438400"/>
            <a:ext cx="6902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&lt;= 1)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n*</a:t>
            </a:r>
            <a:r>
              <a:rPr lang="en-US" sz="3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fact(n-1)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44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61" y="-426242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625593"/>
            <a:ext cx="7440118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fact(1)));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1));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476779" y="1465380"/>
            <a:ext cx="2971800" cy="761494"/>
          </a:xfrm>
          <a:prstGeom prst="wedgeRectCallout">
            <a:avLst>
              <a:gd name="adj1" fmla="val -63827"/>
              <a:gd name="adj2" fmla="val -658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Termination Condition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728" y="1037333"/>
            <a:ext cx="4233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20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&lt;= 1) {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n*</a:t>
            </a:r>
            <a:r>
              <a:rPr lang="en-US" sz="20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fact(n-1)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sz="20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212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36391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Termination Condition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295400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n*fact(n-1);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3398461"/>
            <a:ext cx="8839200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fact(4);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fact(3);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fact(2));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fact(1)));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(fact(0))));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(0 * (fact(-1) )))));</a:t>
            </a:r>
          </a:p>
          <a:p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x = 4 * (3 * (2 * (1 * (0 * (-1 * fact(-2))))));</a:t>
            </a:r>
            <a:r>
              <a:rPr lang="en-US" sz="2400" b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2400" b="1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89" y="678240"/>
            <a:ext cx="3230867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we remove the termination condition, the function will call itself infinite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6242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11CA-9E4E-AD4B-8436-FD074650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Mid-semester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1E57-9338-454B-A710-F2C718CA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Comments and Suggestions</a:t>
            </a:r>
          </a:p>
          <a:p>
            <a:pPr lvl="1"/>
            <a:r>
              <a:rPr lang="en-US" dirty="0">
                <a:hlinkClick r:id="rId2" tooltip="https://www.egr.msu.edu/mid-semester-evaluation"/>
              </a:rPr>
              <a:t>https://www.egr.msu.edu/mid-semester-evaluation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9E335-264B-9A48-997B-4098667C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08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that computes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endParaRPr lang="en-US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290789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Stopping condition?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342155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6387" y="225916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 err="1">
                <a:solidFill>
                  <a:srgbClr val="0B2B91"/>
                </a:solidFill>
              </a:rPr>
              <a:t>x</a:t>
            </a:r>
            <a:r>
              <a:rPr lang="en-US" sz="3200" baseline="30000" dirty="0" err="1">
                <a:solidFill>
                  <a:srgbClr val="0B2B91"/>
                </a:solidFill>
              </a:rPr>
              <a:t>n</a:t>
            </a:r>
            <a:r>
              <a:rPr lang="en-US" sz="3200" dirty="0">
                <a:solidFill>
                  <a:srgbClr val="0B2B91"/>
                </a:solidFill>
              </a:rPr>
              <a:t> = x*x</a:t>
            </a:r>
            <a:r>
              <a:rPr lang="en-US" sz="3200" baseline="30000" dirty="0">
                <a:solidFill>
                  <a:srgbClr val="0B2B91"/>
                </a:solidFill>
              </a:rPr>
              <a:t>n-1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3421536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764481">
            <a:off x="4374466" y="3906742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6300" y="4104851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n-2</a:t>
            </a:r>
          </a:p>
        </p:txBody>
      </p:sp>
      <p:sp>
        <p:nvSpPr>
          <p:cNvPr id="13" name="Oval 12"/>
          <p:cNvSpPr/>
          <p:nvPr/>
        </p:nvSpPr>
        <p:spPr>
          <a:xfrm>
            <a:off x="5105399" y="4087672"/>
            <a:ext cx="685800" cy="62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64481">
            <a:off x="5655045" y="4561887"/>
            <a:ext cx="528813" cy="27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8722" y="482542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n-3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553200" y="5337144"/>
            <a:ext cx="533400" cy="431037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19900" y="5833775"/>
            <a:ext cx="1600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>
              <a:buNone/>
            </a:pPr>
            <a:r>
              <a:rPr lang="en-US" sz="3200" dirty="0">
                <a:solidFill>
                  <a:srgbClr val="0B2B91"/>
                </a:solidFill>
              </a:rPr>
              <a:t>x*x</a:t>
            </a:r>
            <a:r>
              <a:rPr lang="en-US" sz="3200" baseline="30000" dirty="0">
                <a:solidFill>
                  <a:srgbClr val="0B2B9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628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9" grpId="0" animBg="1"/>
      <p:bldP spid="11" grpId="0"/>
      <p:bldP spid="13" grpId="0" animBg="1"/>
      <p:bldP spid="14" grpId="0" animBg="1"/>
      <p:bldP spid="15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that computes x</a:t>
            </a:r>
            <a:r>
              <a:rPr lang="en-US" baseline="30000" dirty="0"/>
              <a:t>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403" y="2133600"/>
            <a:ext cx="74946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power(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32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if (n == 0)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1;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} else {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   return x*</a:t>
            </a:r>
            <a:r>
              <a:rPr lang="en-US" sz="3200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power(x, n-1)</a:t>
            </a:r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32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2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prints numbers from 1 to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7339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(“%d\n”, start);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(start &lt; n)	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countToN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(start+1, n);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defTabSz="461963"/>
            <a:endParaRPr 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computes the sum of all integers between 1 and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004469"/>
            <a:ext cx="699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</a:rPr>
              <a:t>Pseudocode</a:t>
            </a:r>
            <a:r>
              <a:rPr lang="en-US" sz="2800" dirty="0">
                <a:solidFill>
                  <a:srgbClr val="000099"/>
                </a:solidFill>
              </a:rPr>
              <a:t>: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</a:rPr>
              <a:t>Sum(from 1 to n) = n + Sum (from to n-1)</a:t>
            </a:r>
          </a:p>
        </p:txBody>
      </p:sp>
    </p:spTree>
    <p:extLst>
      <p:ext uri="{BB962C8B-B14F-4D97-AF65-F5344CB8AC3E}">
        <p14:creationId xmlns:p14="http://schemas.microsoft.com/office/powerpoint/2010/main" val="6722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computes the sum of all integers between 1 and n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38100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sum (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(n == 1)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1;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n + sum(n-1);</a:t>
            </a:r>
          </a:p>
          <a:p>
            <a:pPr defTabSz="461963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55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587996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non-recursive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150295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index = 0; index &lt; n; index++)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if (array[index] == 5)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	count++;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6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591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17816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17816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 - 1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9645" y="4558931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5s in array between 0 and n – 1 is</a:t>
            </a:r>
          </a:p>
          <a:p>
            <a:r>
              <a:rPr lang="en-US" sz="2800" dirty="0"/>
              <a:t>	number of 5s in first cell </a:t>
            </a:r>
          </a:p>
          <a:p>
            <a:r>
              <a:rPr lang="en-US" sz="2800" dirty="0"/>
              <a:t>	+</a:t>
            </a:r>
          </a:p>
          <a:p>
            <a:r>
              <a:rPr lang="en-US" sz="2800" dirty="0"/>
              <a:t>	number of 5s between 1 and n – 1 </a:t>
            </a:r>
          </a:p>
        </p:txBody>
      </p:sp>
      <p:sp>
        <p:nvSpPr>
          <p:cNvPr id="10" name="Oval 9"/>
          <p:cNvSpPr/>
          <p:nvPr/>
        </p:nvSpPr>
        <p:spPr>
          <a:xfrm>
            <a:off x="1295400" y="3393123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65223" y="3207216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204354"/>
            <a:ext cx="8362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(array[start] == 5)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count = 1;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2300" y="571828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Stopping Condition?</a:t>
            </a:r>
          </a:p>
        </p:txBody>
      </p:sp>
    </p:spTree>
    <p:extLst>
      <p:ext uri="{BB962C8B-B14F-4D97-AF65-F5344CB8AC3E}">
        <p14:creationId xmlns:p14="http://schemas.microsoft.com/office/powerpoint/2010/main" val="7693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given an array of integers, counts the occurrences of the value 5 in it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134163"/>
            <a:ext cx="897445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start,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count =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(start == n)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0;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(array[start] == 5) {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count = 1;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return count + </a:t>
            </a:r>
            <a:r>
              <a:rPr lang="en-US" sz="23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countFives</a:t>
            </a:r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start+1, n);</a:t>
            </a:r>
          </a:p>
          <a:p>
            <a:r>
              <a:rPr lang="en-US" sz="23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557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351337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finds the minimum number in a given array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985746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99"/>
                </a:solidFill>
              </a:rPr>
              <a:t>The min in array (from 0 to n-1) = the minimum between: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99"/>
                </a:solidFill>
              </a:rPr>
              <a:t>Array[n-1]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99"/>
                </a:solidFill>
              </a:rPr>
              <a:t>The min in array (from 0 to n-2)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87577" y="32037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3777" y="2790349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0177" y="2790349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 - 1 </a:t>
            </a:r>
          </a:p>
        </p:txBody>
      </p:sp>
      <p:sp>
        <p:nvSpPr>
          <p:cNvPr id="9" name="Oval 8"/>
          <p:cNvSpPr/>
          <p:nvPr/>
        </p:nvSpPr>
        <p:spPr>
          <a:xfrm>
            <a:off x="6872747" y="2961696"/>
            <a:ext cx="685800" cy="79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3223" y="2819400"/>
            <a:ext cx="5654777" cy="1153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Building blocks of C programs</a:t>
            </a:r>
          </a:p>
          <a:p>
            <a:r>
              <a:rPr lang="en-US" sz="2800" dirty="0"/>
              <a:t>Divide program into smaller pieces</a:t>
            </a:r>
          </a:p>
          <a:p>
            <a:r>
              <a:rPr lang="en-US" sz="2800" dirty="0"/>
              <a:t>Easier to understand</a:t>
            </a:r>
          </a:p>
          <a:p>
            <a:r>
              <a:rPr lang="en-US" sz="2800" dirty="0"/>
              <a:t>Easier to maintain</a:t>
            </a:r>
          </a:p>
          <a:p>
            <a:r>
              <a:rPr lang="en-US" sz="2800" dirty="0"/>
              <a:t>Reuse code and avoid repetition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3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357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/>
              <a:t>Write a </a:t>
            </a:r>
            <a:r>
              <a:rPr lang="en-US" sz="3000" u="sng" dirty="0"/>
              <a:t>recursive</a:t>
            </a:r>
            <a:r>
              <a:rPr lang="en-US" sz="3000" dirty="0"/>
              <a:t> function that finds the minimum number in a given array</a:t>
            </a:r>
            <a:endParaRPr lang="en-US" sz="3000" baseline="30000" dirty="0"/>
          </a:p>
          <a:p>
            <a:endParaRPr lang="en-US" baseline="30000" dirty="0"/>
          </a:p>
          <a:p>
            <a:pPr lvl="1">
              <a:buNone/>
            </a:pPr>
            <a:r>
              <a:rPr lang="en-US" baseline="30000" dirty="0"/>
              <a:t>		</a:t>
            </a:r>
            <a:endParaRPr lang="en-US" sz="3600" baseline="30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5146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1963"/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array[ ],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n)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n – 1;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== 0) { return array[0]; }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findMin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(array,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if (array[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 &lt;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array[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lastIdx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 else { 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return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minFirstPart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defTabSz="461963"/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898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5154" y="31230"/>
            <a:ext cx="5295901" cy="2862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61963"/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array[ ], 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n) {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 = n – 1;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if (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 == 0)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array[0];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>
                <a:solidFill>
                  <a:srgbClr val="000099"/>
                </a:solidFill>
              </a:rPr>
              <a:t>int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 = </a:t>
            </a:r>
            <a:r>
              <a:rPr lang="en-US" dirty="0" err="1">
                <a:solidFill>
                  <a:srgbClr val="000099"/>
                </a:solidFill>
              </a:rPr>
              <a:t>findMin</a:t>
            </a:r>
            <a:r>
              <a:rPr lang="en-US" dirty="0">
                <a:solidFill>
                  <a:srgbClr val="000099"/>
                </a:solidFill>
              </a:rPr>
              <a:t>(array, 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);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if (array[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] &lt;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)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array[</a:t>
            </a:r>
            <a:r>
              <a:rPr lang="en-US" dirty="0" err="1">
                <a:solidFill>
                  <a:srgbClr val="000099"/>
                </a:solidFill>
              </a:rPr>
              <a:t>lastIdx</a:t>
            </a:r>
            <a:r>
              <a:rPr lang="en-US" dirty="0">
                <a:solidFill>
                  <a:srgbClr val="000099"/>
                </a:solidFill>
              </a:rPr>
              <a:t>];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else 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		return </a:t>
            </a:r>
            <a:r>
              <a:rPr lang="en-US" dirty="0" err="1">
                <a:solidFill>
                  <a:srgbClr val="000099"/>
                </a:solidFill>
              </a:rPr>
              <a:t>minFirstPart</a:t>
            </a:r>
            <a:r>
              <a:rPr lang="en-US" dirty="0">
                <a:solidFill>
                  <a:srgbClr val="000099"/>
                </a:solidFill>
              </a:rPr>
              <a:t>;</a:t>
            </a:r>
          </a:p>
          <a:p>
            <a:pPr defTabSz="461963"/>
            <a:r>
              <a:rPr lang="en-US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976" y="2513365"/>
            <a:ext cx="7520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err="1"/>
              <a:t>int</a:t>
            </a:r>
            <a:r>
              <a:rPr lang="en-US" dirty="0"/>
              <a:t> values[3] = {2, 1, 5};</a:t>
            </a:r>
          </a:p>
          <a:p>
            <a:pPr defTabSz="457200"/>
            <a:r>
              <a:rPr lang="en-US" dirty="0" err="1"/>
              <a:t>findMin</a:t>
            </a:r>
            <a:r>
              <a:rPr lang="en-US" dirty="0"/>
              <a:t>(values, 3);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lastIdx</a:t>
            </a:r>
            <a:r>
              <a:rPr lang="en-US" dirty="0"/>
              <a:t> = 3 – 1 = 2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minFirstPart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findMin</a:t>
            </a:r>
            <a:r>
              <a:rPr lang="en-US" dirty="0">
                <a:solidFill>
                  <a:srgbClr val="FF0000"/>
                </a:solidFill>
              </a:rPr>
              <a:t>(values, 2)</a:t>
            </a:r>
          </a:p>
          <a:p>
            <a:pPr defTabSz="457200"/>
            <a:r>
              <a:rPr lang="en-US" dirty="0"/>
              <a:t>					</a:t>
            </a:r>
            <a:r>
              <a:rPr lang="en-US" dirty="0" err="1">
                <a:solidFill>
                  <a:srgbClr val="FF0000"/>
                </a:solidFill>
              </a:rPr>
              <a:t>lastIdx</a:t>
            </a:r>
            <a:r>
              <a:rPr lang="en-US" dirty="0">
                <a:solidFill>
                  <a:srgbClr val="FF0000"/>
                </a:solidFill>
              </a:rPr>
              <a:t> = 2;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findMin</a:t>
            </a:r>
            <a:r>
              <a:rPr lang="en-US" dirty="0">
                <a:solidFill>
                  <a:srgbClr val="00B050"/>
                </a:solidFill>
              </a:rPr>
              <a:t>(values, 1)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				</a:t>
            </a:r>
            <a:r>
              <a:rPr lang="en-US" dirty="0" err="1">
                <a:solidFill>
                  <a:srgbClr val="00B050"/>
                </a:solidFill>
              </a:rPr>
              <a:t>lastIdx</a:t>
            </a:r>
            <a:r>
              <a:rPr lang="en-US" dirty="0">
                <a:solidFill>
                  <a:srgbClr val="00B050"/>
                </a:solidFill>
              </a:rPr>
              <a:t> = 0</a:t>
            </a:r>
          </a:p>
          <a:p>
            <a:pPr defTabSz="457200"/>
            <a:r>
              <a:rPr lang="en-US" dirty="0">
                <a:solidFill>
                  <a:srgbClr val="00B050"/>
                </a:solidFill>
              </a:rPr>
              <a:t>									return array[0] =&gt; 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 2</a:t>
            </a: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array[</a:t>
            </a:r>
            <a:r>
              <a:rPr lang="en-US" dirty="0" err="1">
                <a:solidFill>
                  <a:srgbClr val="FF0000"/>
                </a:solidFill>
              </a:rPr>
              <a:t>lastIdx</a:t>
            </a:r>
            <a:r>
              <a:rPr lang="en-US" dirty="0">
                <a:solidFill>
                  <a:srgbClr val="FF0000"/>
                </a:solidFill>
              </a:rPr>
              <a:t>] = array[1] = 1 &lt; 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endParaRPr lang="en-US" dirty="0">
              <a:solidFill>
                <a:srgbClr val="FF0000"/>
              </a:solidFill>
            </a:endParaRPr>
          </a:p>
          <a:p>
            <a:pPr defTabSz="457200"/>
            <a:r>
              <a:rPr lang="en-US" dirty="0">
                <a:solidFill>
                  <a:srgbClr val="FF0000"/>
                </a:solidFill>
              </a:rPr>
              <a:t>					return </a:t>
            </a:r>
            <a:r>
              <a:rPr lang="en-US" dirty="0" err="1">
                <a:solidFill>
                  <a:srgbClr val="FF0000"/>
                </a:solidFill>
              </a:rPr>
              <a:t>minFirstPart</a:t>
            </a:r>
            <a:r>
              <a:rPr lang="en-US" dirty="0">
                <a:solidFill>
                  <a:srgbClr val="FF0000"/>
                </a:solidFill>
              </a:rPr>
              <a:t> =&gt; 1</a:t>
            </a:r>
          </a:p>
          <a:p>
            <a:pPr defTabSz="457200"/>
            <a:r>
              <a:rPr lang="en-US" dirty="0"/>
              <a:t>	</a:t>
            </a:r>
            <a:r>
              <a:rPr lang="en-US" dirty="0" err="1"/>
              <a:t>minFirstPart</a:t>
            </a:r>
            <a:r>
              <a:rPr lang="en-US" dirty="0"/>
              <a:t> = 1</a:t>
            </a:r>
          </a:p>
          <a:p>
            <a:pPr defTabSz="457200"/>
            <a:r>
              <a:rPr lang="en-US" dirty="0"/>
              <a:t>	array[</a:t>
            </a:r>
            <a:r>
              <a:rPr lang="en-US" dirty="0" err="1"/>
              <a:t>lastIdx</a:t>
            </a:r>
            <a:r>
              <a:rPr lang="en-US" dirty="0"/>
              <a:t>] = array[2] = 5</a:t>
            </a:r>
          </a:p>
          <a:p>
            <a:pPr defTabSz="457200"/>
            <a:r>
              <a:rPr lang="en-US" dirty="0"/>
              <a:t>	array[</a:t>
            </a:r>
            <a:r>
              <a:rPr lang="en-US" dirty="0" err="1"/>
              <a:t>lastIdx</a:t>
            </a:r>
            <a:r>
              <a:rPr lang="en-US" dirty="0"/>
              <a:t>] &gt; </a:t>
            </a:r>
            <a:r>
              <a:rPr lang="en-US" dirty="0" err="1"/>
              <a:t>minFirstPart</a:t>
            </a:r>
            <a:r>
              <a:rPr lang="en-US" dirty="0"/>
              <a:t>  	(5 &gt; 1)</a:t>
            </a:r>
          </a:p>
          <a:p>
            <a:pPr defTabSz="457200"/>
            <a:r>
              <a:rPr lang="en-US" dirty="0"/>
              <a:t>	return </a:t>
            </a:r>
            <a:r>
              <a:rPr lang="en-US" dirty="0" err="1"/>
              <a:t>minFirstPart</a:t>
            </a:r>
            <a:r>
              <a:rPr lang="en-US" dirty="0"/>
              <a:t> =&gt; 1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976" y="1583561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/>
              <a:t>Sample Run</a:t>
            </a:r>
          </a:p>
        </p:txBody>
      </p:sp>
      <p:sp>
        <p:nvSpPr>
          <p:cNvPr id="18" name="Freeform 17"/>
          <p:cNvSpPr/>
          <p:nvPr/>
        </p:nvSpPr>
        <p:spPr>
          <a:xfrm>
            <a:off x="1264596" y="3346315"/>
            <a:ext cx="1264595" cy="1643974"/>
          </a:xfrm>
          <a:custGeom>
            <a:avLst/>
            <a:gdLst>
              <a:gd name="connsiteX0" fmla="*/ 1264595 w 1264595"/>
              <a:gd name="connsiteY0" fmla="*/ 1643974 h 1643974"/>
              <a:gd name="connsiteX1" fmla="*/ 321013 w 1264595"/>
              <a:gd name="connsiteY1" fmla="*/ 1293779 h 1643974"/>
              <a:gd name="connsiteX2" fmla="*/ 0 w 1264595"/>
              <a:gd name="connsiteY2" fmla="*/ 0 h 164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595" h="1643974">
                <a:moveTo>
                  <a:pt x="1264595" y="1643974"/>
                </a:moveTo>
                <a:cubicBezTo>
                  <a:pt x="898187" y="1605874"/>
                  <a:pt x="531779" y="1567775"/>
                  <a:pt x="321013" y="1293779"/>
                </a:cubicBezTo>
                <a:cubicBezTo>
                  <a:pt x="110247" y="1019783"/>
                  <a:pt x="55123" y="50989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604576" y="3798651"/>
            <a:ext cx="838201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3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" y="-533400"/>
            <a:ext cx="7269480" cy="1325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1"/>
            <a:ext cx="8212455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(“*********\n”);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(“Select one of the following options\n:”);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A: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B: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oz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C: to convert from g to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(“- D: to convert from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to g\n”);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(“*********\n”);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char option;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(“%c”, &amp;option);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//Ask for number and apply the conversion accordingly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...}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1"/>
            <a:ext cx="7240524" cy="4937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main(void)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char option;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displayOptions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(“%c”, &amp;option);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//Ask for number 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…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//Apply conversion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float result;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switch(option) {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case ‘A’: 	result = </a:t>
            </a:r>
            <a:r>
              <a:rPr lang="en-US" sz="24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convertOzToLbs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(number); 						break;</a:t>
            </a:r>
          </a:p>
          <a:p>
            <a:pPr marL="0" indent="0" defTabSz="403225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…</a:t>
            </a:r>
          </a:p>
          <a:p>
            <a:pPr marL="0" indent="0" defTabSz="403225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2286000"/>
            <a:ext cx="29718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Simplify Code</a:t>
            </a:r>
          </a:p>
          <a:p>
            <a:r>
              <a:rPr lang="en-US" sz="2400" dirty="0"/>
              <a:t>- Must be defined in the code</a:t>
            </a:r>
          </a:p>
        </p:txBody>
      </p:sp>
      <p:sp>
        <p:nvSpPr>
          <p:cNvPr id="5" name="Right Arrow 4"/>
          <p:cNvSpPr/>
          <p:nvPr/>
        </p:nvSpPr>
        <p:spPr>
          <a:xfrm rot="10548128">
            <a:off x="3664108" y="2582876"/>
            <a:ext cx="1359202" cy="215764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6723761">
            <a:off x="4139841" y="4448789"/>
            <a:ext cx="2271676" cy="357251"/>
          </a:xfrm>
          <a:prstGeom prst="rightArrow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percentage(double a, double b) {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double p = a/b*100;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return p;</a:t>
            </a:r>
          </a:p>
          <a:p>
            <a:pPr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dirty="0"/>
              <a:t>Must specify: </a:t>
            </a:r>
          </a:p>
          <a:p>
            <a:pPr lvl="1"/>
            <a:r>
              <a:rPr lang="en-US" dirty="0"/>
              <a:t>Return type:	</a:t>
            </a:r>
            <a:r>
              <a:rPr lang="en-US" dirty="0">
                <a:solidFill>
                  <a:srgbClr val="C00000"/>
                </a:solidFill>
              </a:rPr>
              <a:t>double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function name: percentage</a:t>
            </a:r>
          </a:p>
          <a:p>
            <a:pPr lvl="1"/>
            <a:r>
              <a:rPr lang="en-US" dirty="0"/>
              <a:t>function parameters and type: double a, double b </a:t>
            </a:r>
          </a:p>
          <a:p>
            <a:pPr lvl="1"/>
            <a:r>
              <a:rPr lang="en-US" dirty="0"/>
              <a:t>function body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1143000" y="1869519"/>
            <a:ext cx="1295400" cy="685800"/>
          </a:xfrm>
          <a:prstGeom prst="wedgeRectCallout">
            <a:avLst>
              <a:gd name="adj1" fmla="val -57165"/>
              <a:gd name="adj2" fmla="val 90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Return type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276600" y="1869519"/>
            <a:ext cx="1524000" cy="685800"/>
          </a:xfrm>
          <a:prstGeom prst="wedgeRectCallout">
            <a:avLst>
              <a:gd name="adj1" fmla="val -49327"/>
              <a:gd name="adj2" fmla="val 983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Function name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715000" y="1869519"/>
            <a:ext cx="2590800" cy="685800"/>
          </a:xfrm>
          <a:prstGeom prst="wedgeRectCallout">
            <a:avLst>
              <a:gd name="adj1" fmla="val -47115"/>
              <a:gd name="adj2" fmla="val 904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Parameters: type and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83919"/>
            <a:ext cx="830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double percentage (double a, double </a:t>
            </a:r>
            <a:r>
              <a:rPr lang="en-US" sz="280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b) {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double p = a/b*100;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    return p;</a:t>
            </a:r>
          </a:p>
          <a:p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26758" y="3487459"/>
            <a:ext cx="1524000" cy="685800"/>
          </a:xfrm>
          <a:prstGeom prst="wedgeRectCallout">
            <a:avLst>
              <a:gd name="adj1" fmla="val -89625"/>
              <a:gd name="adj2" fmla="val 286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70643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93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17" y="2020856"/>
            <a:ext cx="7355967" cy="2072116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What is the return type for this function definition?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get_letter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x, </a:t>
            </a:r>
            <a:r>
              <a:rPr lang="en-US" sz="28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char word[]) </a:t>
            </a: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return word[x];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2587" y="4102965"/>
            <a:ext cx="7740396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</a:p>
          <a:p>
            <a:r>
              <a:rPr lang="en-US" sz="3600" dirty="0" err="1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3600" dirty="0">
              <a:solidFill>
                <a:srgbClr val="FEFB0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char[]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6101430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7466</TotalTime>
  <Words>3028</Words>
  <Application>Microsoft Macintosh PowerPoint</Application>
  <PresentationFormat>On-screen Show (4:3)</PresentationFormat>
  <Paragraphs>520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Calibri</vt:lpstr>
      <vt:lpstr>Century Schoolbook</vt:lpstr>
      <vt:lpstr>Consolas</vt:lpstr>
      <vt:lpstr>Wingdings 2</vt:lpstr>
      <vt:lpstr>View</vt:lpstr>
      <vt:lpstr>CSE 220 – C Programming</vt:lpstr>
      <vt:lpstr>Exam</vt:lpstr>
      <vt:lpstr>Mid-semester Evaluation</vt:lpstr>
      <vt:lpstr>Functions</vt:lpstr>
      <vt:lpstr>Example</vt:lpstr>
      <vt:lpstr>Example</vt:lpstr>
      <vt:lpstr>Defining a function</vt:lpstr>
      <vt:lpstr>Defining a function</vt:lpstr>
      <vt:lpstr>Exercise</vt:lpstr>
      <vt:lpstr>Defining a function</vt:lpstr>
      <vt:lpstr>Defining a function</vt:lpstr>
      <vt:lpstr>Standard Library Functions</vt:lpstr>
      <vt:lpstr>Calling a function</vt:lpstr>
      <vt:lpstr>Example</vt:lpstr>
      <vt:lpstr>Program Structure</vt:lpstr>
      <vt:lpstr>Example</vt:lpstr>
      <vt:lpstr>PowerPoint Presentation</vt:lpstr>
      <vt:lpstr>Parameters &amp; Arguments</vt:lpstr>
      <vt:lpstr>Passing by value example</vt:lpstr>
      <vt:lpstr>Passing by value example</vt:lpstr>
      <vt:lpstr>Advantage of passing by value</vt:lpstr>
      <vt:lpstr>Array Arguments</vt:lpstr>
      <vt:lpstr>Returning arrays?</vt:lpstr>
      <vt:lpstr>Arrays and Pass-By-Value</vt:lpstr>
      <vt:lpstr>More Array Arguments (Don't need to know for CSE 220)</vt:lpstr>
      <vt:lpstr>PowerPoint Presentation</vt:lpstr>
      <vt:lpstr>Recursion</vt:lpstr>
      <vt:lpstr>Recursion</vt:lpstr>
      <vt:lpstr>Termination Condition - Example</vt:lpstr>
      <vt:lpstr>Example</vt:lpstr>
      <vt:lpstr>Solution</vt:lpstr>
      <vt:lpstr>Exercise</vt:lpstr>
      <vt:lpstr>Exercise</vt:lpstr>
      <vt:lpstr>Solution</vt:lpstr>
      <vt:lpstr>Exercise</vt:lpstr>
      <vt:lpstr>Exercise</vt:lpstr>
      <vt:lpstr>Solution</vt:lpstr>
      <vt:lpstr>Solution</vt:lpstr>
      <vt:lpstr>Exercise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362</cp:revision>
  <dcterms:created xsi:type="dcterms:W3CDTF">2006-08-16T00:00:00Z</dcterms:created>
  <dcterms:modified xsi:type="dcterms:W3CDTF">2020-10-12T05:01:00Z</dcterms:modified>
</cp:coreProperties>
</file>