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7" r:id="rId1"/>
  </p:sldMasterIdLst>
  <p:notesMasterIdLst>
    <p:notesMasterId r:id="rId24"/>
  </p:notesMasterIdLst>
  <p:handoutMasterIdLst>
    <p:handoutMasterId r:id="rId25"/>
  </p:handoutMasterIdLst>
  <p:sldIdLst>
    <p:sldId id="392" r:id="rId2"/>
    <p:sldId id="393" r:id="rId3"/>
    <p:sldId id="394" r:id="rId4"/>
    <p:sldId id="412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13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AF1"/>
    <a:srgbClr val="FEFB01"/>
    <a:srgbClr val="F5A007"/>
    <a:srgbClr val="E205FA"/>
    <a:srgbClr val="D48110"/>
    <a:srgbClr val="0CFA02"/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86332" autoAdjust="0"/>
  </p:normalViewPr>
  <p:slideViewPr>
    <p:cSldViewPr>
      <p:cViewPr varScale="1">
        <p:scale>
          <a:sx n="108" d="100"/>
          <a:sy n="108" d="100"/>
        </p:scale>
        <p:origin x="15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1434-6122-FF40-9E3D-9815E963360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5427-70FF-D64D-9DEF-653702A2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6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51A12-E2C7-490F-9B80-BF4FB84EE23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D8560-5E15-4AE0-B797-033059762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2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4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4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0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87FD5B78-719E-EB4F-B46C-3436DB7CC52E}" type="datetime1">
              <a:rPr lang="en-US" smtClean="0"/>
              <a:t>9/21/20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9D34-C490-C841-8C66-559E13CB83F1}" type="datetime1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0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A430-BDC9-1946-9AFC-7878DC88CF31}" type="datetime1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94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C904-F353-BE4E-BD06-0C08568C73B6}" type="datetime1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83CD-8755-904E-92D7-C1E73D78C106}" type="datetime1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3916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E8ED-DCEF-D945-B61C-2ABED93C49B6}" type="datetime1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E1F4-30BF-5548-83A5-4B15D024A2CC}" type="datetime1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7EEB-CE3C-364D-A686-0532BB2F6B4D}" type="datetime1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E960-50D9-EE45-8012-18DA0DC07FAB}" type="datetime1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85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A629-3534-7A46-A0FF-94D6F694B5A9}" type="datetime1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9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E736-0CD0-A94C-8BA9-AB0135E11BEE}" type="datetime1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4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CA1698-EE48-6B49-91ED-C3034AD5B709}" type="datetime1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5234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sz="2700" dirty="0"/>
              <a:t>Expressions can be used as statements</a:t>
            </a:r>
          </a:p>
          <a:p>
            <a:pPr marL="0" indent="0" defTabSz="630238">
              <a:buNone/>
            </a:pP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//Increments </a:t>
            </a:r>
            <a:r>
              <a:rPr lang="en-US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defTabSz="630238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i+5;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//Evaluates </a:t>
            </a:r>
            <a:r>
              <a:rPr lang="en-US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+ 5 and discards the result</a:t>
            </a:r>
          </a:p>
          <a:p>
            <a:r>
              <a:rPr lang="en-US" sz="2700" dirty="0"/>
              <a:t>Expressions are evaluated according to precedence order of operators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a=b+=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-d+--e/-f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b+=  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(--e) /  (-f)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b+=  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((--e) /  (-f))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b+= (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((--e) /  (-f)))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(b+= (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((--e) /  (-f))))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4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does not specify order of evaluation of subexpressions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 - b)*(c + d)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//Evaluate a-b or </a:t>
            </a:r>
            <a:r>
              <a:rPr lang="en-US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c+d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first?</a:t>
            </a:r>
          </a:p>
          <a:p>
            <a:r>
              <a:rPr lang="en-US" dirty="0"/>
              <a:t>Avoid expressions that use the value of a variable and modify it in the same expression: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(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+= ( (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((--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/  (-f))))</a:t>
            </a:r>
          </a:p>
          <a:p>
            <a:r>
              <a:rPr lang="en-US" dirty="0"/>
              <a:t>Use multiple assignment statements instead: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B2B91"/>
                </a:solidFill>
              </a:rPr>
              <a:t>	</a:t>
            </a:r>
            <a:r>
              <a:rPr lang="en-US" sz="3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x = (--b) /  (-f)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b += (</a:t>
            </a:r>
            <a:r>
              <a:rPr lang="en-US" sz="3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3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x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a = b;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3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c?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a = 5;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 = (b = a + 2) – (a = 1)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505200"/>
            <a:ext cx="4305300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If (b = a + 2) is evaluated  first: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b becomes: 5 + 2 = 7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a becomes: 1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c becomes: 7 – 1 =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2613" y="3505200"/>
            <a:ext cx="3962400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If (a = 1) is evaluated first: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a becomes: 1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b becomes: 1 + 2 = 3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c becomes: 3 – 1 = 2</a:t>
            </a:r>
          </a:p>
          <a:p>
            <a:pPr defTabSz="461963"/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1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you think the following code outputs?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038600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3 4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3 6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3 8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undefined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057082"/>
            <a:ext cx="7638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= 2;</a:t>
            </a: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j =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print("%d %d",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, j);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 to: </a:t>
            </a:r>
            <a:r>
              <a:rPr lang="en-US" dirty="0">
                <a:solidFill>
                  <a:srgbClr val="FF0000"/>
                </a:solidFill>
              </a:rPr>
              <a:t>==</a:t>
            </a:r>
          </a:p>
          <a:p>
            <a:r>
              <a:rPr lang="en-US" dirty="0"/>
              <a:t>Not equal to: </a:t>
            </a:r>
            <a:r>
              <a:rPr lang="en-US" dirty="0">
                <a:solidFill>
                  <a:srgbClr val="FF0000"/>
                </a:solidFill>
              </a:rPr>
              <a:t>!=</a:t>
            </a:r>
          </a:p>
          <a:p>
            <a:r>
              <a:rPr lang="en-US" dirty="0"/>
              <a:t>Produce 0 or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5964" y="3810000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 = 5, y = 5, z;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z = x == y; 	</a:t>
            </a:r>
            <a:r>
              <a:rPr lang="en-US" sz="2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//z has value 1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z = x != y;	</a:t>
            </a:r>
            <a:r>
              <a:rPr lang="en-US" sz="2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//z has value 0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y = 2;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Z = x != y	</a:t>
            </a:r>
            <a:r>
              <a:rPr lang="en-US" sz="2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//z has value 1</a:t>
            </a:r>
          </a:p>
        </p:txBody>
      </p:sp>
    </p:spTree>
    <p:extLst>
      <p:ext uri="{BB962C8B-B14F-4D97-AF65-F5344CB8AC3E}">
        <p14:creationId xmlns:p14="http://schemas.microsoft.com/office/powerpoint/2010/main" val="147328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 	&lt;= 	&gt;= 	&gt;</a:t>
            </a:r>
          </a:p>
          <a:p>
            <a:r>
              <a:rPr lang="en-US" dirty="0"/>
              <a:t>Produce 0 or 1</a:t>
            </a:r>
          </a:p>
          <a:p>
            <a:r>
              <a:rPr lang="en-US" dirty="0"/>
              <a:t>4 &gt;= 4 has value 1</a:t>
            </a:r>
          </a:p>
          <a:p>
            <a:r>
              <a:rPr lang="en-US" dirty="0"/>
              <a:t>51 &lt; 50 has value 0</a:t>
            </a:r>
          </a:p>
          <a:p>
            <a:r>
              <a:rPr lang="en-US" dirty="0"/>
              <a:t>Warning!: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5 &lt; 70 &lt; 10</a:t>
            </a:r>
          </a:p>
          <a:p>
            <a:pPr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  <a:sym typeface="Wingdings" pitchFamily="2" charset="2"/>
              </a:rPr>
              <a:t>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(5 &lt; 70 ) &lt; 10 </a:t>
            </a:r>
          </a:p>
          <a:p>
            <a:pPr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  <a:sym typeface="Wingdings" pitchFamily="2" charset="2"/>
              </a:rPr>
              <a:t> 1 &lt; 10</a:t>
            </a:r>
          </a:p>
          <a:p>
            <a:pPr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  <a:sym typeface="Wingdings" pitchFamily="2" charset="2"/>
              </a:rPr>
              <a:t> 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7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35"/>
            <a:ext cx="5486400" cy="4906963"/>
          </a:xfrm>
        </p:spPr>
        <p:txBody>
          <a:bodyPr>
            <a:normAutofit/>
          </a:bodyPr>
          <a:lstStyle/>
          <a:p>
            <a:r>
              <a:rPr lang="en-US" sz="2000" dirty="0"/>
              <a:t>Produce 0 or 1</a:t>
            </a:r>
          </a:p>
          <a:p>
            <a:r>
              <a:rPr lang="en-US" sz="2000" dirty="0"/>
              <a:t>Negation: </a:t>
            </a:r>
            <a:r>
              <a:rPr lang="en-US" sz="2000" dirty="0">
                <a:solidFill>
                  <a:srgbClr val="FF0000"/>
                </a:solidFill>
              </a:rPr>
              <a:t>!</a:t>
            </a:r>
            <a:r>
              <a:rPr lang="en-US" sz="2000" dirty="0"/>
              <a:t> (unary):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!expr </a:t>
            </a:r>
            <a:r>
              <a:rPr lang="en-US" sz="1800" dirty="0"/>
              <a:t>has value 1 if expr has value 0</a:t>
            </a:r>
          </a:p>
          <a:p>
            <a:r>
              <a:rPr lang="en-US" sz="2000" dirty="0"/>
              <a:t>Logical and: </a:t>
            </a:r>
            <a:r>
              <a:rPr lang="en-US" sz="2000" dirty="0">
                <a:solidFill>
                  <a:srgbClr val="FF0000"/>
                </a:solidFill>
              </a:rPr>
              <a:t>&amp;&amp;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expr1 &amp;&amp; expr2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800" dirty="0"/>
              <a:t>1 if both are non zero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x &gt; 1 &amp;&amp; x &lt; 10 </a:t>
            </a:r>
          </a:p>
          <a:p>
            <a:r>
              <a:rPr lang="en-US" sz="2000" dirty="0"/>
              <a:t>Logical or: </a:t>
            </a:r>
            <a:r>
              <a:rPr lang="en-US" sz="2000" dirty="0">
                <a:solidFill>
                  <a:srgbClr val="FF0000"/>
                </a:solidFill>
              </a:rPr>
              <a:t>||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expr1 || expr2</a:t>
            </a:r>
            <a:r>
              <a:rPr lang="en-US" sz="1800" dirty="0"/>
              <a:t>: 1 if either is non zero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05807"/>
              </p:ext>
            </p:extLst>
          </p:nvPr>
        </p:nvGraphicFramePr>
        <p:xfrm>
          <a:off x="5396484" y="1771635"/>
          <a:ext cx="28194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 &amp;&amp; 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 || 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07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bit manipulation:</a:t>
            </a:r>
          </a:p>
          <a:p>
            <a:pPr lvl="1"/>
            <a:r>
              <a:rPr lang="en-US" dirty="0"/>
              <a:t>Bitwise AND: &amp;</a:t>
            </a:r>
          </a:p>
          <a:p>
            <a:pPr lvl="1"/>
            <a:r>
              <a:rPr lang="en-US" dirty="0"/>
              <a:t>Bitwise inclusive OR: |</a:t>
            </a:r>
          </a:p>
          <a:p>
            <a:pPr lvl="1"/>
            <a:r>
              <a:rPr lang="en-US" dirty="0"/>
              <a:t>Bitwise exclusive OR: ^</a:t>
            </a:r>
          </a:p>
          <a:p>
            <a:pPr lvl="1"/>
            <a:r>
              <a:rPr lang="en-US" dirty="0"/>
              <a:t>Bitwise complement: ~</a:t>
            </a:r>
          </a:p>
          <a:p>
            <a:pPr lvl="1"/>
            <a:r>
              <a:rPr lang="en-US" dirty="0"/>
              <a:t>Left shift: &lt;&lt;</a:t>
            </a:r>
          </a:p>
          <a:p>
            <a:pPr lvl="1"/>
            <a:r>
              <a:rPr lang="en-US" dirty="0"/>
              <a:t>Right shift: &gt;&gt;</a:t>
            </a:r>
          </a:p>
          <a:p>
            <a:r>
              <a:rPr lang="en-US" dirty="0"/>
              <a:t>We'll be talking about this much more later in the course.</a:t>
            </a:r>
          </a:p>
          <a:p>
            <a:pPr lvl="1"/>
            <a:r>
              <a:rPr lang="en-US" dirty="0"/>
              <a:t>The rest of the lecture is a sneak peak at that material.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7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Autofit/>
          </a:bodyPr>
          <a:lstStyle/>
          <a:p>
            <a:pPr marL="225425" indent="-225425"/>
            <a:r>
              <a:rPr lang="en-US" sz="2400" dirty="0"/>
              <a:t>Binary representation:</a:t>
            </a:r>
          </a:p>
          <a:p>
            <a:pPr marL="225425" lvl="1" indent="-225425">
              <a:buNone/>
            </a:pP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22;     		/*     10110 */</a:t>
            </a:r>
          </a:p>
          <a:p>
            <a:pPr marL="225425" lvl="1" indent="-225425">
              <a:buNone/>
            </a:pPr>
            <a:r>
              <a:rPr lang="en-US" sz="2400" dirty="0"/>
              <a:t> 		</a:t>
            </a:r>
            <a:r>
              <a:rPr lang="en-US" sz="2400" dirty="0" err="1"/>
              <a:t>int</a:t>
            </a:r>
            <a:r>
              <a:rPr lang="en-US" sz="2400" dirty="0"/>
              <a:t> j = 91;		/* 1011011 */</a:t>
            </a:r>
          </a:p>
          <a:p>
            <a:pPr marL="225425" indent="-225425"/>
            <a:r>
              <a:rPr lang="en-US" sz="2400" dirty="0"/>
              <a:t>Division by 2</a:t>
            </a:r>
          </a:p>
          <a:p>
            <a:pPr marL="225425" lvl="1" indent="-225425">
              <a:buNone/>
            </a:pPr>
            <a:r>
              <a:rPr lang="en-US" sz="2400" dirty="0"/>
              <a:t>		22 = 2*11 = 2 * (2 * 5 + 1)</a:t>
            </a:r>
          </a:p>
          <a:p>
            <a:pPr marL="225425" lvl="1" indent="-225425">
              <a:buNone/>
            </a:pPr>
            <a:r>
              <a:rPr lang="en-US" sz="2400" dirty="0"/>
              <a:t>			      = 2 * (2 * (2*2*1 + 1) + 1) = 2</a:t>
            </a:r>
            <a:r>
              <a:rPr lang="en-US" sz="2400" baseline="30000" dirty="0"/>
              <a:t>4</a:t>
            </a:r>
            <a:r>
              <a:rPr lang="en-US" sz="2400" dirty="0"/>
              <a:t> + 2</a:t>
            </a:r>
            <a:r>
              <a:rPr lang="en-US" sz="2400" baseline="30000" dirty="0"/>
              <a:t>2</a:t>
            </a:r>
            <a:r>
              <a:rPr lang="en-US" sz="2400" dirty="0"/>
              <a:t> + 2</a:t>
            </a:r>
            <a:r>
              <a:rPr lang="en-US" sz="2400" baseline="30000" dirty="0"/>
              <a:t>1</a:t>
            </a:r>
          </a:p>
          <a:p>
            <a:pPr marL="225425" indent="-225425"/>
            <a:r>
              <a:rPr lang="en-US" sz="2400" dirty="0"/>
              <a:t>Comparison by powers of 2 (1, 2, 4, 8, 16, 32, 64, …)</a:t>
            </a:r>
          </a:p>
          <a:p>
            <a:pPr marL="225425" lvl="1" indent="-225425">
              <a:buNone/>
            </a:pPr>
            <a:r>
              <a:rPr lang="en-US" sz="2400" dirty="0"/>
              <a:t>		22 = 16 + 4 + 2 = 2</a:t>
            </a:r>
            <a:r>
              <a:rPr lang="en-US" sz="2400" baseline="30000" dirty="0"/>
              <a:t>4</a:t>
            </a:r>
            <a:r>
              <a:rPr lang="en-US" sz="2400" dirty="0"/>
              <a:t> + 2</a:t>
            </a:r>
            <a:r>
              <a:rPr lang="en-US" sz="2400" baseline="30000" dirty="0"/>
              <a:t>2</a:t>
            </a:r>
            <a:r>
              <a:rPr lang="en-US" sz="2400" dirty="0"/>
              <a:t> + 2</a:t>
            </a:r>
            <a:r>
              <a:rPr lang="en-US" sz="2400" baseline="30000" dirty="0"/>
              <a:t>1</a:t>
            </a:r>
            <a:r>
              <a:rPr lang="en-US" sz="2400" dirty="0"/>
              <a:t> </a:t>
            </a:r>
          </a:p>
          <a:p>
            <a:pPr marL="225425" lvl="1" indent="-225425">
              <a:buNone/>
            </a:pPr>
            <a:r>
              <a:rPr lang="en-US" sz="2400" dirty="0"/>
              <a:t>		91 = 64 + 16 + 8 + 2 + 1 =2</a:t>
            </a:r>
            <a:r>
              <a:rPr lang="en-US" sz="2400" baseline="30000" dirty="0"/>
              <a:t>6</a:t>
            </a:r>
            <a:r>
              <a:rPr lang="en-US" sz="2400" dirty="0"/>
              <a:t> + 2</a:t>
            </a:r>
            <a:r>
              <a:rPr lang="en-US" sz="2400" baseline="30000" dirty="0"/>
              <a:t>4</a:t>
            </a:r>
            <a:r>
              <a:rPr lang="en-US" sz="2400" dirty="0"/>
              <a:t> + 2</a:t>
            </a:r>
            <a:r>
              <a:rPr lang="en-US" sz="2400" baseline="30000" dirty="0"/>
              <a:t>3</a:t>
            </a:r>
            <a:r>
              <a:rPr lang="en-US" sz="2400" dirty="0"/>
              <a:t> + 2</a:t>
            </a:r>
            <a:r>
              <a:rPr lang="en-US" sz="2400" baseline="30000" dirty="0"/>
              <a:t>1</a:t>
            </a:r>
            <a:r>
              <a:rPr lang="en-US" sz="2400" dirty="0"/>
              <a:t> + 2</a:t>
            </a:r>
            <a:r>
              <a:rPr lang="en-US" sz="2400" baseline="30000" dirty="0"/>
              <a:t>0</a:t>
            </a:r>
            <a:r>
              <a:rPr lang="en-US" sz="2400" dirty="0"/>
              <a:t> </a:t>
            </a:r>
          </a:p>
          <a:p>
            <a:pPr marL="225425" indent="-225425"/>
            <a:r>
              <a:rPr lang="en-US" sz="2400" dirty="0"/>
              <a:t>In binary: 1111 = 10000 – 1 = 2</a:t>
            </a:r>
            <a:r>
              <a:rPr lang="en-US" sz="2400" baseline="30000" dirty="0"/>
              <a:t>4</a:t>
            </a:r>
            <a:r>
              <a:rPr lang="en-US" sz="2400" dirty="0"/>
              <a:t> - 1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3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Bitwise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en-US" dirty="0"/>
              <a:t> (complement):</a:t>
            </a:r>
          </a:p>
          <a:p>
            <a:pPr lvl="1"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124327"/>
            <a:ext cx="51816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result = </a:t>
            </a:r>
            <a:r>
              <a:rPr lang="en-US" sz="2400" dirty="0" err="1">
                <a:solidFill>
                  <a:srgbClr val="000099"/>
                </a:solidFill>
              </a:rPr>
              <a:t>i</a:t>
            </a:r>
            <a:r>
              <a:rPr lang="en-US" sz="2400" dirty="0">
                <a:solidFill>
                  <a:srgbClr val="000099"/>
                </a:solidFill>
              </a:rPr>
              <a:t> &amp; j; </a:t>
            </a:r>
          </a:p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u="sng" dirty="0">
                <a:solidFill>
                  <a:srgbClr val="000099"/>
                </a:solidFill>
              </a:rPr>
              <a:t>0000000001011011</a:t>
            </a:r>
          </a:p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0000000000010010 </a:t>
            </a:r>
            <a:r>
              <a:rPr lang="en-US" sz="2400" dirty="0">
                <a:solidFill>
                  <a:srgbClr val="000099"/>
                </a:solidFill>
                <a:sym typeface="Wingdings" pitchFamily="2" charset="2"/>
              </a:rPr>
              <a:t> 2</a:t>
            </a:r>
            <a:r>
              <a:rPr lang="en-US" sz="2400" baseline="30000" dirty="0">
                <a:solidFill>
                  <a:srgbClr val="000099"/>
                </a:solidFill>
                <a:sym typeface="Wingdings" pitchFamily="2" charset="2"/>
              </a:rPr>
              <a:t>1</a:t>
            </a:r>
            <a:r>
              <a:rPr lang="en-US" sz="2400" dirty="0">
                <a:solidFill>
                  <a:srgbClr val="000099"/>
                </a:solidFill>
                <a:sym typeface="Wingdings" pitchFamily="2" charset="2"/>
              </a:rPr>
              <a:t> + 2</a:t>
            </a:r>
            <a:r>
              <a:rPr lang="en-US" sz="2400" baseline="30000" dirty="0">
                <a:solidFill>
                  <a:srgbClr val="000099"/>
                </a:solidFill>
                <a:sym typeface="Wingdings" pitchFamily="2" charset="2"/>
              </a:rPr>
              <a:t>4</a:t>
            </a:r>
            <a:r>
              <a:rPr lang="en-US" sz="2400" dirty="0">
                <a:solidFill>
                  <a:srgbClr val="000099"/>
                </a:solidFill>
                <a:sym typeface="Wingdings" pitchFamily="2" charset="2"/>
              </a:rPr>
              <a:t> = 18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4368071"/>
            <a:ext cx="39624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result = ~</a:t>
            </a:r>
            <a:r>
              <a:rPr lang="en-US" sz="2400" dirty="0" err="1">
                <a:solidFill>
                  <a:srgbClr val="000099"/>
                </a:solidFill>
              </a:rPr>
              <a:t>i</a:t>
            </a:r>
            <a:r>
              <a:rPr lang="en-US" sz="2400" dirty="0">
                <a:solidFill>
                  <a:srgbClr val="000099"/>
                </a:solidFill>
              </a:rPr>
              <a:t>; </a:t>
            </a:r>
          </a:p>
          <a:p>
            <a:pPr marL="168275" lvl="1">
              <a:buNone/>
            </a:pPr>
            <a:r>
              <a:rPr lang="en-US" sz="2400" u="sng" dirty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1111111111101001 </a:t>
            </a:r>
            <a:r>
              <a:rPr lang="en-US" sz="2400" dirty="0">
                <a:solidFill>
                  <a:srgbClr val="000099"/>
                </a:solidFill>
                <a:sym typeface="Wingdings" pitchFamily="2" charset="2"/>
              </a:rPr>
              <a:t> 65,513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6722" y="1584205"/>
            <a:ext cx="274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925"/>
            <a:r>
              <a:rPr lang="en-US" sz="2000" dirty="0">
                <a:solidFill>
                  <a:srgbClr val="00B050"/>
                </a:solidFill>
              </a:rPr>
              <a:t>In this example:</a:t>
            </a:r>
          </a:p>
          <a:p>
            <a:pPr marL="285750" indent="-285750" defTabSz="28892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</a:rPr>
              <a:t>	variables 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 and j are of type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endParaRPr lang="en-US" sz="2000" dirty="0">
              <a:solidFill>
                <a:srgbClr val="00B050"/>
              </a:solidFill>
            </a:endParaRPr>
          </a:p>
          <a:p>
            <a:pPr marL="285750" indent="-285750" defTabSz="28892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</a:rPr>
              <a:t>	are represented by 16 bits (2 bytes)</a:t>
            </a:r>
          </a:p>
        </p:txBody>
      </p:sp>
    </p:spTree>
    <p:extLst>
      <p:ext uri="{BB962C8B-B14F-4D97-AF65-F5344CB8AC3E}">
        <p14:creationId xmlns:p14="http://schemas.microsoft.com/office/powerpoint/2010/main" val="132535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Expressions</a:t>
            </a:r>
            <a:r>
              <a:rPr lang="en-US" sz="2400" dirty="0"/>
              <a:t>: Formulas to compute a value</a:t>
            </a:r>
          </a:p>
          <a:p>
            <a:pPr lvl="1"/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Constants</a:t>
            </a:r>
          </a:p>
          <a:p>
            <a:pPr lvl="1"/>
            <a:r>
              <a:rPr lang="en-US" sz="2000" dirty="0"/>
              <a:t>(a + b) * c</a:t>
            </a:r>
          </a:p>
          <a:p>
            <a:r>
              <a:rPr lang="en-US" sz="2400" dirty="0">
                <a:solidFill>
                  <a:srgbClr val="000099"/>
                </a:solidFill>
              </a:rPr>
              <a:t>Operators</a:t>
            </a:r>
            <a:r>
              <a:rPr lang="en-US" sz="2400" dirty="0"/>
              <a:t>: tools to build expressions</a:t>
            </a:r>
          </a:p>
          <a:p>
            <a:pPr lvl="1"/>
            <a:r>
              <a:rPr lang="en-US" sz="2000" dirty="0"/>
              <a:t>Arithmetic: +, -, *, /</a:t>
            </a:r>
          </a:p>
          <a:p>
            <a:pPr lvl="1"/>
            <a:r>
              <a:rPr lang="en-US" sz="2000" dirty="0"/>
              <a:t>Relational for comparisons: &gt;, &lt;, &gt;=, &lt;=</a:t>
            </a:r>
          </a:p>
          <a:p>
            <a:pPr lvl="1"/>
            <a:r>
              <a:rPr lang="en-US" sz="2000" dirty="0"/>
              <a:t>Logical, assignment, …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1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Bitwise exclusive or ^: 	</a:t>
            </a:r>
            <a:r>
              <a:rPr lang="en-US" sz="2400" i="1" dirty="0"/>
              <a:t>1 if bits are different, 0 if the same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1800" dirty="0"/>
          </a:p>
          <a:p>
            <a:r>
              <a:rPr lang="en-US" sz="2800" dirty="0"/>
              <a:t>Bitwise inclusive or |: 	</a:t>
            </a:r>
            <a:r>
              <a:rPr lang="en-US" sz="2400" i="1" dirty="0"/>
              <a:t>1 if at least one of the bits is 1</a:t>
            </a:r>
          </a:p>
          <a:p>
            <a:pPr lvl="1">
              <a:buNone/>
            </a:pPr>
            <a:r>
              <a:rPr lang="en-US" sz="2400" dirty="0"/>
              <a:t>	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0317" y="2506662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result = </a:t>
            </a:r>
            <a:r>
              <a:rPr lang="en-US" sz="2400" dirty="0" err="1">
                <a:solidFill>
                  <a:srgbClr val="000099"/>
                </a:solidFill>
              </a:rPr>
              <a:t>i</a:t>
            </a:r>
            <a:r>
              <a:rPr lang="en-US" sz="2400" dirty="0">
                <a:solidFill>
                  <a:srgbClr val="000099"/>
                </a:solidFill>
              </a:rPr>
              <a:t> ^ j; </a:t>
            </a:r>
          </a:p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u="sng" dirty="0">
                <a:solidFill>
                  <a:srgbClr val="000099"/>
                </a:solidFill>
              </a:rPr>
              <a:t>0000000001011011</a:t>
            </a:r>
          </a:p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0000000001001101 </a:t>
            </a:r>
            <a:r>
              <a:rPr lang="en-US" sz="2400" dirty="0">
                <a:solidFill>
                  <a:srgbClr val="000099"/>
                </a:solidFill>
                <a:sym typeface="Wingdings" pitchFamily="2" charset="2"/>
              </a:rPr>
              <a:t> 77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0317" y="5289330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result = </a:t>
            </a:r>
            <a:r>
              <a:rPr lang="en-US" sz="2400" dirty="0" err="1">
                <a:solidFill>
                  <a:srgbClr val="000099"/>
                </a:solidFill>
              </a:rPr>
              <a:t>i</a:t>
            </a:r>
            <a:r>
              <a:rPr lang="en-US" sz="2400" dirty="0">
                <a:solidFill>
                  <a:srgbClr val="000099"/>
                </a:solidFill>
              </a:rPr>
              <a:t> | j; </a:t>
            </a:r>
          </a:p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u="sng" dirty="0">
                <a:solidFill>
                  <a:srgbClr val="000099"/>
                </a:solidFill>
              </a:rPr>
              <a:t>0000000001011011</a:t>
            </a:r>
          </a:p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0000000001011111 </a:t>
            </a:r>
            <a:r>
              <a:rPr lang="en-US" sz="2400" dirty="0">
                <a:solidFill>
                  <a:srgbClr val="000099"/>
                </a:solidFill>
                <a:sym typeface="Wingdings" pitchFamily="2" charset="2"/>
              </a:rPr>
              <a:t> 95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7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 shift: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Right shift:</a:t>
            </a:r>
          </a:p>
          <a:p>
            <a:pPr lvl="1"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286000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12713" lvl="1">
              <a:buNone/>
            </a:pPr>
            <a:r>
              <a:rPr lang="en-US" sz="2400" dirty="0">
                <a:solidFill>
                  <a:srgbClr val="000099"/>
                </a:solidFill>
              </a:rPr>
              <a:t>result = </a:t>
            </a:r>
            <a:r>
              <a:rPr lang="en-US" sz="2400" dirty="0" err="1">
                <a:solidFill>
                  <a:srgbClr val="000099"/>
                </a:solidFill>
              </a:rPr>
              <a:t>i</a:t>
            </a:r>
            <a:r>
              <a:rPr lang="en-US" sz="2400" dirty="0">
                <a:solidFill>
                  <a:srgbClr val="000099"/>
                </a:solidFill>
              </a:rPr>
              <a:t> &lt;&lt; 3; </a:t>
            </a:r>
          </a:p>
          <a:p>
            <a:pPr marL="112713" lvl="1">
              <a:buNone/>
            </a:pPr>
            <a:r>
              <a:rPr lang="en-US" sz="2400" u="sng" dirty="0">
                <a:solidFill>
                  <a:srgbClr val="000099"/>
                </a:solidFill>
              </a:rPr>
              <a:t>0000000000010110</a:t>
            </a:r>
          </a:p>
          <a:p>
            <a:pPr marL="112713" lvl="1">
              <a:buNone/>
            </a:pPr>
            <a:endParaRPr lang="en-US" sz="2400" u="sng" dirty="0">
              <a:solidFill>
                <a:srgbClr val="000099"/>
              </a:solidFill>
            </a:endParaRPr>
          </a:p>
          <a:p>
            <a:pPr marL="112713" lvl="1">
              <a:buNone/>
            </a:pPr>
            <a:r>
              <a:rPr lang="en-US" sz="2400" dirty="0">
                <a:solidFill>
                  <a:srgbClr val="000099"/>
                </a:solidFill>
              </a:rPr>
              <a:t>0000000010110000 </a:t>
            </a:r>
            <a:r>
              <a:rPr lang="en-US" sz="2400" dirty="0">
                <a:solidFill>
                  <a:srgbClr val="000099"/>
                </a:solidFill>
                <a:sym typeface="Wingdings" pitchFamily="2" charset="2"/>
              </a:rPr>
              <a:t> 176</a:t>
            </a:r>
            <a:endParaRPr lang="en-US" sz="2400" dirty="0">
              <a:solidFill>
                <a:srgbClr val="000099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962788" y="304489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6400" y="4747957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12713" lvl="1">
              <a:buNone/>
            </a:pPr>
            <a:r>
              <a:rPr lang="en-US" sz="2400" dirty="0">
                <a:solidFill>
                  <a:srgbClr val="000099"/>
                </a:solidFill>
              </a:rPr>
              <a:t>result = </a:t>
            </a:r>
            <a:r>
              <a:rPr lang="en-US" sz="2400" dirty="0" err="1">
                <a:solidFill>
                  <a:srgbClr val="000099"/>
                </a:solidFill>
              </a:rPr>
              <a:t>i</a:t>
            </a:r>
            <a:r>
              <a:rPr lang="en-US" sz="2400" dirty="0">
                <a:solidFill>
                  <a:srgbClr val="000099"/>
                </a:solidFill>
              </a:rPr>
              <a:t> &gt;&gt; 2; </a:t>
            </a:r>
          </a:p>
          <a:p>
            <a:pPr marL="112713" lvl="1">
              <a:buNone/>
            </a:pPr>
            <a:r>
              <a:rPr lang="en-US" sz="2400" u="sng" dirty="0">
                <a:solidFill>
                  <a:srgbClr val="000099"/>
                </a:solidFill>
              </a:rPr>
              <a:t>0000000000010110</a:t>
            </a:r>
          </a:p>
          <a:p>
            <a:pPr marL="112713" lvl="1">
              <a:buNone/>
            </a:pPr>
            <a:endParaRPr lang="en-US" sz="2400" u="sng" dirty="0">
              <a:solidFill>
                <a:srgbClr val="000099"/>
              </a:solidFill>
            </a:endParaRPr>
          </a:p>
          <a:p>
            <a:pPr marL="112713" lvl="1">
              <a:buNone/>
            </a:pPr>
            <a:r>
              <a:rPr lang="en-US" sz="2400" dirty="0">
                <a:solidFill>
                  <a:srgbClr val="000099"/>
                </a:solidFill>
              </a:rPr>
              <a:t>0000000000000101</a:t>
            </a:r>
            <a:r>
              <a:rPr lang="en-US" sz="2400" dirty="0">
                <a:solidFill>
                  <a:srgbClr val="000099"/>
                </a:solidFill>
                <a:sym typeface="Wingdings" pitchFamily="2" charset="2"/>
              </a:rPr>
              <a:t> 5</a:t>
            </a:r>
            <a:endParaRPr lang="en-US" sz="2400" dirty="0">
              <a:solidFill>
                <a:srgbClr val="000099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810388" y="304489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76650" y="3034007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505588" y="304800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352800" y="304800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072813" y="5410200"/>
            <a:ext cx="270587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20413" y="5410200"/>
            <a:ext cx="270587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68013" y="5410200"/>
            <a:ext cx="270587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9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Expressions</a:t>
            </a:r>
          </a:p>
          <a:p>
            <a:r>
              <a:rPr lang="en-US" sz="3200" dirty="0"/>
              <a:t>Operators</a:t>
            </a:r>
          </a:p>
          <a:p>
            <a:r>
              <a:rPr lang="en-US" sz="3200" dirty="0"/>
              <a:t>Operator precedence and expression evaluation</a:t>
            </a:r>
          </a:p>
          <a:p>
            <a:r>
              <a:rPr lang="en-US" sz="3200" dirty="0"/>
              <a:t>Basic Types and type conversion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7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Unary: involves one operand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+1; 	j = -1;</a:t>
            </a:r>
          </a:p>
          <a:p>
            <a:r>
              <a:rPr lang="en-US" sz="2800" dirty="0"/>
              <a:t>Binary: requires two operands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+: addition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-: subtraction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*: multiplication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/: division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%: remainder: 11 % 3 evaluates to 2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7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you think the following code outputs?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038600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-4 4 -4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-4 +4 -4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-4 4 4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-4 -4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057082"/>
            <a:ext cx="7638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a = -4;</a:t>
            </a: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b = +a;</a:t>
            </a: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c = -a;</a:t>
            </a: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("%d %d %d", a, b, c);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7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+,-,*,/: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allow </a:t>
            </a:r>
            <a:r>
              <a:rPr lang="en-US" sz="2000" dirty="0" err="1"/>
              <a:t>int</a:t>
            </a:r>
            <a:r>
              <a:rPr lang="en-US" sz="2000" dirty="0"/>
              <a:t> and float operands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If both of same type: evaluates as given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If mixed: evaluates as float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1.0 /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1 / 2</a:t>
            </a:r>
          </a:p>
          <a:p>
            <a:r>
              <a:rPr lang="en-US" sz="2400" dirty="0"/>
              <a:t>%: both operands must be integers</a:t>
            </a:r>
          </a:p>
          <a:p>
            <a:r>
              <a:rPr lang="en-US" sz="2400" dirty="0"/>
              <a:t>Cannot use 0 as right hand side of / and %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9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Precedence rules: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1: unary +, unary –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2: *, /, 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3: binary +, binary –</a:t>
            </a:r>
          </a:p>
          <a:p>
            <a:pPr marL="457200" lvl="1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 a + b * c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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(- a) + (b * c)</a:t>
            </a:r>
          </a:p>
          <a:p>
            <a:pPr algn="ctr">
              <a:buNone/>
            </a:pPr>
            <a:endParaRPr lang="en-US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+ -  j / y * x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 </a:t>
            </a:r>
          </a:p>
          <a:p>
            <a:pPr algn="ctr"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+ 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 (-j)  /  y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 *  x 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4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37042" cy="4351337"/>
          </a:xfrm>
        </p:spPr>
        <p:txBody>
          <a:bodyPr>
            <a:normAutofit/>
          </a:bodyPr>
          <a:lstStyle/>
          <a:p>
            <a:r>
              <a:rPr lang="en-US" sz="2800" dirty="0"/>
              <a:t>Simple assignment: </a:t>
            </a:r>
            <a:r>
              <a:rPr lang="en-US" sz="2800" dirty="0">
                <a:solidFill>
                  <a:srgbClr val="FF0000"/>
                </a:solidFill>
              </a:rPr>
              <a:t>=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area = 5.5f;	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j = 23 +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x = x +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sqrt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 + b*pow(c, 3));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/*pow defined in </a:t>
            </a:r>
            <a:r>
              <a:rPr lang="en-US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math.h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84773"/>
              </p:ext>
            </p:extLst>
          </p:nvPr>
        </p:nvGraphicFramePr>
        <p:xfrm>
          <a:off x="990600" y="4419600"/>
          <a:ext cx="7391397" cy="55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5007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4754" y="3948912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9" name="TextBox 8"/>
          <p:cNvSpPr txBox="1"/>
          <p:nvPr/>
        </p:nvSpPr>
        <p:spPr>
          <a:xfrm rot="20743213">
            <a:off x="4986537" y="391909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area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8108" y="403413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</a:rPr>
              <a:t>i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8290" y="403413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0" y="403413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0773" y="403413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1069" y="4034135"/>
            <a:ext cx="38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03164" y="400620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37782" y="4454011"/>
            <a:ext cx="5014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4838700" y="1664755"/>
            <a:ext cx="3587646" cy="1036637"/>
          </a:xfrm>
          <a:prstGeom prst="wedgeRectCallout">
            <a:avLst>
              <a:gd name="adj1" fmla="val -34953"/>
              <a:gd name="adj2" fmla="val 82893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sqrt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 + b*pow(c, 3) =&gt; 16</a:t>
            </a: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to 5 (the value of x) =&gt; 21</a:t>
            </a: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 the result in x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074" y="5219156"/>
            <a:ext cx="8039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/>
              <a:t>What is the value of f after the following statement? </a:t>
            </a:r>
            <a:endParaRPr lang="en-US" sz="2800" dirty="0">
              <a:solidFill>
                <a:srgbClr val="000099"/>
              </a:solidFill>
            </a:endParaRPr>
          </a:p>
          <a:p>
            <a:pPr marL="0" lvl="1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f = 5 /2;</a:t>
            </a:r>
          </a:p>
        </p:txBody>
      </p:sp>
    </p:spTree>
    <p:extLst>
      <p:ext uri="{BB962C8B-B14F-4D97-AF65-F5344CB8AC3E}">
        <p14:creationId xmlns:p14="http://schemas.microsoft.com/office/powerpoint/2010/main" val="4152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30796" cy="4351337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Compound assignment: uses old value of variable to compute its new value: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+=, -=, *=, /=, %=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height = height * 2; 	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		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height *= 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weight = weight / 2; 	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		w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eight /= 2;</a:t>
            </a:r>
          </a:p>
          <a:p>
            <a:endParaRPr lang="en-US" sz="2800" dirty="0"/>
          </a:p>
          <a:p>
            <a:r>
              <a:rPr lang="en-US" sz="2800" dirty="0" err="1"/>
              <a:t>Lvalue</a:t>
            </a:r>
            <a:r>
              <a:rPr lang="en-US" sz="2800" dirty="0"/>
              <a:t>: an object stored in memory</a:t>
            </a:r>
            <a:endParaRPr lang="en-US" sz="2400" dirty="0">
              <a:solidFill>
                <a:srgbClr val="000099"/>
              </a:solidFill>
            </a:endParaRPr>
          </a:p>
          <a:p>
            <a:r>
              <a:rPr lang="en-US" sz="2800" dirty="0"/>
              <a:t>Assignment operators: modify left operand and require an </a:t>
            </a:r>
            <a:r>
              <a:rPr lang="en-US" sz="2800" dirty="0" err="1"/>
              <a:t>lvalue</a:t>
            </a:r>
            <a:r>
              <a:rPr lang="en-US" sz="2800" dirty="0"/>
              <a:t> as left operand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2 = 4;	//Error. Can’t store 4 in 2. 2 is not an </a:t>
            </a:r>
            <a:r>
              <a:rPr lang="en-US" sz="2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lvalue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295244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</a:rPr>
              <a:t>equivalent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33800" y="3276600"/>
            <a:ext cx="1219200" cy="2286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8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937125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Increment/Decrement operators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++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j++; 	</a:t>
            </a:r>
            <a:r>
              <a:rPr lang="en-US" sz="2800" i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similar to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j = j + 1;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c--;	</a:t>
            </a:r>
            <a:r>
              <a:rPr lang="en-US" sz="2800" i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similar to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	c = c – 1;</a:t>
            </a:r>
          </a:p>
          <a:p>
            <a:r>
              <a:rPr lang="en-US" sz="2800" dirty="0"/>
              <a:t>Postfix version: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</a:p>
          <a:p>
            <a:pPr>
              <a:buNone/>
            </a:pP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++);</a:t>
            </a:r>
          </a:p>
          <a:p>
            <a:pPr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//Print then increment</a:t>
            </a:r>
          </a:p>
          <a:p>
            <a:r>
              <a:rPr lang="en-US" sz="2800" dirty="0"/>
              <a:t>Prefix version:</a:t>
            </a:r>
          </a:p>
          <a:p>
            <a:pPr>
              <a:buNone/>
            </a:pP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++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	</a:t>
            </a:r>
          </a:p>
          <a:p>
            <a:pPr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//Increment then print</a:t>
            </a:r>
          </a:p>
          <a:p>
            <a:r>
              <a:rPr lang="en-US" sz="2800" dirty="0"/>
              <a:t>Postfix operator have higher precedence</a:t>
            </a:r>
          </a:p>
          <a:p>
            <a:r>
              <a:rPr lang="en-US" sz="2800" dirty="0"/>
              <a:t>Is this a valid statement? 	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++(++x);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671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17640</TotalTime>
  <Words>1468</Words>
  <Application>Microsoft Macintosh PowerPoint</Application>
  <PresentationFormat>On-screen Show (4:3)</PresentationFormat>
  <Paragraphs>284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Century Schoolbook</vt:lpstr>
      <vt:lpstr>Consolas</vt:lpstr>
      <vt:lpstr>Wingdings</vt:lpstr>
      <vt:lpstr>Wingdings 2</vt:lpstr>
      <vt:lpstr>View</vt:lpstr>
      <vt:lpstr>CSE 220 – C Programming </vt:lpstr>
      <vt:lpstr>Expressions</vt:lpstr>
      <vt:lpstr>Arithmetic Operators</vt:lpstr>
      <vt:lpstr>What do you think the following code outputs?</vt:lpstr>
      <vt:lpstr>Arithmetic Operators</vt:lpstr>
      <vt:lpstr>Operator Precedence</vt:lpstr>
      <vt:lpstr>Assignment Operators</vt:lpstr>
      <vt:lpstr>Assignment Operators</vt:lpstr>
      <vt:lpstr>Assignment Operators</vt:lpstr>
      <vt:lpstr>Expression Evaluation</vt:lpstr>
      <vt:lpstr>Expression Evaluation</vt:lpstr>
      <vt:lpstr>Expression Evaluation</vt:lpstr>
      <vt:lpstr>What do you think the following code outputs?</vt:lpstr>
      <vt:lpstr>Equality Operators</vt:lpstr>
      <vt:lpstr>Relational Operators</vt:lpstr>
      <vt:lpstr>Logical Operators</vt:lpstr>
      <vt:lpstr>Bitwise Operators</vt:lpstr>
      <vt:lpstr>Bitwise Operators</vt:lpstr>
      <vt:lpstr>Bitwise Operators</vt:lpstr>
      <vt:lpstr>Bitwise Operators</vt:lpstr>
      <vt:lpstr>Bitwise Operators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Microsoft Office User</cp:lastModifiedBy>
  <cp:revision>176</cp:revision>
  <cp:lastPrinted>2016-09-19T14:49:13Z</cp:lastPrinted>
  <dcterms:created xsi:type="dcterms:W3CDTF">2006-08-16T00:00:00Z</dcterms:created>
  <dcterms:modified xsi:type="dcterms:W3CDTF">2020-09-21T18:48:32Z</dcterms:modified>
</cp:coreProperties>
</file>