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3"/>
  </p:notesMasterIdLst>
  <p:sldIdLst>
    <p:sldId id="256" r:id="rId2"/>
    <p:sldId id="284" r:id="rId3"/>
    <p:sldId id="295" r:id="rId4"/>
    <p:sldId id="335" r:id="rId5"/>
    <p:sldId id="311" r:id="rId6"/>
    <p:sldId id="365" r:id="rId7"/>
    <p:sldId id="339" r:id="rId8"/>
    <p:sldId id="336" r:id="rId9"/>
    <p:sldId id="338" r:id="rId10"/>
    <p:sldId id="313" r:id="rId11"/>
    <p:sldId id="340" r:id="rId12"/>
    <p:sldId id="345" r:id="rId13"/>
    <p:sldId id="367" r:id="rId14"/>
    <p:sldId id="344" r:id="rId15"/>
    <p:sldId id="346" r:id="rId16"/>
    <p:sldId id="343" r:id="rId17"/>
    <p:sldId id="359" r:id="rId18"/>
    <p:sldId id="356" r:id="rId19"/>
    <p:sldId id="361" r:id="rId20"/>
    <p:sldId id="348" r:id="rId21"/>
    <p:sldId id="362" r:id="rId22"/>
    <p:sldId id="349" r:id="rId23"/>
    <p:sldId id="350" r:id="rId24"/>
    <p:sldId id="351" r:id="rId25"/>
    <p:sldId id="352" r:id="rId26"/>
    <p:sldId id="353" r:id="rId27"/>
    <p:sldId id="355" r:id="rId28"/>
    <p:sldId id="354" r:id="rId29"/>
    <p:sldId id="364" r:id="rId30"/>
    <p:sldId id="312" r:id="rId31"/>
    <p:sldId id="334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6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0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0AB42BD-A01E-42A0-A69B-461629C22D80}" type="datetime1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59-CF28-4EE2-84D5-7D8E68B05CBC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47D-7CD5-4216-BA02-1372C8B7FAAD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3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62E-5908-4AB3-B605-A284C18D1A96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BFF6-45AE-4842-BD32-25882B3FAE5A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888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73AD-5E19-4755-960D-58A877C4F49D}" type="datetime1">
              <a:rPr lang="en-US" smtClean="0"/>
              <a:t>9/22/20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8EAC-A086-4F3E-A0AC-5E6EAF44C73C}" type="datetime1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05C-87BA-40F3-9E38-8B43251C6338}" type="datetime1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C50A-388D-4BFA-B485-93E123251224}" type="datetime1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D79C-BD3E-4994-AA83-38CE7B71B098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0BE8-4844-4725-B423-494A4E4D7AC0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84B3089-03D4-445F-AF5E-53D45E60F22E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Selection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 else {statements}</a:t>
            </a:r>
          </a:p>
          <a:p>
            <a:r>
              <a:rPr lang="en-US" dirty="0"/>
              <a:t>Else statements are executed if expression evaluates to 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418344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(“Correct!\n”);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!= 5)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(“Wrong!\n”);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29000"/>
            <a:ext cx="3640455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(“Correct!\n”);</a:t>
            </a:r>
          </a:p>
          <a:p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(“Wrong!\n”);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if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604129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(delta &lt;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 real roots\n”);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(delta ==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(“One real root\n”);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else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(“Two roots\n”);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604129"/>
            <a:ext cx="42672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(delta &lt;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(“No real roots\n”);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if (delta == 0)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(“One real root\n”);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(“Two roots\n”);</a:t>
            </a:r>
          </a:p>
          <a:p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5" y="4343400"/>
            <a:ext cx="7905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when: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series of conditions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stop as soon as one if true</a:t>
            </a:r>
          </a:p>
        </p:txBody>
      </p:sp>
    </p:spTree>
    <p:extLst>
      <p:ext uri="{BB962C8B-B14F-4D97-AF65-F5344CB8AC3E}">
        <p14:creationId xmlns:p14="http://schemas.microsoft.com/office/powerpoint/2010/main" val="264454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/>
          <a:lstStyle/>
          <a:p>
            <a:r>
              <a:rPr lang="en-US" dirty="0"/>
              <a:t>Cascading if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26488"/>
            <a:ext cx="4114800" cy="53553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50)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forties\n”);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60)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fifties\n”);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70)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sixties\n”);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80)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seventies\n”);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90)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eighties\n”);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100)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nineties\n”);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219200"/>
            <a:ext cx="3276600" cy="540147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else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if (age &lt; 50)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40s\n”);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if (age &lt; 60)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50s\n”);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if (age &lt; 70)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60s\n”);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if (age &lt; 80)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70s\n”);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if (age &lt; 90)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80s\n”);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if (age &lt; 100)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(“In your  90s\n”);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else 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                       </a:t>
            </a:r>
            <a:r>
              <a:rPr lang="en-US" sz="15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</a:p>
          <a:p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Best-Form Cascading if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26488"/>
            <a:ext cx="4114800" cy="566308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if (age &lt; 40)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50)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forties\n”);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60)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fifties\n”);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70)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sixties\n”);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80)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seventies\n”);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90)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eighties\n”);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 if (age &lt; 100)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nineties\n”);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 else {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}}}}}}}</a:t>
            </a: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4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0300" y="1430953"/>
            <a:ext cx="5905500" cy="48936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b, c, z;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3 integers:\n”);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d%d%d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”, &amp;a, &amp;b, &amp;c);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(a &lt; b)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if (b&lt;c)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z = c;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else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z = b;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if (a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z = a;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z = c;</a:t>
            </a:r>
          </a:p>
        </p:txBody>
      </p:sp>
    </p:spTree>
    <p:extLst>
      <p:ext uri="{BB962C8B-B14F-4D97-AF65-F5344CB8AC3E}">
        <p14:creationId xmlns:p14="http://schemas.microsoft.com/office/powerpoint/2010/main" val="219632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4129"/>
            <a:ext cx="5791200" cy="34163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a, b, c, z;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(“Enter 3 integers:\n”);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d%d%d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”, &amp;a, &amp;b, &amp;c);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(a &gt; b &amp;&amp; 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z = a;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if (b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z = b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z = c;</a:t>
            </a:r>
          </a:p>
        </p:txBody>
      </p:sp>
    </p:spTree>
    <p:extLst>
      <p:ext uri="{BB962C8B-B14F-4D97-AF65-F5344CB8AC3E}">
        <p14:creationId xmlns:p14="http://schemas.microsoft.com/office/powerpoint/2010/main" val="252573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798728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600" dirty="0"/>
              <a:t>What is the output if salary is </a:t>
            </a:r>
          </a:p>
          <a:p>
            <a:pPr marL="0" indent="0" algn="ctr">
              <a:buNone/>
            </a:pPr>
            <a:r>
              <a:rPr lang="en-US" sz="2600" dirty="0"/>
              <a:t>$100,000	    $250,000	$10,000?</a:t>
            </a:r>
          </a:p>
          <a:p>
            <a:pPr marL="0" indent="0">
              <a:buNone/>
            </a:pP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8801"/>
            <a:ext cx="8136255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else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		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200" dirty="0"/>
              <a:t>Else is matched to the nearest if</a:t>
            </a:r>
          </a:p>
          <a:p>
            <a:r>
              <a:rPr lang="en-US" sz="2200" dirty="0"/>
              <a:t>Use { } even with one statement only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What is the output?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30;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(10 &lt; j &lt; 20)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 is between 10 and 20\n”,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4038600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30 is between 10 and 20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30 is </a:t>
            </a:r>
            <a:r>
              <a:rPr lang="en-US" sz="3600" b="1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between 10 </a:t>
            </a:r>
            <a:r>
              <a:rPr lang="en-US" sz="360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and 20</a:t>
            </a:r>
            <a:endParaRPr lang="en-US" sz="3600" dirty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6252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What is the output?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j = 30;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(10 &lt; j &lt; 20)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 is between 10 and 20\n”, 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277296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8975"/>
            <a:r>
              <a:rPr lang="en-US" sz="2800" dirty="0">
                <a:solidFill>
                  <a:schemeClr val="bg1"/>
                </a:solidFill>
              </a:rPr>
              <a:t>Evaluate 	10 &lt; j &lt; 20: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((10 &lt; j)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((10 &lt; 30)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(1 &lt; 20)</a:t>
            </a:r>
          </a:p>
          <a:p>
            <a:pPr defTabSz="688975"/>
            <a:r>
              <a:rPr lang="en-US" sz="2800" dirty="0">
                <a:solidFill>
                  <a:schemeClr val="bg1"/>
                </a:solidFill>
              </a:rPr>
              <a:t>		1 </a:t>
            </a:r>
          </a:p>
        </p:txBody>
      </p:sp>
    </p:spTree>
    <p:extLst>
      <p:ext uri="{BB962C8B-B14F-4D97-AF65-F5344CB8AC3E}">
        <p14:creationId xmlns:p14="http://schemas.microsoft.com/office/powerpoint/2010/main" val="13758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44061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Selection statements: </a:t>
            </a:r>
          </a:p>
          <a:p>
            <a:pPr lvl="1"/>
            <a:r>
              <a:rPr lang="en-US" sz="1800" dirty="0"/>
              <a:t>Select a particular path of execution</a:t>
            </a:r>
          </a:p>
          <a:p>
            <a:r>
              <a:rPr lang="en-US" sz="2000" dirty="0"/>
              <a:t>Iteration statements:</a:t>
            </a:r>
          </a:p>
          <a:p>
            <a:pPr lvl="1"/>
            <a:r>
              <a:rPr lang="en-US" sz="1800" dirty="0"/>
              <a:t>Repeat a particular fragment </a:t>
            </a:r>
          </a:p>
          <a:p>
            <a:r>
              <a:rPr lang="en-US" sz="2000" dirty="0"/>
              <a:t>Jump statements:</a:t>
            </a:r>
          </a:p>
          <a:p>
            <a:pPr lvl="1"/>
            <a:r>
              <a:rPr lang="en-US" sz="1800" dirty="0"/>
              <a:t>Jump to another place in the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7456" y="160149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9"/>
                </a:solidFill>
              </a:rPr>
              <a:t>Condition?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5792" y="2495552"/>
            <a:ext cx="180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9729" y="2495552"/>
            <a:ext cx="190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statements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438824" y="2063157"/>
            <a:ext cx="903032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6341856" y="2063157"/>
            <a:ext cx="1148536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8437" y="2023707"/>
            <a:ext cx="83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7432" y="1970349"/>
            <a:ext cx="108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false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0365" y="3571821"/>
            <a:ext cx="18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statements</a:t>
            </a:r>
          </a:p>
        </p:txBody>
      </p:sp>
      <p:sp>
        <p:nvSpPr>
          <p:cNvPr id="20" name="Freeform 19"/>
          <p:cNvSpPr/>
          <p:nvPr/>
        </p:nvSpPr>
        <p:spPr>
          <a:xfrm>
            <a:off x="5882659" y="3326378"/>
            <a:ext cx="757788" cy="913359"/>
          </a:xfrm>
          <a:custGeom>
            <a:avLst/>
            <a:gdLst>
              <a:gd name="connsiteX0" fmla="*/ 1062024 w 1062024"/>
              <a:gd name="connsiteY0" fmla="*/ 757144 h 1099626"/>
              <a:gd name="connsiteX1" fmla="*/ 521249 w 1062024"/>
              <a:gd name="connsiteY1" fmla="*/ 1081609 h 1099626"/>
              <a:gd name="connsiteX2" fmla="*/ 140 w 1062024"/>
              <a:gd name="connsiteY2" fmla="*/ 275364 h 1099626"/>
              <a:gd name="connsiteX3" fmla="*/ 570411 w 1062024"/>
              <a:gd name="connsiteY3" fmla="*/ 60 h 1099626"/>
              <a:gd name="connsiteX4" fmla="*/ 855546 w 1062024"/>
              <a:gd name="connsiteY4" fmla="*/ 255699 h 1099626"/>
              <a:gd name="connsiteX0" fmla="*/ 1065232 w 1065232"/>
              <a:gd name="connsiteY0" fmla="*/ 757144 h 909673"/>
              <a:gd name="connsiteX1" fmla="*/ 372286 w 1065232"/>
              <a:gd name="connsiteY1" fmla="*/ 847810 h 909673"/>
              <a:gd name="connsiteX2" fmla="*/ 3348 w 1065232"/>
              <a:gd name="connsiteY2" fmla="*/ 275364 h 909673"/>
              <a:gd name="connsiteX3" fmla="*/ 573619 w 1065232"/>
              <a:gd name="connsiteY3" fmla="*/ 60 h 909673"/>
              <a:gd name="connsiteX4" fmla="*/ 858754 w 1065232"/>
              <a:gd name="connsiteY4" fmla="*/ 255699 h 909673"/>
              <a:gd name="connsiteX0" fmla="*/ 1065612 w 1065612"/>
              <a:gd name="connsiteY0" fmla="*/ 572786 h 725315"/>
              <a:gd name="connsiteX1" fmla="*/ 372666 w 1065612"/>
              <a:gd name="connsiteY1" fmla="*/ 663452 h 725315"/>
              <a:gd name="connsiteX2" fmla="*/ 3728 w 1065612"/>
              <a:gd name="connsiteY2" fmla="*/ 91006 h 725315"/>
              <a:gd name="connsiteX3" fmla="*/ 586680 w 1065612"/>
              <a:gd name="connsiteY3" fmla="*/ 30797 h 725315"/>
              <a:gd name="connsiteX4" fmla="*/ 859134 w 1065612"/>
              <a:gd name="connsiteY4" fmla="*/ 71341 h 725315"/>
              <a:gd name="connsiteX0" fmla="*/ 1065612 w 1065612"/>
              <a:gd name="connsiteY0" fmla="*/ 586287 h 738816"/>
              <a:gd name="connsiteX1" fmla="*/ 372666 w 1065612"/>
              <a:gd name="connsiteY1" fmla="*/ 676953 h 738816"/>
              <a:gd name="connsiteX2" fmla="*/ 3728 w 1065612"/>
              <a:gd name="connsiteY2" fmla="*/ 104507 h 738816"/>
              <a:gd name="connsiteX3" fmla="*/ 586680 w 1065612"/>
              <a:gd name="connsiteY3" fmla="*/ 44298 h 738816"/>
              <a:gd name="connsiteX4" fmla="*/ 859134 w 1065612"/>
              <a:gd name="connsiteY4" fmla="*/ 84842 h 738816"/>
              <a:gd name="connsiteX0" fmla="*/ 1064869 w 1064869"/>
              <a:gd name="connsiteY0" fmla="*/ 739526 h 892055"/>
              <a:gd name="connsiteX1" fmla="*/ 371923 w 1064869"/>
              <a:gd name="connsiteY1" fmla="*/ 830192 h 892055"/>
              <a:gd name="connsiteX2" fmla="*/ 2985 w 1064869"/>
              <a:gd name="connsiteY2" fmla="*/ 257746 h 892055"/>
              <a:gd name="connsiteX3" fmla="*/ 560576 w 1064869"/>
              <a:gd name="connsiteY3" fmla="*/ 19850 h 892055"/>
              <a:gd name="connsiteX4" fmla="*/ 858391 w 1064869"/>
              <a:gd name="connsiteY4" fmla="*/ 238081 h 892055"/>
              <a:gd name="connsiteX0" fmla="*/ 1064869 w 1150051"/>
              <a:gd name="connsiteY0" fmla="*/ 719761 h 872290"/>
              <a:gd name="connsiteX1" fmla="*/ 371923 w 1150051"/>
              <a:gd name="connsiteY1" fmla="*/ 810427 h 872290"/>
              <a:gd name="connsiteX2" fmla="*/ 2985 w 1150051"/>
              <a:gd name="connsiteY2" fmla="*/ 237981 h 872290"/>
              <a:gd name="connsiteX3" fmla="*/ 560576 w 1150051"/>
              <a:gd name="connsiteY3" fmla="*/ 85 h 872290"/>
              <a:gd name="connsiteX4" fmla="*/ 1150051 w 1150051"/>
              <a:gd name="connsiteY4" fmla="*/ 218316 h 872290"/>
              <a:gd name="connsiteX0" fmla="*/ 977336 w 1062518"/>
              <a:gd name="connsiteY0" fmla="*/ 720740 h 869445"/>
              <a:gd name="connsiteX1" fmla="*/ 284390 w 1062518"/>
              <a:gd name="connsiteY1" fmla="*/ 811406 h 869445"/>
              <a:gd name="connsiteX2" fmla="*/ 4218 w 1062518"/>
              <a:gd name="connsiteY2" fmla="*/ 295071 h 869445"/>
              <a:gd name="connsiteX3" fmla="*/ 473043 w 1062518"/>
              <a:gd name="connsiteY3" fmla="*/ 1064 h 869445"/>
              <a:gd name="connsiteX4" fmla="*/ 1062518 w 1062518"/>
              <a:gd name="connsiteY4" fmla="*/ 219295 h 869445"/>
              <a:gd name="connsiteX0" fmla="*/ 977336 w 977336"/>
              <a:gd name="connsiteY0" fmla="*/ 720037 h 868742"/>
              <a:gd name="connsiteX1" fmla="*/ 284390 w 977336"/>
              <a:gd name="connsiteY1" fmla="*/ 810703 h 868742"/>
              <a:gd name="connsiteX2" fmla="*/ 4218 w 977336"/>
              <a:gd name="connsiteY2" fmla="*/ 294368 h 868742"/>
              <a:gd name="connsiteX3" fmla="*/ 473043 w 977336"/>
              <a:gd name="connsiteY3" fmla="*/ 361 h 868742"/>
              <a:gd name="connsiteX4" fmla="*/ 948389 w 977336"/>
              <a:gd name="connsiteY4" fmla="*/ 246649 h 86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336" h="868742">
                <a:moveTo>
                  <a:pt x="977336" y="720037"/>
                </a:moveTo>
                <a:cubicBezTo>
                  <a:pt x="795439" y="922418"/>
                  <a:pt x="446576" y="881648"/>
                  <a:pt x="284390" y="810703"/>
                </a:cubicBezTo>
                <a:cubicBezTo>
                  <a:pt x="122204" y="739758"/>
                  <a:pt x="-27224" y="429425"/>
                  <a:pt x="4218" y="294368"/>
                </a:cubicBezTo>
                <a:cubicBezTo>
                  <a:pt x="35660" y="159311"/>
                  <a:pt x="315681" y="8314"/>
                  <a:pt x="473043" y="361"/>
                </a:cubicBezTo>
                <a:cubicBezTo>
                  <a:pt x="630405" y="-7592"/>
                  <a:pt x="877105" y="117190"/>
                  <a:pt x="948389" y="246649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? expr2 : expr3</a:t>
            </a:r>
          </a:p>
          <a:p>
            <a:r>
              <a:rPr lang="en-US" sz="2800" dirty="0"/>
              <a:t>Conditional operator: ? and :</a:t>
            </a:r>
          </a:p>
          <a:p>
            <a:r>
              <a:rPr lang="en-US" sz="2800" dirty="0"/>
              <a:t>Ternary operator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581995"/>
            <a:ext cx="54864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 = a &gt; b ? a : b;</a:t>
            </a:r>
          </a:p>
          <a:p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 &gt; b)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k = a;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k = b;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38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? expr2 : expr3</a:t>
            </a:r>
          </a:p>
          <a:p>
            <a:r>
              <a:rPr lang="en-US" sz="2800" dirty="0"/>
              <a:t>Conditional operator: ? and :</a:t>
            </a:r>
          </a:p>
          <a:p>
            <a:r>
              <a:rPr lang="en-US" sz="2800" dirty="0"/>
              <a:t>Ternary operator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581995"/>
            <a:ext cx="8304919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op == ‘*’ ? value*2 : value/2;</a:t>
            </a:r>
          </a:p>
          <a:p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(op == ‘*’)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value*2;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value/2;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9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k = (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0? 1 : -1)*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/>
              <a:t>Make programs shorter but harder to read</a:t>
            </a:r>
          </a:p>
          <a:p>
            <a:r>
              <a:rPr lang="en-US" sz="2800" dirty="0"/>
              <a:t>Use with simple expressions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252" y="4070848"/>
            <a:ext cx="23622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k =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k = -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4671012"/>
            <a:ext cx="4583409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k =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0 ?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: -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</a:t>
            </a:r>
            <a:r>
              <a:rPr lang="en-US" sz="2000" i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expression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case </a:t>
            </a:r>
            <a:r>
              <a:rPr lang="en-US" sz="2000" i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constant-expr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: statements;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……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case </a:t>
            </a:r>
            <a:r>
              <a:rPr lang="en-US" sz="2000" i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constant-expr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: statements;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default: statements;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/>
              <a:t>Use to compare an expression with a number of values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9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82874"/>
            <a:ext cx="7269480" cy="1325562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74088"/>
            <a:ext cx="4800600" cy="5632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2: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3: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4: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5: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6: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default: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4267" y="1274088"/>
            <a:ext cx="3581400" cy="4801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(day == 1)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2)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3)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4)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5)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6)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if (day == 7)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67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71129"/>
            <a:ext cx="7269480" cy="1325562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Easier to read</a:t>
            </a:r>
          </a:p>
          <a:p>
            <a:r>
              <a:rPr lang="en-US" sz="2400" dirty="0"/>
              <a:t>Faster</a:t>
            </a:r>
            <a:endParaRPr lang="en-US" sz="3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74088"/>
            <a:ext cx="4953000" cy="53553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2: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3: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4: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5: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6: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default: </a:t>
            </a:r>
            <a:r>
              <a:rPr lang="en-US" sz="19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41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57200"/>
            <a:ext cx="7269480" cy="1325562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493" y="1295401"/>
            <a:ext cx="3797440" cy="4876800"/>
          </a:xfrm>
        </p:spPr>
        <p:txBody>
          <a:bodyPr>
            <a:normAutofit/>
          </a:bodyPr>
          <a:lstStyle/>
          <a:p>
            <a:r>
              <a:rPr lang="en-US" dirty="0"/>
              <a:t>Switch must be followed by </a:t>
            </a:r>
            <a:r>
              <a:rPr lang="en-US" dirty="0" err="1"/>
              <a:t>int</a:t>
            </a:r>
            <a:r>
              <a:rPr lang="en-US" dirty="0"/>
              <a:t> (or char)</a:t>
            </a:r>
          </a:p>
          <a:p>
            <a:r>
              <a:rPr lang="en-US" dirty="0"/>
              <a:t>No braces after case label</a:t>
            </a:r>
          </a:p>
          <a:p>
            <a:r>
              <a:rPr lang="en-US" dirty="0"/>
              <a:t>Constant expressions:</a:t>
            </a:r>
          </a:p>
          <a:p>
            <a:pPr lvl="1"/>
            <a:r>
              <a:rPr lang="en-US" dirty="0"/>
              <a:t>1, 4+3, </a:t>
            </a:r>
          </a:p>
          <a:p>
            <a:pPr lvl="1"/>
            <a:r>
              <a:rPr lang="en-US" dirty="0"/>
              <a:t>x + 1: if x is defined by a constant macro: #define x 5</a:t>
            </a:r>
          </a:p>
          <a:p>
            <a:r>
              <a:rPr lang="en-US" dirty="0"/>
              <a:t>Duplicate labels not allowed</a:t>
            </a:r>
          </a:p>
          <a:p>
            <a:r>
              <a:rPr lang="en-US" i="1" dirty="0">
                <a:solidFill>
                  <a:srgbClr val="C00000"/>
                </a:solidFill>
              </a:rPr>
              <a:t>break</a:t>
            </a:r>
            <a:r>
              <a:rPr lang="en-US" dirty="0"/>
              <a:t>: exit the switch statement</a:t>
            </a:r>
          </a:p>
          <a:p>
            <a:r>
              <a:rPr lang="en-US" i="1" dirty="0">
                <a:solidFill>
                  <a:srgbClr val="C00000"/>
                </a:solidFill>
              </a:rPr>
              <a:t>default</a:t>
            </a:r>
            <a:r>
              <a:rPr lang="en-US" dirty="0"/>
              <a:t>: executed if no match</a:t>
            </a:r>
          </a:p>
          <a:p>
            <a:r>
              <a:rPr lang="en-US" dirty="0"/>
              <a:t>Can group case labels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74088"/>
            <a:ext cx="4419600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1: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(“Monday\n”);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2: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(“Tuesday\n”);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3: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(“Wednesday\n”);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4: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(“Thursday\n”);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5: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(“Friday\n”);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6: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(“Saturday\n”);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case 7: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(“Sunday\n”);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default: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(“???\n”);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break;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64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784390"/>
            <a:ext cx="78486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case 1: case 2: case 3: case 4: case 5: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(“Week day\n”);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case 6: case 7: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(“Weekend\n”);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(“I don’t know\n”);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break;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9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83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90" y="-22332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</a:rPr>
              <a:t>If day is 3, output is?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Weekend</a:t>
            </a:r>
            <a:r>
              <a:rPr lang="en-US" sz="500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Week Day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94753"/>
            <a:ext cx="7391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1: case 2: case 3: case 4: case 5: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 day\t”);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6: case 7: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(“Weekend\t”);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(“I don’t know\t”);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35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</a:rPr>
              <a:t>If day is 6, output is?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Nothing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Weekend</a:t>
            </a:r>
            <a:r>
              <a:rPr lang="en-US" sz="5000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Week Day 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94753"/>
            <a:ext cx="73914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switch (day)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1: case 2</a:t>
            </a:r>
            <a:r>
              <a:rPr 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case 3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case 4: case 5: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 day\t”);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case 6: case 7: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(“Weekend\t”);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default: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(“I don’t know\t”);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9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operators: &lt;, &lt;=, &gt;=, &gt;</a:t>
            </a:r>
          </a:p>
          <a:p>
            <a:r>
              <a:rPr lang="en-US" dirty="0"/>
              <a:t>Equality operators: ==, !=</a:t>
            </a:r>
          </a:p>
          <a:p>
            <a:r>
              <a:rPr lang="en-US" dirty="0"/>
              <a:t>Logical operators: !, &amp;&amp;, ||</a:t>
            </a:r>
          </a:p>
          <a:p>
            <a:r>
              <a:rPr lang="en-US" dirty="0"/>
              <a:t>Produce 0 or 1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( 1 &lt;= j) &amp;&amp; (j &lt;= 100)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j) == (j &lt; k)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!answer || count &gt;= 5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execution: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 20 &amp;&amp; j++ &lt; 5</a:t>
            </a:r>
          </a:p>
          <a:p>
            <a:r>
              <a:rPr lang="en-US" dirty="0"/>
              <a:t>Using assignment 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2)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(“Are you sure?\n”);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/>
              <a:t>Dangling else</a:t>
            </a:r>
          </a:p>
          <a:p>
            <a:r>
              <a:rPr lang="en-US" dirty="0"/>
              <a:t>Forgetting break in the 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Expressions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Conditional statement</a:t>
            </a:r>
          </a:p>
          <a:p>
            <a:r>
              <a:rPr lang="en-US" dirty="0"/>
              <a:t>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!(a || b) == !a &amp;&amp; !b</a:t>
            </a:r>
          </a:p>
          <a:p>
            <a:r>
              <a:rPr lang="en-US" sz="2800" dirty="0"/>
              <a:t>!(a &amp;&amp; b) == !a || !b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	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!answer || count &gt;= 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!(answer &amp;&amp; count &lt; 5)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9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6913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/>
              <a:t>() required around expression</a:t>
            </a:r>
          </a:p>
          <a:p>
            <a:r>
              <a:rPr lang="en-US" sz="2800" dirty="0"/>
              <a:t>if: lowercase</a:t>
            </a:r>
          </a:p>
          <a:p>
            <a:r>
              <a:rPr lang="en-US" sz="2800" dirty="0"/>
              <a:t>If expression evaluates to non zero, then statement is executed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343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691322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/>
              <a:t>() required around expression</a:t>
            </a:r>
          </a:p>
          <a:p>
            <a:r>
              <a:rPr lang="en-US" sz="2800" dirty="0"/>
              <a:t>if: lowercase</a:t>
            </a:r>
          </a:p>
          <a:p>
            <a:r>
              <a:rPr lang="en-US" sz="2800" dirty="0"/>
              <a:t>If expression evaluates to non zero, then statement is executed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343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  <p:extLst>
      <p:ext uri="{BB962C8B-B14F-4D97-AF65-F5344CB8AC3E}">
        <p14:creationId xmlns:p14="http://schemas.microsoft.com/office/powerpoint/2010/main" val="5897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 expression ) statement</a:t>
            </a:r>
          </a:p>
          <a:p>
            <a:r>
              <a:rPr lang="en-US" sz="2800" dirty="0"/>
              <a:t>Indentation only affects readability, not code execution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00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4343400"/>
            <a:ext cx="5959577" cy="76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022062" y="2696697"/>
            <a:ext cx="2193822" cy="900763"/>
          </a:xfrm>
          <a:prstGeom prst="wedgeRectCallout">
            <a:avLst>
              <a:gd name="adj1" fmla="val -46281"/>
              <a:gd name="adj2" fmla="val 16846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Executed only if answer is 5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695769" y="5175425"/>
            <a:ext cx="1457632" cy="838200"/>
          </a:xfrm>
          <a:prstGeom prst="wedgeRectCallout">
            <a:avLst>
              <a:gd name="adj1" fmla="val -91742"/>
              <a:gd name="adj2" fmla="val -3533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29953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</a:t>
            </a:r>
          </a:p>
          <a:p>
            <a:r>
              <a:rPr lang="en-US" sz="2800" dirty="0"/>
              <a:t>Use </a:t>
            </a:r>
            <a:r>
              <a:rPr lang="en-US" sz="2800" dirty="0">
                <a:solidFill>
                  <a:srgbClr val="FF0000"/>
                </a:solidFill>
              </a:rPr>
              <a:t>{ } </a:t>
            </a:r>
            <a:r>
              <a:rPr lang="en-US" sz="2800" dirty="0"/>
              <a:t>to execute multiple statements</a:t>
            </a:r>
          </a:p>
          <a:p>
            <a:r>
              <a:rPr lang="en-US" sz="2800" dirty="0"/>
              <a:t>Compound statement can be written on one line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142833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 {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  <p:extLst>
      <p:ext uri="{BB962C8B-B14F-4D97-AF65-F5344CB8AC3E}">
        <p14:creationId xmlns:p14="http://schemas.microsoft.com/office/powerpoint/2010/main" val="74558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 expression ) { statements }</a:t>
            </a:r>
          </a:p>
          <a:p>
            <a:r>
              <a:rPr lang="en-US" sz="2800" dirty="0"/>
              <a:t>Another coding style: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675344"/>
            <a:ext cx="7162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answer;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(“Guess my lucky number:\n”);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&amp;answer);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(answer == 5) 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7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7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(“We are done”);</a:t>
            </a:r>
          </a:p>
        </p:txBody>
      </p:sp>
    </p:spTree>
    <p:extLst>
      <p:ext uri="{BB962C8B-B14F-4D97-AF65-F5344CB8AC3E}">
        <p14:creationId xmlns:p14="http://schemas.microsoft.com/office/powerpoint/2010/main" val="13215631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2100</TotalTime>
  <Words>2494</Words>
  <Application>Microsoft Macintosh PowerPoint</Application>
  <PresentationFormat>On-screen Show (4:3)</PresentationFormat>
  <Paragraphs>470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 </vt:lpstr>
      <vt:lpstr>Control of Flow</vt:lpstr>
      <vt:lpstr>Logical Expressions</vt:lpstr>
      <vt:lpstr>Logical Expressions</vt:lpstr>
      <vt:lpstr>If Statement</vt:lpstr>
      <vt:lpstr>If Statement</vt:lpstr>
      <vt:lpstr>If Statement</vt:lpstr>
      <vt:lpstr>Compound Statement</vt:lpstr>
      <vt:lpstr>Compound Statement</vt:lpstr>
      <vt:lpstr>Else Clause</vt:lpstr>
      <vt:lpstr>Cascading if statements</vt:lpstr>
      <vt:lpstr>Cascading if statements</vt:lpstr>
      <vt:lpstr>Best-Form Cascading if statements</vt:lpstr>
      <vt:lpstr>Example</vt:lpstr>
      <vt:lpstr>Example</vt:lpstr>
      <vt:lpstr>Dangling else problem</vt:lpstr>
      <vt:lpstr>Dangling else problem</vt:lpstr>
      <vt:lpstr>Exercise</vt:lpstr>
      <vt:lpstr>Exercise</vt:lpstr>
      <vt:lpstr>Conditional Expressions</vt:lpstr>
      <vt:lpstr>Conditional Expressions</vt:lpstr>
      <vt:lpstr>Conditional Expressions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Pitfalls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252</cp:revision>
  <cp:lastPrinted>2016-09-21T18:27:00Z</cp:lastPrinted>
  <dcterms:created xsi:type="dcterms:W3CDTF">2006-08-16T00:00:00Z</dcterms:created>
  <dcterms:modified xsi:type="dcterms:W3CDTF">2020-09-23T18:27:45Z</dcterms:modified>
</cp:coreProperties>
</file>