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02" r:id="rId2"/>
    <p:sldId id="313" r:id="rId3"/>
    <p:sldId id="264" r:id="rId4"/>
    <p:sldId id="299" r:id="rId5"/>
    <p:sldId id="312" r:id="rId6"/>
    <p:sldId id="301" r:id="rId7"/>
    <p:sldId id="293" r:id="rId8"/>
    <p:sldId id="300" r:id="rId9"/>
    <p:sldId id="266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3" autoAdjust="0"/>
    <p:restoredTop sz="99057" autoAdjust="0"/>
  </p:normalViewPr>
  <p:slideViewPr>
    <p:cSldViewPr>
      <p:cViewPr varScale="1">
        <p:scale>
          <a:sx n="107" d="100"/>
          <a:sy n="107" d="100"/>
        </p:scale>
        <p:origin x="-7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en-US"/>
              <a:t>01/12/15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9D0151-3FA2-44E1-9FD5-37C3D67FCF6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29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E5CF2-ABB8-4F1E-8AC8-8C7922AABA90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F4F9-9903-43A4-9EF7-893D7F272B81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A683B-2454-4037-96CB-2A0E6EB509F5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B53E-8B6A-4BCE-89C9-068E7F240F55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E6F3-9A67-411C-BE61-277394705376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6DAB-78A6-45D2-8531-129A98F023D4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EE83-09A2-48EF-9CD9-04CC91EE7693}" type="datetime1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8CE1-53EF-4BB6-9DF2-094E6770D0CF}" type="datetime1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8E70-343D-4A85-A7C2-305BA7C33140}" type="datetime1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C6B-29F6-4BC4-81A7-8B15770674BB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F0CA-5949-45C9-BD46-63958641F371}" type="datetime1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F1F7-E7EA-4AF1-AE03-ABD6CAE7CFBA}" type="datetime1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CSE 220 – C Programming</a:t>
            </a:r>
            <a:br>
              <a:rPr lang="en-US" dirty="0" smtClean="0"/>
            </a:br>
            <a:r>
              <a:rPr lang="en-US" dirty="0" smtClean="0"/>
              <a:t>Lecture 02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to 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Thanks to </a:t>
            </a:r>
            <a:r>
              <a:rPr lang="en-US" dirty="0" err="1">
                <a:solidFill>
                  <a:schemeClr val="tx1"/>
                </a:solidFill>
              </a:rPr>
              <a:t>Fatme</a:t>
            </a:r>
            <a:r>
              <a:rPr lang="en-US" dirty="0">
                <a:solidFill>
                  <a:schemeClr val="tx1"/>
                </a:solidFill>
              </a:rPr>
              <a:t> El-</a:t>
            </a:r>
            <a:r>
              <a:rPr lang="en-US" dirty="0" err="1">
                <a:solidFill>
                  <a:schemeClr val="tx1"/>
                </a:solidFill>
              </a:rPr>
              <a:t>Moukaddem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9779" y="54721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3087" y="4926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4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 Language?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to other languages: </a:t>
            </a:r>
          </a:p>
          <a:p>
            <a:pPr lvl="1"/>
            <a:r>
              <a:rPr lang="en-US" dirty="0" smtClean="0"/>
              <a:t>C++, Java, C#, Perl, Objective-C</a:t>
            </a:r>
          </a:p>
          <a:p>
            <a:r>
              <a:rPr lang="en-US" dirty="0" smtClean="0"/>
              <a:t>Low level language: </a:t>
            </a:r>
          </a:p>
          <a:p>
            <a:pPr lvl="1"/>
            <a:r>
              <a:rPr lang="en-US" dirty="0" smtClean="0"/>
              <a:t>Suitable for system-level programming</a:t>
            </a:r>
          </a:p>
          <a:p>
            <a:r>
              <a:rPr lang="en-US" dirty="0" smtClean="0"/>
              <a:t>Small language:</a:t>
            </a:r>
          </a:p>
          <a:p>
            <a:pPr lvl="1"/>
            <a:r>
              <a:rPr lang="en-US" dirty="0" smtClean="0"/>
              <a:t>Easy to learn</a:t>
            </a:r>
          </a:p>
          <a:p>
            <a:r>
              <a:rPr lang="en-US" dirty="0" smtClean="0"/>
              <a:t>Powerful language</a:t>
            </a:r>
          </a:p>
          <a:p>
            <a:pPr lvl="1"/>
            <a:r>
              <a:rPr lang="en-US" dirty="0" smtClean="0"/>
              <a:t>Core of many software/hardware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Efficiency: </a:t>
            </a:r>
          </a:p>
          <a:p>
            <a:pPr lvl="1"/>
            <a:r>
              <a:rPr lang="en-US" dirty="0" smtClean="0"/>
              <a:t>C programs run quickly and use limited memory</a:t>
            </a:r>
          </a:p>
          <a:p>
            <a:r>
              <a:rPr lang="en-US" dirty="0" smtClean="0"/>
              <a:t>Portability: </a:t>
            </a:r>
          </a:p>
          <a:p>
            <a:pPr lvl="1"/>
            <a:r>
              <a:rPr lang="en-US" dirty="0" smtClean="0"/>
              <a:t>C source program can be compiled on other machines due to ANSI/ISO standards</a:t>
            </a:r>
          </a:p>
          <a:p>
            <a:r>
              <a:rPr lang="en-US" dirty="0" smtClean="0"/>
              <a:t>Power: </a:t>
            </a:r>
          </a:p>
          <a:p>
            <a:pPr lvl="1"/>
            <a:r>
              <a:rPr lang="en-US" dirty="0" smtClean="0"/>
              <a:t>Collection of data types and operators accomplish a lot with few lines of code</a:t>
            </a:r>
          </a:p>
          <a:p>
            <a:r>
              <a:rPr lang="en-US" dirty="0" smtClean="0"/>
              <a:t>Standard Library: </a:t>
            </a:r>
          </a:p>
          <a:p>
            <a:pPr lvl="1"/>
            <a:r>
              <a:rPr lang="en-US" dirty="0" smtClean="0"/>
              <a:t>Do not need to write everything by yourself: library for input/output, string handling, storage allocation,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0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Error prone: </a:t>
            </a:r>
          </a:p>
          <a:p>
            <a:pPr lvl="1"/>
            <a:r>
              <a:rPr lang="en-US" dirty="0" smtClean="0"/>
              <a:t>Flexibility allows programmers to make mistakes without warnings: e.g., without garbage collection</a:t>
            </a:r>
          </a:p>
          <a:p>
            <a:pPr lvl="1"/>
            <a:r>
              <a:rPr lang="en-US" dirty="0" smtClean="0"/>
              <a:t>Hard to debug and fix: AI debugging?</a:t>
            </a:r>
          </a:p>
          <a:p>
            <a:pPr lvl="1"/>
            <a:r>
              <a:rPr lang="en-US" dirty="0" smtClean="0"/>
              <a:t>Hard to maintain: e.g., when new programmers replace old ones</a:t>
            </a:r>
          </a:p>
          <a:p>
            <a:r>
              <a:rPr lang="en-US" dirty="0" smtClean="0"/>
              <a:t>Lacks new features:</a:t>
            </a:r>
          </a:p>
          <a:p>
            <a:pPr lvl="1"/>
            <a:r>
              <a:rPr lang="en-US" dirty="0" smtClean="0"/>
              <a:t>Object oriented design:  e.g., grow to C++, C#, Java</a:t>
            </a:r>
          </a:p>
          <a:p>
            <a:pPr lvl="1"/>
            <a:r>
              <a:rPr lang="en-US" dirty="0" smtClean="0"/>
              <a:t>Exception handling:  E.g., when a file cannot be found</a:t>
            </a:r>
            <a:r>
              <a:rPr lang="en-US" dirty="0"/>
              <a:t> </a:t>
            </a:r>
            <a:r>
              <a:rPr lang="en-US" dirty="0" smtClean="0"/>
              <a:t>do not simply terminate, give helpful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4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&amp; 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Cannot execute the source code directly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92" y="2225675"/>
            <a:ext cx="572281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89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Compilation: </a:t>
            </a:r>
          </a:p>
          <a:p>
            <a:pPr lvl="1"/>
            <a:r>
              <a:rPr lang="en-US" dirty="0" smtClean="0"/>
              <a:t>Syntax: Checks if you followed the rules of C</a:t>
            </a:r>
          </a:p>
          <a:p>
            <a:pPr lvl="1"/>
            <a:r>
              <a:rPr lang="en-US" dirty="0" smtClean="0"/>
              <a:t>If no errors =&gt; creates an executable code</a:t>
            </a:r>
          </a:p>
          <a:p>
            <a:pPr lvl="1"/>
            <a:r>
              <a:rPr lang="en-US" dirty="0" smtClean="0"/>
              <a:t>If errors found =&gt; returns a list of errors</a:t>
            </a:r>
          </a:p>
          <a:p>
            <a:r>
              <a:rPr lang="en-US" dirty="0" smtClean="0"/>
              <a:t>Errors can be cryptic</a:t>
            </a:r>
          </a:p>
          <a:p>
            <a:r>
              <a:rPr lang="en-US" dirty="0" smtClean="0"/>
              <a:t>Executable code</a:t>
            </a:r>
          </a:p>
          <a:p>
            <a:pPr lvl="1"/>
            <a:r>
              <a:rPr lang="en-US" dirty="0" smtClean="0"/>
              <a:t>The binary file you run</a:t>
            </a:r>
          </a:p>
          <a:p>
            <a:pPr lvl="1"/>
            <a:r>
              <a:rPr lang="en-US" dirty="0" smtClean="0"/>
              <a:t>Generated only when all compilation errors are fixed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dirty="0" smtClean="0"/>
              <a:t>Preprocessor, compiler, assembler, linker</a:t>
            </a:r>
            <a:endParaRPr lang="en-US" altLang="en-US" sz="36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4791197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7200" y="5410200"/>
            <a:ext cx="70500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en-US" dirty="0"/>
              <a:t>(Image from </a:t>
            </a:r>
            <a:r>
              <a:rPr lang="en-US" altLang="en-US" dirty="0" err="1" smtClean="0"/>
              <a:t>www.dartmouth.edu</a:t>
            </a:r>
            <a:r>
              <a:rPr lang="en-US" altLang="en-US" dirty="0" smtClean="0"/>
              <a:t>/~</a:t>
            </a:r>
            <a:r>
              <a:rPr lang="en-US" altLang="en-US" dirty="0" err="1" smtClean="0"/>
              <a:t>rc</a:t>
            </a:r>
            <a:r>
              <a:rPr lang="en-US" altLang="en-US" dirty="0" smtClean="0"/>
              <a:t>/classes/</a:t>
            </a:r>
            <a:r>
              <a:rPr lang="en-US" altLang="en-US" dirty="0" err="1" smtClean="0"/>
              <a:t>softdev_linux</a:t>
            </a:r>
            <a:r>
              <a:rPr lang="en-US" altLang="en-US" dirty="0" smtClean="0"/>
              <a:t>/Images and</a:t>
            </a:r>
            <a:br>
              <a:rPr lang="en-US" altLang="en-US" dirty="0" smtClean="0"/>
            </a:br>
            <a:r>
              <a:rPr lang="en-US" altLang="en-US" dirty="0" smtClean="0"/>
              <a:t> https</a:t>
            </a:r>
            <a:r>
              <a:rPr lang="en-US" altLang="en-US" dirty="0"/>
              <a:t>://</a:t>
            </a:r>
            <a:r>
              <a:rPr lang="en-US" altLang="en-US" dirty="0" err="1"/>
              <a:t>www.cs.bgu.ac.il</a:t>
            </a:r>
            <a:r>
              <a:rPr lang="en-US" altLang="en-US" dirty="0"/>
              <a:t>/~spl191/</a:t>
            </a:r>
            <a:r>
              <a:rPr lang="en-US" altLang="en-US" dirty="0" err="1"/>
              <a:t>index.php?page</a:t>
            </a:r>
            <a:r>
              <a:rPr lang="en-US" altLang="en-US" dirty="0"/>
              <a:t>=PracticalSession01.Makefile)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752600"/>
            <a:ext cx="26007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509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compilers available: cc,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err="1" smtClean="0">
                <a:solidFill>
                  <a:srgbClr val="000099"/>
                </a:solidFill>
              </a:rPr>
              <a:t>gcc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myProgram.c</a:t>
            </a:r>
            <a:endParaRPr lang="en-US" dirty="0" smtClean="0">
              <a:solidFill>
                <a:srgbClr val="000099"/>
              </a:solidFill>
            </a:endParaRPr>
          </a:p>
          <a:p>
            <a:pPr lvl="1"/>
            <a:r>
              <a:rPr lang="en-US" dirty="0" smtClean="0"/>
              <a:t>Generates an executable called </a:t>
            </a:r>
            <a:r>
              <a:rPr lang="en-US" dirty="0" err="1" smtClean="0">
                <a:solidFill>
                  <a:srgbClr val="C00000"/>
                </a:solidFill>
              </a:rPr>
              <a:t>a.out</a:t>
            </a:r>
            <a:r>
              <a:rPr lang="en-US" dirty="0" smtClean="0"/>
              <a:t> in the same directory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a.out</a:t>
            </a:r>
            <a:r>
              <a:rPr lang="en-US" dirty="0" smtClean="0"/>
              <a:t> by typing </a:t>
            </a:r>
            <a:r>
              <a:rPr lang="en-US" dirty="0" smtClean="0">
                <a:solidFill>
                  <a:srgbClr val="C00000"/>
                </a:solidFill>
              </a:rPr>
              <a:t>./</a:t>
            </a:r>
            <a:r>
              <a:rPr lang="en-US" dirty="0" err="1" smtClean="0">
                <a:solidFill>
                  <a:srgbClr val="C00000"/>
                </a:solidFill>
              </a:rPr>
              <a:t>a.out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000099"/>
                </a:solidFill>
              </a:rPr>
              <a:t>gcc</a:t>
            </a:r>
            <a:r>
              <a:rPr lang="en-US" dirty="0" smtClean="0">
                <a:solidFill>
                  <a:srgbClr val="000099"/>
                </a:solidFill>
              </a:rPr>
              <a:t> –o </a:t>
            </a:r>
            <a:r>
              <a:rPr lang="en-US" dirty="0" err="1" smtClean="0">
                <a:solidFill>
                  <a:srgbClr val="000099"/>
                </a:solidFill>
              </a:rPr>
              <a:t>myProgram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 smtClean="0">
                <a:solidFill>
                  <a:srgbClr val="000099"/>
                </a:solidFill>
              </a:rPr>
              <a:t>myProgram.c</a:t>
            </a:r>
            <a:endParaRPr lang="en-US" dirty="0" smtClean="0">
              <a:solidFill>
                <a:srgbClr val="000099"/>
              </a:solidFill>
            </a:endParaRPr>
          </a:p>
          <a:p>
            <a:pPr lvl="1"/>
            <a:r>
              <a:rPr lang="en-US" dirty="0" smtClean="0"/>
              <a:t>Changes the default name </a:t>
            </a:r>
            <a:r>
              <a:rPr lang="en-US" dirty="0" err="1" smtClean="0"/>
              <a:t>a.out</a:t>
            </a:r>
            <a:endParaRPr lang="en-US" dirty="0" smtClean="0"/>
          </a:p>
          <a:p>
            <a:pPr lvl="1"/>
            <a:r>
              <a:rPr lang="en-US" dirty="0" smtClean="0"/>
              <a:t>The generated executable name is </a:t>
            </a:r>
            <a:r>
              <a:rPr lang="en-US" dirty="0" err="1" smtClean="0"/>
              <a:t>myProgram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91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Compilation errors:</a:t>
            </a:r>
          </a:p>
          <a:p>
            <a:pPr lvl="1"/>
            <a:r>
              <a:rPr lang="en-US" dirty="0" smtClean="0"/>
              <a:t>Program violates C rules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99"/>
                </a:solidFill>
              </a:rPr>
              <a:t>Statements </a:t>
            </a:r>
            <a:r>
              <a:rPr lang="en-US" dirty="0">
                <a:solidFill>
                  <a:srgbClr val="000099"/>
                </a:solidFill>
              </a:rPr>
              <a:t>must end with a </a:t>
            </a:r>
            <a:r>
              <a:rPr lang="en-US" dirty="0" smtClean="0">
                <a:solidFill>
                  <a:srgbClr val="000099"/>
                </a:solidFill>
              </a:rPr>
              <a:t>semicolon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x = y + 5</a:t>
            </a:r>
          </a:p>
          <a:p>
            <a:r>
              <a:rPr lang="en-US" dirty="0" smtClean="0"/>
              <a:t>Runtime errors:</a:t>
            </a:r>
          </a:p>
          <a:p>
            <a:pPr lvl="1"/>
            <a:r>
              <a:rPr lang="en-US" dirty="0" smtClean="0"/>
              <a:t>Errors that occur during the execution of the program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99"/>
                </a:solidFill>
              </a:rPr>
              <a:t>Division by zero</a:t>
            </a:r>
          </a:p>
          <a:p>
            <a:r>
              <a:rPr lang="en-US" dirty="0" smtClean="0"/>
              <a:t>Algorithmic </a:t>
            </a:r>
            <a:r>
              <a:rPr lang="en-US" dirty="0"/>
              <a:t>e</a:t>
            </a:r>
            <a:r>
              <a:rPr lang="en-US" dirty="0" smtClean="0"/>
              <a:t>rrors:</a:t>
            </a:r>
          </a:p>
          <a:p>
            <a:pPr lvl="1"/>
            <a:r>
              <a:rPr lang="en-US" dirty="0" smtClean="0"/>
              <a:t>Program does not run as desired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0099"/>
                </a:solidFill>
              </a:rPr>
              <a:t>Compute the area of circle as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</a:rPr>
              <a:t>	area = 2*3.14*radius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2791302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Compiler will complain about missing ;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5017" y="41148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Will give </a:t>
            </a:r>
            <a:r>
              <a:rPr lang="en-US" sz="2000" i="1" dirty="0" err="1" smtClean="0">
                <a:solidFill>
                  <a:srgbClr val="C00000"/>
                </a:solidFill>
              </a:rPr>
              <a:t>NaN</a:t>
            </a:r>
            <a:r>
              <a:rPr lang="en-US" sz="2000" i="1" dirty="0" smtClean="0">
                <a:solidFill>
                  <a:srgbClr val="C00000"/>
                </a:solidFill>
              </a:rPr>
              <a:t> during execution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1900" y="57648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Program will output incorrect value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4457700" y="2891329"/>
            <a:ext cx="419100" cy="20005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381500" y="4219545"/>
            <a:ext cx="419100" cy="20005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4574574" y="5864865"/>
            <a:ext cx="382337" cy="200055"/>
          </a:xfrm>
          <a:prstGeom prst="right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is an Operating System (Unix)?</a:t>
            </a:r>
            <a:endParaRPr lang="en-US" dirty="0"/>
          </a:p>
        </p:txBody>
      </p:sp>
      <p:pic>
        <p:nvPicPr>
          <p:cNvPr id="5" name="Content Placeholder 4" descr="Hardware-OS-Applications-Us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38" b="-473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/>
              <a:t>(</a:t>
            </a:r>
            <a:r>
              <a:rPr lang="en-US" dirty="0" smtClean="0"/>
              <a:t>Linux is a variant of 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Commands written in C language</a:t>
            </a:r>
          </a:p>
          <a:p>
            <a:r>
              <a:rPr lang="en-US" sz="2800" dirty="0" smtClean="0"/>
              <a:t>C Shell and later </a:t>
            </a:r>
            <a:r>
              <a:rPr lang="en-US" sz="2800" dirty="0" err="1" smtClean="0"/>
              <a:t>tcsh</a:t>
            </a:r>
            <a:r>
              <a:rPr lang="en-US" sz="2800" dirty="0" smtClean="0"/>
              <a:t>: command processors</a:t>
            </a:r>
          </a:p>
          <a:p>
            <a:r>
              <a:rPr lang="en-US" sz="2800" dirty="0" smtClean="0"/>
              <a:t>Multilevel file hierarchy called directory tree</a:t>
            </a:r>
          </a:p>
          <a:p>
            <a:r>
              <a:rPr lang="en-US" sz="2800" dirty="0" smtClean="0"/>
              <a:t>The top is a single directory called “root” designated by a slash /</a:t>
            </a:r>
          </a:p>
          <a:p>
            <a:r>
              <a:rPr lang="en-US" sz="2800" dirty="0" smtClean="0"/>
              <a:t>File types:</a:t>
            </a:r>
          </a:p>
          <a:p>
            <a:pPr lvl="1"/>
            <a:r>
              <a:rPr lang="en-US" dirty="0" smtClean="0"/>
              <a:t>Ordinary files</a:t>
            </a:r>
          </a:p>
          <a:p>
            <a:pPr lvl="1"/>
            <a:r>
              <a:rPr lang="en-US" dirty="0" smtClean="0"/>
              <a:t>Device files (represent physical devices, e.g., printer)</a:t>
            </a:r>
          </a:p>
          <a:p>
            <a:pPr lvl="1"/>
            <a:r>
              <a:rPr lang="en-US" dirty="0" smtClean="0"/>
              <a:t>Directories</a:t>
            </a:r>
          </a:p>
          <a:p>
            <a:r>
              <a:rPr lang="en-US" sz="2800" dirty="0" smtClean="0"/>
              <a:t>.  denotes current directory</a:t>
            </a:r>
          </a:p>
          <a:p>
            <a:r>
              <a:rPr lang="en-US" sz="2800" dirty="0" smtClean="0"/>
              <a:t>.. denotes parent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b="1" dirty="0" smtClean="0">
                <a:solidFill>
                  <a:srgbClr val="000099"/>
                </a:solidFill>
              </a:rPr>
              <a:t>Filesystem Management</a:t>
            </a:r>
          </a:p>
          <a:p>
            <a:pPr lvl="1">
              <a:buNone/>
            </a:pPr>
            <a:r>
              <a:rPr lang="en-US" b="1" dirty="0" smtClean="0"/>
              <a:t>ls</a:t>
            </a:r>
            <a:r>
              <a:rPr lang="en-US" dirty="0" smtClean="0"/>
              <a:t> 				List “normal” files, not those start </a:t>
            </a:r>
            <a:r>
              <a:rPr lang="en-US" dirty="0" smtClean="0"/>
              <a:t>with. </a:t>
            </a:r>
            <a:endParaRPr lang="en-US" dirty="0" smtClean="0"/>
          </a:p>
          <a:p>
            <a:pPr lvl="1">
              <a:buNone/>
            </a:pPr>
            <a:r>
              <a:rPr lang="en-US" b="1" dirty="0" err="1" smtClean="0"/>
              <a:t>ls</a:t>
            </a:r>
            <a:r>
              <a:rPr lang="en-US" dirty="0" smtClean="0"/>
              <a:t> -a 		List all files, including those start </a:t>
            </a:r>
            <a:r>
              <a:rPr lang="en-US" dirty="0" smtClean="0"/>
              <a:t>with. </a:t>
            </a:r>
            <a:endParaRPr lang="en-US" dirty="0" smtClean="0"/>
          </a:p>
          <a:p>
            <a:pPr lvl="1">
              <a:buNone/>
            </a:pPr>
            <a:r>
              <a:rPr lang="en-US" b="1" dirty="0" err="1" smtClean="0"/>
              <a:t>rm</a:t>
            </a:r>
            <a:r>
              <a:rPr lang="en-US" dirty="0" smtClean="0"/>
              <a:t> file 		Remove </a:t>
            </a:r>
            <a:r>
              <a:rPr lang="en-US" dirty="0" smtClean="0"/>
              <a:t>file.</a:t>
            </a:r>
            <a:endParaRPr lang="en-US" dirty="0" smtClean="0"/>
          </a:p>
          <a:p>
            <a:pPr lvl="1">
              <a:buNone/>
            </a:pPr>
            <a:r>
              <a:rPr lang="en-US" b="1" dirty="0" err="1" smtClean="0"/>
              <a:t>rm</a:t>
            </a:r>
            <a:r>
              <a:rPr lang="en-US" b="1" dirty="0" smtClean="0"/>
              <a:t> </a:t>
            </a:r>
            <a:r>
              <a:rPr lang="en-US" dirty="0" smtClean="0"/>
              <a:t>-r </a:t>
            </a:r>
            <a:r>
              <a:rPr lang="en-US" dirty="0" err="1" smtClean="0"/>
              <a:t>dir</a:t>
            </a:r>
            <a:r>
              <a:rPr lang="en-US" dirty="0" smtClean="0"/>
              <a:t> 		</a:t>
            </a:r>
            <a:r>
              <a:rPr lang="en-US" dirty="0"/>
              <a:t>R</a:t>
            </a:r>
            <a:r>
              <a:rPr lang="en-US" dirty="0" smtClean="0"/>
              <a:t>ecursive: Remove </a:t>
            </a:r>
            <a:r>
              <a:rPr lang="en-US" dirty="0" err="1" smtClean="0"/>
              <a:t>dir</a:t>
            </a:r>
            <a:r>
              <a:rPr lang="en-US" dirty="0" smtClean="0"/>
              <a:t> and all </a:t>
            </a:r>
            <a:r>
              <a:rPr lang="en-US" dirty="0" err="1" smtClean="0"/>
              <a:t>subdirs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mv</a:t>
            </a:r>
            <a:r>
              <a:rPr lang="en-US" dirty="0" smtClean="0"/>
              <a:t> file1 file2 	Rename file1 to </a:t>
            </a:r>
            <a:r>
              <a:rPr lang="en-US" dirty="0" smtClean="0"/>
              <a:t>file2.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mv</a:t>
            </a:r>
            <a:r>
              <a:rPr lang="en-US" dirty="0" smtClean="0"/>
              <a:t> dir1 dir2 	Rename dir1 to </a:t>
            </a:r>
            <a:r>
              <a:rPr lang="en-US" dirty="0" smtClean="0"/>
              <a:t>dir2.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cp</a:t>
            </a:r>
            <a:r>
              <a:rPr lang="en-US" dirty="0" smtClean="0"/>
              <a:t> file1 file2 	Copy file1 to </a:t>
            </a:r>
            <a:r>
              <a:rPr lang="en-US" dirty="0" smtClean="0"/>
              <a:t>file2.</a:t>
            </a:r>
            <a:endParaRPr lang="en-US" dirty="0" smtClean="0"/>
          </a:p>
          <a:p>
            <a:pPr lvl="1">
              <a:buNone/>
            </a:pPr>
            <a:r>
              <a:rPr lang="en-US" b="1" dirty="0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dirname</a:t>
            </a:r>
            <a:r>
              <a:rPr lang="en-US" dirty="0" smtClean="0"/>
              <a:t>	Change current directory to </a:t>
            </a:r>
            <a:r>
              <a:rPr lang="en-US" dirty="0" smtClean="0"/>
              <a:t>dir.</a:t>
            </a:r>
            <a:endParaRPr lang="en-US" dirty="0" smtClean="0"/>
          </a:p>
          <a:p>
            <a:pPr lvl="1">
              <a:buNone/>
            </a:pPr>
            <a:r>
              <a:rPr lang="en-US" b="1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dirname</a:t>
            </a:r>
            <a:r>
              <a:rPr lang="en-US" dirty="0" smtClean="0"/>
              <a:t>	Make a new directory </a:t>
            </a:r>
            <a:r>
              <a:rPr lang="en-US" dirty="0" err="1" smtClean="0"/>
              <a:t>dirname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r>
              <a:rPr lang="en-US" b="1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dirname</a:t>
            </a:r>
            <a:r>
              <a:rPr lang="en-US" dirty="0" smtClean="0"/>
              <a:t>	Remove the directory </a:t>
            </a:r>
            <a:r>
              <a:rPr lang="en-US" dirty="0" err="1" smtClean="0"/>
              <a:t>dirname</a:t>
            </a:r>
            <a:r>
              <a:rPr lang="en-US" dirty="0" smtClean="0"/>
              <a:t>.</a:t>
            </a:r>
            <a:endParaRPr lang="en-US" dirty="0" smtClean="0"/>
          </a:p>
          <a:p>
            <a:pPr lvl="1">
              <a:buNone/>
            </a:pPr>
            <a:r>
              <a:rPr lang="en-US" b="1" dirty="0" err="1" smtClean="0"/>
              <a:t>pwd</a:t>
            </a:r>
            <a:r>
              <a:rPr lang="en-US" dirty="0" smtClean="0"/>
              <a:t> 		Print working </a:t>
            </a:r>
            <a:r>
              <a:rPr lang="en-US" dirty="0" smtClean="0"/>
              <a:t>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is a variant of Unix.  Y/N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3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System Management: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752600"/>
            <a:ext cx="12573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8190" y="2743200"/>
            <a:ext cx="12573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2743200"/>
            <a:ext cx="12573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95800" y="3810000"/>
            <a:ext cx="609600" cy="685800"/>
            <a:chOff x="5791200" y="3886200"/>
            <a:chExt cx="609600" cy="685800"/>
          </a:xfrm>
        </p:grpSpPr>
        <p:sp>
          <p:nvSpPr>
            <p:cNvPr id="6" name="Rectangle 5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86400" y="3810000"/>
            <a:ext cx="609600" cy="685800"/>
            <a:chOff x="5791200" y="3886200"/>
            <a:chExt cx="609600" cy="685800"/>
          </a:xfrm>
        </p:grpSpPr>
        <p:sp>
          <p:nvSpPr>
            <p:cNvPr id="23" name="Rectangle 22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553200" y="3810000"/>
            <a:ext cx="609600" cy="685800"/>
            <a:chOff x="5791200" y="3886200"/>
            <a:chExt cx="609600" cy="685800"/>
          </a:xfrm>
        </p:grpSpPr>
        <p:sp>
          <p:nvSpPr>
            <p:cNvPr id="31" name="Rectangle 30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924800" y="2743200"/>
            <a:ext cx="609600" cy="685800"/>
            <a:chOff x="5791200" y="3886200"/>
            <a:chExt cx="609600" cy="685800"/>
          </a:xfrm>
        </p:grpSpPr>
        <p:sp>
          <p:nvSpPr>
            <p:cNvPr id="39" name="Rectangle 38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stCxn id="9" idx="0"/>
            <a:endCxn id="8" idx="2"/>
          </p:cNvCxnSpPr>
          <p:nvPr/>
        </p:nvCxnSpPr>
        <p:spPr>
          <a:xfrm flipV="1">
            <a:off x="5456840" y="2438400"/>
            <a:ext cx="134401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11" idx="0"/>
          </p:cNvCxnSpPr>
          <p:nvPr/>
        </p:nvCxnSpPr>
        <p:spPr>
          <a:xfrm>
            <a:off x="6800850" y="24384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0"/>
            <a:endCxn id="8" idx="2"/>
          </p:cNvCxnSpPr>
          <p:nvPr/>
        </p:nvCxnSpPr>
        <p:spPr>
          <a:xfrm flipH="1" flipV="1">
            <a:off x="6800850" y="2438400"/>
            <a:ext cx="142875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0"/>
            <a:endCxn id="9" idx="2"/>
          </p:cNvCxnSpPr>
          <p:nvPr/>
        </p:nvCxnSpPr>
        <p:spPr>
          <a:xfrm flipV="1">
            <a:off x="4800600" y="3429000"/>
            <a:ext cx="65624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3" idx="0"/>
            <a:endCxn id="9" idx="2"/>
          </p:cNvCxnSpPr>
          <p:nvPr/>
        </p:nvCxnSpPr>
        <p:spPr>
          <a:xfrm flipH="1" flipV="1">
            <a:off x="5456840" y="3429000"/>
            <a:ext cx="3343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0"/>
            <a:endCxn id="11" idx="2"/>
          </p:cNvCxnSpPr>
          <p:nvPr/>
        </p:nvCxnSpPr>
        <p:spPr>
          <a:xfrm flipV="1">
            <a:off x="6858000" y="3429000"/>
            <a:ext cx="1714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82485" y="4495800"/>
            <a:ext cx="7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Trip1</a:t>
            </a:r>
            <a:endParaRPr lang="en-US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40804" y="4507468"/>
            <a:ext cx="105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Trip2.jpg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02160" y="4495800"/>
            <a:ext cx="175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Budget.txt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913539" y="3474828"/>
            <a:ext cx="72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todo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654763" y="2243587"/>
            <a:ext cx="37728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List ordinary files in directory Trips:</a:t>
            </a:r>
          </a:p>
          <a:p>
            <a:r>
              <a:rPr lang="en-US" sz="2800" i="1" dirty="0" smtClean="0">
                <a:solidFill>
                  <a:srgbClr val="000099"/>
                </a:solidFill>
              </a:rPr>
              <a:t>cd Trips</a:t>
            </a:r>
          </a:p>
          <a:p>
            <a:r>
              <a:rPr lang="en-US" sz="2800" i="1" dirty="0" smtClean="0">
                <a:solidFill>
                  <a:srgbClr val="000099"/>
                </a:solidFill>
              </a:rPr>
              <a:t>ls  </a:t>
            </a:r>
            <a:endParaRPr lang="en-US" sz="2800" i="1" dirty="0">
              <a:solidFill>
                <a:srgbClr val="000099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753" y="4343400"/>
            <a:ext cx="37728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a copy of Trip1, call it Trip_dec2016</a:t>
            </a:r>
          </a:p>
          <a:p>
            <a:r>
              <a:rPr lang="en-US" sz="2800" i="1" dirty="0" err="1" smtClean="0">
                <a:solidFill>
                  <a:srgbClr val="000099"/>
                </a:solidFill>
              </a:rPr>
              <a:t>cp</a:t>
            </a:r>
            <a:r>
              <a:rPr lang="en-US" sz="2800" i="1" dirty="0" smtClean="0">
                <a:solidFill>
                  <a:srgbClr val="000099"/>
                </a:solidFill>
              </a:rPr>
              <a:t> Trip1 Trip_dec2016</a:t>
            </a:r>
          </a:p>
        </p:txBody>
      </p:sp>
    </p:spTree>
    <p:extLst>
      <p:ext uri="{BB962C8B-B14F-4D97-AF65-F5344CB8AC3E}">
        <p14:creationId xmlns:p14="http://schemas.microsoft.com/office/powerpoint/2010/main" val="36389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Commands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0099"/>
                </a:solidFill>
              </a:rPr>
              <a:t>File Management</a:t>
            </a:r>
          </a:p>
          <a:p>
            <a:pPr lvl="1">
              <a:buNone/>
            </a:pPr>
            <a:r>
              <a:rPr lang="en-US" sz="2600" b="1" dirty="0" smtClean="0"/>
              <a:t>more</a:t>
            </a:r>
            <a:r>
              <a:rPr lang="en-US" sz="2600" dirty="0" smtClean="0"/>
              <a:t> file 			Show contents of file.</a:t>
            </a:r>
          </a:p>
          <a:p>
            <a:pPr lvl="1">
              <a:buNone/>
            </a:pPr>
            <a:r>
              <a:rPr lang="en-US" sz="2600" b="1" dirty="0" smtClean="0"/>
              <a:t>head</a:t>
            </a:r>
            <a:r>
              <a:rPr lang="en-US" sz="2600" dirty="0" smtClean="0"/>
              <a:t> -n file 		Show first n lines of file.</a:t>
            </a:r>
          </a:p>
          <a:p>
            <a:pPr lvl="1">
              <a:buNone/>
            </a:pPr>
            <a:r>
              <a:rPr lang="en-US" sz="2600" b="1" dirty="0" smtClean="0"/>
              <a:t>tail</a:t>
            </a:r>
            <a:r>
              <a:rPr lang="en-US" sz="2600" dirty="0" smtClean="0"/>
              <a:t> -n file 			Show last n lines of file.</a:t>
            </a:r>
          </a:p>
          <a:p>
            <a:pPr lvl="1">
              <a:buNone/>
            </a:pPr>
            <a:r>
              <a:rPr lang="en-US" sz="2600" b="1" dirty="0" err="1" smtClean="0"/>
              <a:t>grep</a:t>
            </a:r>
            <a:r>
              <a:rPr lang="en-US" sz="2600" dirty="0" smtClean="0"/>
              <a:t> pattern file 		Search file for pattern.</a:t>
            </a:r>
          </a:p>
          <a:p>
            <a:pPr lvl="1">
              <a:buNone/>
            </a:pPr>
            <a:r>
              <a:rPr lang="en-US" sz="2600" b="1" dirty="0" smtClean="0"/>
              <a:t>cat</a:t>
            </a:r>
            <a:r>
              <a:rPr lang="en-US" sz="2600" dirty="0" smtClean="0"/>
              <a:t> file1 file2 &gt; file 	Append file2 to file1 and save as file</a:t>
            </a:r>
          </a:p>
          <a:p>
            <a:r>
              <a:rPr lang="en-US" b="1" dirty="0" smtClean="0">
                <a:solidFill>
                  <a:srgbClr val="000099"/>
                </a:solidFill>
              </a:rPr>
              <a:t>Process Management</a:t>
            </a:r>
          </a:p>
          <a:p>
            <a:pPr lvl="1">
              <a:buNone/>
            </a:pPr>
            <a:r>
              <a:rPr lang="en-US" sz="2600" b="1" dirty="0" smtClean="0"/>
              <a:t>top</a:t>
            </a:r>
            <a:r>
              <a:rPr lang="en-US" sz="2600" dirty="0" smtClean="0"/>
              <a:t> 			Show the top </a:t>
            </a:r>
            <a:r>
              <a:rPr lang="en-US" sz="2600" dirty="0" err="1" smtClean="0"/>
              <a:t>cpu</a:t>
            </a:r>
            <a:r>
              <a:rPr lang="en-US" sz="2600" dirty="0" smtClean="0"/>
              <a:t> processes.</a:t>
            </a:r>
          </a:p>
          <a:p>
            <a:pPr lvl="1">
              <a:buNone/>
            </a:pPr>
            <a:r>
              <a:rPr lang="en-US" sz="2600" b="1" dirty="0" err="1" smtClean="0"/>
              <a:t>ps</a:t>
            </a:r>
            <a:r>
              <a:rPr lang="en-US" sz="2600" dirty="0" smtClean="0"/>
              <a:t> -elf 			Show info about all processes.</a:t>
            </a:r>
          </a:p>
          <a:p>
            <a:pPr lvl="1">
              <a:buNone/>
            </a:pPr>
            <a:r>
              <a:rPr lang="en-US" sz="2600" b="1" dirty="0" smtClean="0"/>
              <a:t>kill</a:t>
            </a:r>
            <a:r>
              <a:rPr lang="en-US" sz="2600" dirty="0" smtClean="0"/>
              <a:t> </a:t>
            </a:r>
            <a:r>
              <a:rPr lang="en-US" sz="2600" dirty="0" err="1" smtClean="0"/>
              <a:t>pid</a:t>
            </a:r>
            <a:r>
              <a:rPr lang="en-US" sz="2600" dirty="0" smtClean="0"/>
              <a:t> 			Kill process </a:t>
            </a:r>
            <a:r>
              <a:rPr lang="en-US" sz="2600" dirty="0" err="1" smtClean="0"/>
              <a:t>pid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72200" y="1752600"/>
            <a:ext cx="12573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8190" y="2743200"/>
            <a:ext cx="12573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0800" y="2743200"/>
            <a:ext cx="12573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95800" y="3810000"/>
            <a:ext cx="609600" cy="685800"/>
            <a:chOff x="5791200" y="3886200"/>
            <a:chExt cx="609600" cy="685800"/>
          </a:xfrm>
        </p:grpSpPr>
        <p:sp>
          <p:nvSpPr>
            <p:cNvPr id="6" name="Rectangle 5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486400" y="3810000"/>
            <a:ext cx="609600" cy="685800"/>
            <a:chOff x="5791200" y="3886200"/>
            <a:chExt cx="609600" cy="685800"/>
          </a:xfrm>
        </p:grpSpPr>
        <p:sp>
          <p:nvSpPr>
            <p:cNvPr id="23" name="Rectangle 22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553200" y="3810000"/>
            <a:ext cx="609600" cy="685800"/>
            <a:chOff x="5791200" y="3886200"/>
            <a:chExt cx="609600" cy="685800"/>
          </a:xfrm>
        </p:grpSpPr>
        <p:sp>
          <p:nvSpPr>
            <p:cNvPr id="31" name="Rectangle 30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924800" y="2743200"/>
            <a:ext cx="609600" cy="685800"/>
            <a:chOff x="5791200" y="3886200"/>
            <a:chExt cx="609600" cy="685800"/>
          </a:xfrm>
        </p:grpSpPr>
        <p:sp>
          <p:nvSpPr>
            <p:cNvPr id="39" name="Rectangle 38"/>
            <p:cNvSpPr/>
            <p:nvPr/>
          </p:nvSpPr>
          <p:spPr>
            <a:xfrm>
              <a:off x="5791200" y="3886200"/>
              <a:ext cx="609600" cy="685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839691" y="396240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839691" y="4045432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39691" y="4128464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839691" y="4294528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39691" y="4211496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839691" y="4377560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>
            <a:stCxn id="9" idx="0"/>
            <a:endCxn id="8" idx="2"/>
          </p:cNvCxnSpPr>
          <p:nvPr/>
        </p:nvCxnSpPr>
        <p:spPr>
          <a:xfrm flipV="1">
            <a:off x="5456840" y="2438400"/>
            <a:ext cx="134401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11" idx="0"/>
          </p:cNvCxnSpPr>
          <p:nvPr/>
        </p:nvCxnSpPr>
        <p:spPr>
          <a:xfrm>
            <a:off x="6800850" y="2438400"/>
            <a:ext cx="228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0"/>
            <a:endCxn id="8" idx="2"/>
          </p:cNvCxnSpPr>
          <p:nvPr/>
        </p:nvCxnSpPr>
        <p:spPr>
          <a:xfrm flipH="1" flipV="1">
            <a:off x="6800850" y="2438400"/>
            <a:ext cx="142875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0"/>
            <a:endCxn id="9" idx="2"/>
          </p:cNvCxnSpPr>
          <p:nvPr/>
        </p:nvCxnSpPr>
        <p:spPr>
          <a:xfrm flipV="1">
            <a:off x="4800600" y="3429000"/>
            <a:ext cx="65624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3" idx="0"/>
            <a:endCxn id="9" idx="2"/>
          </p:cNvCxnSpPr>
          <p:nvPr/>
        </p:nvCxnSpPr>
        <p:spPr>
          <a:xfrm flipH="1" flipV="1">
            <a:off x="5456840" y="3429000"/>
            <a:ext cx="33436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1" idx="0"/>
            <a:endCxn id="11" idx="2"/>
          </p:cNvCxnSpPr>
          <p:nvPr/>
        </p:nvCxnSpPr>
        <p:spPr>
          <a:xfrm flipV="1">
            <a:off x="6858000" y="3429000"/>
            <a:ext cx="17145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82485" y="4495800"/>
            <a:ext cx="7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Trip1</a:t>
            </a:r>
            <a:endParaRPr lang="en-US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40804" y="4507468"/>
            <a:ext cx="105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Trip2.jpg</a:t>
            </a:r>
            <a:endParaRPr lang="en-US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02160" y="4495800"/>
            <a:ext cx="175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Budget.txt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7913539" y="3474828"/>
            <a:ext cx="72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todo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461564" y="1978691"/>
            <a:ext cx="4195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Current directory: </a:t>
            </a:r>
            <a:r>
              <a:rPr lang="en-US" sz="2800" dirty="0"/>
              <a:t>Trips</a:t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Print </a:t>
            </a:r>
            <a:r>
              <a:rPr lang="en-US" sz="2800" dirty="0"/>
              <a:t>(</a:t>
            </a:r>
            <a:r>
              <a:rPr lang="en-US" sz="2800" dirty="0" err="1" smtClean="0"/>
              <a:t>catenate</a:t>
            </a:r>
            <a:r>
              <a:rPr lang="en-US" sz="2800" dirty="0" smtClean="0"/>
              <a:t>) content </a:t>
            </a:r>
            <a:r>
              <a:rPr lang="en-US" sz="2800" dirty="0" smtClean="0"/>
              <a:t>of file </a:t>
            </a:r>
            <a:r>
              <a:rPr lang="en-US" sz="2800" dirty="0" smtClean="0"/>
              <a:t>Budget2016</a:t>
            </a:r>
            <a:r>
              <a:rPr lang="en-US" sz="2800" dirty="0" smtClean="0"/>
              <a:t>.</a:t>
            </a:r>
            <a:r>
              <a:rPr lang="en-US" sz="2800" dirty="0" smtClean="0"/>
              <a:t>txt</a:t>
            </a:r>
          </a:p>
          <a:p>
            <a:r>
              <a:rPr lang="en-US" sz="2800" dirty="0" smtClean="0"/>
              <a:t>on screen:</a:t>
            </a:r>
            <a:endParaRPr lang="en-US" sz="2800" dirty="0" smtClean="0"/>
          </a:p>
          <a:p>
            <a:r>
              <a:rPr lang="en-US" sz="2800" i="1" dirty="0" smtClean="0">
                <a:solidFill>
                  <a:srgbClr val="000099"/>
                </a:solidFill>
              </a:rPr>
              <a:t>cat ../Projects/Budget.txt</a:t>
            </a:r>
          </a:p>
        </p:txBody>
      </p:sp>
    </p:spTree>
    <p:extLst>
      <p:ext uri="{BB962C8B-B14F-4D97-AF65-F5344CB8AC3E}">
        <p14:creationId xmlns:p14="http://schemas.microsoft.com/office/powerpoint/2010/main" val="182908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editors are available:</a:t>
            </a:r>
          </a:p>
          <a:p>
            <a:pPr lvl="1"/>
            <a:r>
              <a:rPr lang="en-US" dirty="0" err="1" smtClean="0"/>
              <a:t>gedit</a:t>
            </a:r>
            <a:endParaRPr lang="en-US" dirty="0" smtClean="0"/>
          </a:p>
          <a:p>
            <a:pPr lvl="1"/>
            <a:r>
              <a:rPr lang="en-US" dirty="0" smtClean="0"/>
              <a:t>vi</a:t>
            </a:r>
          </a:p>
          <a:p>
            <a:pPr lvl="1"/>
            <a:r>
              <a:rPr lang="en-US" dirty="0" err="1" smtClean="0"/>
              <a:t>emacs</a:t>
            </a:r>
            <a:endParaRPr lang="en-US" dirty="0" smtClean="0"/>
          </a:p>
          <a:p>
            <a:pPr lvl="1"/>
            <a:r>
              <a:rPr lang="en-US" dirty="0" err="1" smtClean="0"/>
              <a:t>pico</a:t>
            </a:r>
            <a:endParaRPr lang="en-US" dirty="0" smtClean="0"/>
          </a:p>
          <a:p>
            <a:pPr lvl="1"/>
            <a:r>
              <a:rPr lang="en-US" dirty="0" err="1" smtClean="0"/>
              <a:t>kate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563</Words>
  <Application>Microsoft Macintosh PowerPoint</Application>
  <PresentationFormat>On-screen Show (4:3)</PresentationFormat>
  <Paragraphs>153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CSE 220 – C Programming Lecture 02 </vt:lpstr>
      <vt:lpstr>Where is an Operating System (Unix)?</vt:lpstr>
      <vt:lpstr>Unix (Linux is a variant of it)</vt:lpstr>
      <vt:lpstr>Unix Commands (I)</vt:lpstr>
      <vt:lpstr>Quiz 01</vt:lpstr>
      <vt:lpstr>File System Management: Examples</vt:lpstr>
      <vt:lpstr>Unix Commands (II)</vt:lpstr>
      <vt:lpstr>File Management: Example</vt:lpstr>
      <vt:lpstr>File Editors</vt:lpstr>
      <vt:lpstr>Why C Language? </vt:lpstr>
      <vt:lpstr>Strengths of C Language</vt:lpstr>
      <vt:lpstr>Weaknesses</vt:lpstr>
      <vt:lpstr>Compiling &amp; Linking</vt:lpstr>
      <vt:lpstr>Compiling</vt:lpstr>
      <vt:lpstr>Preprocessor, compiler, assembler, linker</vt:lpstr>
      <vt:lpstr>Gnu compiler</vt:lpstr>
      <vt:lpstr>Errors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159</cp:revision>
  <dcterms:created xsi:type="dcterms:W3CDTF">2006-08-16T00:00:00Z</dcterms:created>
  <dcterms:modified xsi:type="dcterms:W3CDTF">2020-01-08T19:07:15Z</dcterms:modified>
</cp:coreProperties>
</file>