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28" r:id="rId2"/>
    <p:sldId id="312" r:id="rId3"/>
    <p:sldId id="313" r:id="rId4"/>
    <p:sldId id="314" r:id="rId5"/>
    <p:sldId id="327" r:id="rId6"/>
    <p:sldId id="300" r:id="rId7"/>
    <p:sldId id="301" r:id="rId8"/>
    <p:sldId id="302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7249" autoAdjust="0"/>
  </p:normalViewPr>
  <p:slideViewPr>
    <p:cSldViewPr>
      <p:cViewPr>
        <p:scale>
          <a:sx n="134" d="100"/>
          <a:sy n="134" d="100"/>
        </p:scale>
        <p:origin x="-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Electronics Show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CES 2020, Las Vegas, January 6 – 10, 2020</a:t>
            </a:r>
          </a:p>
          <a:p>
            <a:r>
              <a:rPr lang="en-US" dirty="0"/>
              <a:t>4,400 exhibiting companies,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than 170,000 attendees from 160 countries</a:t>
            </a:r>
            <a:endParaRPr lang="en-US" dirty="0" smtClean="0"/>
          </a:p>
          <a:p>
            <a:r>
              <a:rPr lang="en-US" dirty="0" smtClean="0"/>
              <a:t>A common highlight: claimed </a:t>
            </a:r>
            <a:r>
              <a:rPr lang="en-US" dirty="0" smtClean="0"/>
              <a:t>AI</a:t>
            </a:r>
            <a:endParaRPr lang="en-US" dirty="0" smtClean="0"/>
          </a:p>
          <a:p>
            <a:r>
              <a:rPr lang="en-US" dirty="0" smtClean="0"/>
              <a:t>Related to this course: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onors option: AI, program </a:t>
            </a:r>
            <a:r>
              <a:rPr lang="en-US" dirty="0" err="1" smtClean="0"/>
              <a:t>vs</a:t>
            </a:r>
            <a:r>
              <a:rPr lang="en-US" dirty="0" smtClean="0"/>
              <a:t> Natural languages</a:t>
            </a:r>
          </a:p>
          <a:p>
            <a:pPr lvl="1"/>
            <a:r>
              <a:rPr lang="en-US" dirty="0" smtClean="0"/>
              <a:t>Work experience with me on a variety of subjects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9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2133600"/>
            <a:ext cx="6019800" cy="286232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#include &lt;</a:t>
            </a:r>
            <a:r>
              <a:rPr lang="en-US" sz="3600" dirty="0" err="1" smtClean="0">
                <a:solidFill>
                  <a:srgbClr val="000099"/>
                </a:solidFill>
                <a:latin typeface="Arial Narrow" pitchFamily="34" charset="0"/>
              </a:rPr>
              <a:t>stdio.h</a:t>
            </a: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3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 &lt;</a:t>
            </a:r>
            <a:r>
              <a:rPr lang="en-US" sz="2400" dirty="0" err="1" smtClean="0">
                <a:solidFill>
                  <a:srgbClr val="FF0000"/>
                </a:solidFill>
              </a:rPr>
              <a:t>stdio.h</a:t>
            </a:r>
            <a:r>
              <a:rPr lang="en-US" sz="2400" dirty="0" smtClean="0">
                <a:solidFill>
                  <a:srgbClr val="FF0000"/>
                </a:solidFill>
              </a:rPr>
              <a:t>&gt;: </a:t>
            </a:r>
            <a:r>
              <a:rPr lang="en-US" sz="2400" dirty="0" smtClean="0"/>
              <a:t>information for </a:t>
            </a:r>
            <a:r>
              <a:rPr lang="en-US" sz="2400" b="1" dirty="0" err="1" smtClean="0"/>
              <a:t>stdio.h</a:t>
            </a:r>
            <a:r>
              <a:rPr lang="en-US" sz="2400" dirty="0" smtClean="0"/>
              <a:t> needs to be included before the program is compiled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main:</a:t>
            </a:r>
            <a:r>
              <a:rPr lang="en-US" sz="2400" dirty="0" smtClean="0"/>
              <a:t> a function, the main position to start the program at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{}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delimit start and end of a function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a function</a:t>
            </a:r>
            <a:r>
              <a:rPr lang="en-US" sz="2400" dirty="0"/>
              <a:t> </a:t>
            </a:r>
            <a:r>
              <a:rPr lang="en-US" sz="2400" dirty="0" smtClean="0"/>
              <a:t>that outputs the string on the screen (standard output)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1616412"/>
            <a:ext cx="3962400" cy="224676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#include &lt;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stdio.h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in Example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directives: </a:t>
            </a:r>
          </a:p>
          <a:p>
            <a:pPr lvl="1"/>
            <a:r>
              <a:rPr lang="en-US" sz="2400" dirty="0" smtClean="0"/>
              <a:t>commands for the preprocessor</a:t>
            </a:r>
          </a:p>
          <a:p>
            <a:pPr lvl="1"/>
            <a:r>
              <a:rPr lang="en-US" sz="2400" dirty="0" smtClean="0"/>
              <a:t>one line long</a:t>
            </a:r>
          </a:p>
          <a:p>
            <a:pPr lvl="1"/>
            <a:r>
              <a:rPr lang="en-US" sz="2400" dirty="0" smtClean="0"/>
              <a:t>begin with #</a:t>
            </a:r>
          </a:p>
          <a:p>
            <a:pPr lvl="1"/>
            <a:r>
              <a:rPr lang="en-US" sz="2400" dirty="0" smtClean="0"/>
              <a:t>No semicolon at the end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i="1" dirty="0" smtClean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in Example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statements: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ommands to be executed when the program runs</a:t>
            </a:r>
          </a:p>
          <a:p>
            <a:pPr lvl="1"/>
            <a:r>
              <a:rPr lang="en-US" sz="2400" dirty="0" smtClean="0"/>
              <a:t>End with semicolon (with some exceptions)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i="1" dirty="0" smtClean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in Example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590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main:</a:t>
            </a:r>
            <a:r>
              <a:rPr lang="en-US" sz="2800" dirty="0" smtClean="0"/>
              <a:t> function, returns a value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return value is an integer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void:</a:t>
            </a:r>
            <a:r>
              <a:rPr lang="en-US" sz="2800" dirty="0" smtClean="0"/>
              <a:t> main does not take any arguments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return:</a:t>
            </a:r>
            <a:r>
              <a:rPr lang="en-US" sz="2800" dirty="0" smtClean="0"/>
              <a:t> terminates the function, returns a value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/>
              <a:t>: a call to function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i="1" dirty="0" smtClean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775619"/>
            <a:ext cx="2971800" cy="5333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directives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35394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#include &lt;</a:t>
            </a:r>
            <a:r>
              <a:rPr lang="en-US" sz="2800" dirty="0" err="1" smtClean="0">
                <a:latin typeface="Arial Narrow" pitchFamily="34" charset="0"/>
              </a:rPr>
              <a:t>stdlib.h</a:t>
            </a:r>
            <a:r>
              <a:rPr lang="en-US" sz="28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#define RATE 0.8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…    …    ….</a:t>
            </a: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y = 2*x + 5;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area = width * height;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guess = rand();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9" y="4267200"/>
            <a:ext cx="2971800" cy="53340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statements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676400"/>
            <a:ext cx="3657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(“Ready Set Go!\n”);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011628"/>
            <a:ext cx="3657600" cy="230832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(“Ready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\n</a:t>
            </a:r>
            <a:r>
              <a:rPr lang="en-US" sz="2400" dirty="0" smtClean="0">
                <a:latin typeface="Arial Narrow" pitchFamily="34" charset="0"/>
              </a:rPr>
              <a:t>”)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(“Set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\n</a:t>
            </a:r>
            <a:r>
              <a:rPr lang="en-US" sz="2400" dirty="0" smtClean="0">
                <a:latin typeface="Arial Narrow" pitchFamily="34" charset="0"/>
              </a:rPr>
              <a:t> Go!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\n</a:t>
            </a:r>
            <a:r>
              <a:rPr lang="en-US" sz="2400" dirty="0" smtClean="0">
                <a:latin typeface="Arial Narrow" pitchFamily="34" charset="0"/>
              </a:rPr>
              <a:t>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7964" y="21710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Ready Set Go!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00" y="4267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Ready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Set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 Go!</a:t>
            </a:r>
            <a:endParaRPr lang="en-US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7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953000" y="161402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documentation</a:t>
            </a:r>
          </a:p>
          <a:p>
            <a:r>
              <a:rPr lang="en-US" dirty="0" smtClean="0"/>
              <a:t>Ignored by the compiler</a:t>
            </a:r>
          </a:p>
          <a:p>
            <a:r>
              <a:rPr lang="en-US" dirty="0" smtClean="0"/>
              <a:t>May appear anywhere</a:t>
            </a:r>
          </a:p>
          <a:p>
            <a:r>
              <a:rPr lang="en-US" dirty="0" smtClean="0"/>
              <a:t>May extend over multiple lines (/* */)</a:t>
            </a:r>
          </a:p>
          <a:p>
            <a:r>
              <a:rPr lang="en-US" dirty="0" smtClean="0"/>
              <a:t>Cannot be nested</a:t>
            </a:r>
          </a:p>
          <a:p>
            <a:r>
              <a:rPr lang="en-US" dirty="0" smtClean="0"/>
              <a:t>// comments end at the end of the line, from </a:t>
            </a:r>
            <a:br>
              <a:rPr lang="en-US" dirty="0" smtClean="0"/>
            </a:br>
            <a:r>
              <a:rPr lang="en-US" dirty="0" smtClean="0"/>
              <a:t>C++ but </a:t>
            </a:r>
            <a:r>
              <a:rPr lang="en-US" dirty="0" err="1" smtClean="0"/>
              <a:t>gcc</a:t>
            </a:r>
            <a:r>
              <a:rPr lang="en-US" dirty="0" smtClean="0"/>
              <a:t> deals with also the C++ language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637699"/>
            <a:ext cx="4419600" cy="397031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/*  </a:t>
            </a: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HelloWorld.c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    Purpose: prints greeting */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#include &lt;</a:t>
            </a:r>
            <a:r>
              <a:rPr lang="en-US" sz="2800" dirty="0" err="1" smtClean="0">
                <a:latin typeface="Arial Narrow" pitchFamily="34" charset="0"/>
              </a:rPr>
              <a:t>stdio.h</a:t>
            </a:r>
            <a:r>
              <a:rPr lang="en-US" sz="28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int</a:t>
            </a:r>
            <a:r>
              <a:rPr lang="en-US" sz="2800" dirty="0" smtClean="0"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/* Greet twice */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</a:t>
            </a:r>
            <a:r>
              <a:rPr lang="en-US" sz="2800" dirty="0" err="1" smtClean="0">
                <a:latin typeface="Arial Narrow" pitchFamily="34" charset="0"/>
              </a:rPr>
              <a:t>printf</a:t>
            </a:r>
            <a:r>
              <a:rPr lang="en-US" sz="2800" dirty="0" smtClean="0">
                <a:latin typeface="Arial Narrow" pitchFamily="34" charset="0"/>
              </a:rPr>
              <a:t>(“Hello World!\n”);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//1st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</a:t>
            </a:r>
            <a:r>
              <a:rPr lang="en-US" sz="2800" dirty="0" err="1" smtClean="0">
                <a:latin typeface="Arial Narrow" pitchFamily="34" charset="0"/>
              </a:rPr>
              <a:t>printf</a:t>
            </a:r>
            <a:r>
              <a:rPr lang="en-US" sz="2800" dirty="0" smtClean="0">
                <a:latin typeface="Arial Narrow" pitchFamily="34" charset="0"/>
              </a:rPr>
              <a:t>(“Hello World!\n”);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//2nd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  }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1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Comments: What You Want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does the first comment end?</a:t>
            </a:r>
          </a:p>
          <a:p>
            <a:endParaRPr lang="en-US" dirty="0" smtClean="0"/>
          </a:p>
          <a:p>
            <a:r>
              <a:rPr lang="en-US" dirty="0" smtClean="0"/>
              <a:t>Where does second comment end?</a:t>
            </a:r>
          </a:p>
          <a:p>
            <a:endParaRPr lang="en-US" dirty="0" smtClean="0"/>
          </a:p>
          <a:p>
            <a:r>
              <a:rPr lang="en-US" dirty="0" smtClean="0"/>
              <a:t>Some editors use different colors for comments. Help track comment termination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524000"/>
            <a:ext cx="3886200" cy="489364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2:   *  </a:t>
            </a:r>
            <a:r>
              <a:rPr lang="en-US" sz="2400" dirty="0" err="1" smtClean="0">
                <a:solidFill>
                  <a:srgbClr val="FF0000"/>
                </a:solidFill>
                <a:latin typeface="Arial Narrow" pitchFamily="34" charset="0"/>
              </a:rPr>
              <a:t>HelloWorld.c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3:   *  Purpose: prints greeting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5:   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6:   </a:t>
            </a:r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7:   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/* Greeting #1 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8: 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endParaRPr lang="en-US" sz="24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9:    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Do not show 2</a:t>
            </a:r>
            <a:r>
              <a:rPr lang="en-US" sz="2400" baseline="30000" dirty="0" smtClean="0">
                <a:solidFill>
                  <a:srgbClr val="00B050"/>
                </a:solidFill>
                <a:latin typeface="Arial Narrow" pitchFamily="34" charset="0"/>
              </a:rPr>
              <a:t>nd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greeting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10: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    /* Greeting #2 */</a:t>
            </a:r>
            <a:endParaRPr lang="en-US" sz="24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11: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12: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13:  }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Comments: The First Error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does the first comment end?</a:t>
            </a:r>
          </a:p>
          <a:p>
            <a:endParaRPr lang="en-US" dirty="0" smtClean="0"/>
          </a:p>
          <a:p>
            <a:r>
              <a:rPr lang="en-US" dirty="0" smtClean="0"/>
              <a:t>Where does second comment end?</a:t>
            </a:r>
          </a:p>
          <a:p>
            <a:endParaRPr lang="en-US" dirty="0" smtClean="0"/>
          </a:p>
          <a:p>
            <a:r>
              <a:rPr lang="en-US" dirty="0" smtClean="0"/>
              <a:t>Some editors use different colors for comments. Help track comment termination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524000"/>
            <a:ext cx="3886200" cy="489364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1: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 ****************************** /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2:   * 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HelloWorld.c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3:   *  Purpose: prints greeting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5:   #include &lt;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stdio.h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6:  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7:      /* Greeting #1 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8: 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endParaRPr lang="en-US" sz="24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9:    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Do not show 2</a:t>
            </a:r>
            <a:r>
              <a:rPr lang="en-US" sz="2400" baseline="30000" dirty="0" smtClean="0">
                <a:solidFill>
                  <a:srgbClr val="00B050"/>
                </a:solidFill>
                <a:latin typeface="Arial Narrow" pitchFamily="34" charset="0"/>
              </a:rPr>
              <a:t>nd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greeting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10: 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/* Greeting #2 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11: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12: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13:  }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9923239">
            <a:off x="3238530" y="3656556"/>
            <a:ext cx="1617910" cy="1785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420000">
            <a:off x="4295754" y="2033929"/>
            <a:ext cx="1617910" cy="1785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01890" y="2743199"/>
            <a:ext cx="146551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362200"/>
            <a:ext cx="13149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 space!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03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Fundamentals (I)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6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Comments: The 2</a:t>
            </a:r>
            <a:r>
              <a:rPr lang="en-US" baseline="30000" dirty="0" smtClean="0"/>
              <a:t>nd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does the first comment end?</a:t>
            </a:r>
          </a:p>
          <a:p>
            <a:endParaRPr lang="en-US" dirty="0" smtClean="0"/>
          </a:p>
          <a:p>
            <a:r>
              <a:rPr lang="en-US" dirty="0" smtClean="0"/>
              <a:t>Where does second comment end?</a:t>
            </a:r>
          </a:p>
          <a:p>
            <a:endParaRPr lang="en-US" dirty="0" smtClean="0"/>
          </a:p>
          <a:p>
            <a:r>
              <a:rPr lang="en-US" dirty="0" smtClean="0"/>
              <a:t>Some editors use different colors for comments. Help track comment termination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524000"/>
            <a:ext cx="3886200" cy="489364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1: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 ****************************** /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2:   * 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HelloWorld.c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3:   *  Purpose: prints greeting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5:   #include &lt;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stdio.h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6:  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7:      /* Greeting #1 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8: 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endParaRPr lang="en-US" sz="24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9:    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Do not show 2</a:t>
            </a:r>
            <a:r>
              <a:rPr lang="en-US" sz="2400" baseline="30000" dirty="0" smtClean="0">
                <a:solidFill>
                  <a:srgbClr val="00B050"/>
                </a:solidFill>
                <a:latin typeface="Arial Narrow" pitchFamily="34" charset="0"/>
              </a:rPr>
              <a:t>nd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greeting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10:    /* Greeting #2 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11: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*/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12: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13:  }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599" y="6157595"/>
            <a:ext cx="198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Syntax error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897681">
            <a:off x="3984562" y="5772940"/>
            <a:ext cx="1228783" cy="1902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923239">
            <a:off x="3238530" y="3656556"/>
            <a:ext cx="1617910" cy="1785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Lifecycle </a:t>
            </a:r>
            <a:br>
              <a:rPr lang="en-US" dirty="0" smtClean="0"/>
            </a:br>
            <a:r>
              <a:rPr lang="en-US" dirty="0" smtClean="0"/>
              <a:t>(bad without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Write/Edit a program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Fix errors and recompile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8" name="Curved Right Arrow 27"/>
          <p:cNvSpPr/>
          <p:nvPr/>
        </p:nvSpPr>
        <p:spPr>
          <a:xfrm rot="7715446">
            <a:off x="3628757" y="2409558"/>
            <a:ext cx="6096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-Up Arrow 32"/>
          <p:cNvSpPr/>
          <p:nvPr/>
        </p:nvSpPr>
        <p:spPr>
          <a:xfrm>
            <a:off x="1752600" y="3343373"/>
            <a:ext cx="1752600" cy="990600"/>
          </a:xfrm>
          <a:prstGeom prst="bentUpArrow">
            <a:avLst>
              <a:gd name="adj1" fmla="val 12629"/>
              <a:gd name="adj2" fmla="val 25000"/>
              <a:gd name="adj3" fmla="val 30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Programming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Understand</a:t>
            </a:r>
            <a:r>
              <a:rPr lang="en-US" dirty="0" smtClean="0"/>
              <a:t> the given task fully</a:t>
            </a:r>
          </a:p>
          <a:p>
            <a:r>
              <a:rPr lang="en-US" i="1" dirty="0" smtClean="0"/>
              <a:t>Design</a:t>
            </a:r>
            <a:r>
              <a:rPr lang="en-US" dirty="0" smtClean="0"/>
              <a:t> a flow diagram before you start coding</a:t>
            </a:r>
            <a:br>
              <a:rPr lang="en-US" dirty="0" smtClean="0"/>
            </a:br>
            <a:r>
              <a:rPr lang="en-US" dirty="0" smtClean="0"/>
              <a:t>Do not start programming without a design!</a:t>
            </a:r>
          </a:p>
          <a:p>
            <a:r>
              <a:rPr lang="en-US" i="1" dirty="0" smtClean="0"/>
              <a:t>Iterate on the design</a:t>
            </a:r>
            <a:r>
              <a:rPr lang="en-US" dirty="0" smtClean="0"/>
              <a:t>, not on program!</a:t>
            </a:r>
          </a:p>
          <a:p>
            <a:r>
              <a:rPr lang="en-US" dirty="0" smtClean="0"/>
              <a:t>Program a procedure at a time and test the procedure immediately before next one.</a:t>
            </a:r>
          </a:p>
          <a:p>
            <a:r>
              <a:rPr lang="en-US" dirty="0" smtClean="0"/>
              <a:t>Start early, not last one or two days!</a:t>
            </a:r>
          </a:p>
          <a:p>
            <a:r>
              <a:rPr lang="en-US" dirty="0" smtClean="0"/>
              <a:t>Ask questions early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“Iterate </a:t>
            </a:r>
            <a:r>
              <a:rPr lang="en-US" i="1" dirty="0"/>
              <a:t>on the design</a:t>
            </a:r>
            <a:r>
              <a:rPr lang="en-US" dirty="0"/>
              <a:t>, not on program</a:t>
            </a:r>
            <a:r>
              <a:rPr lang="en-US" dirty="0" smtClean="0"/>
              <a:t>!”</a:t>
            </a:r>
            <a:br>
              <a:rPr lang="en-US" dirty="0" smtClean="0"/>
            </a:br>
            <a:r>
              <a:rPr lang="en-US" dirty="0" smtClean="0"/>
              <a:t>means that the designed program is always computationally iterative.</a:t>
            </a:r>
            <a:br>
              <a:rPr lang="en-US" dirty="0" smtClean="0"/>
            </a:br>
            <a:r>
              <a:rPr lang="en-US" dirty="0" smtClean="0"/>
              <a:t>Y/N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0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task, the goal is to write a program</a:t>
            </a:r>
          </a:p>
          <a:p>
            <a:pPr lvl="1"/>
            <a:r>
              <a:rPr lang="en-US" dirty="0"/>
              <a:t>That has no compilation errors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what it is supposed to </a:t>
            </a:r>
            <a:r>
              <a:rPr lang="en-US" dirty="0" smtClean="0"/>
              <a:t>do (</a:t>
            </a:r>
            <a:r>
              <a:rPr lang="en-US" i="1" dirty="0" smtClean="0"/>
              <a:t>no logical errors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Does well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are the steps to accomplish the goal?</a:t>
            </a:r>
          </a:p>
          <a:p>
            <a:r>
              <a:rPr lang="en-US" dirty="0" smtClean="0"/>
              <a:t>How should the steps be written?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takes two numbers from the user and outputs their sum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766667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first number</a:t>
            </a:r>
          </a:p>
          <a:p>
            <a:pPr marL="971550" lvl="1" indent="-514350">
              <a:buAutoNum type="arabicPeriod"/>
            </a:pPr>
            <a:r>
              <a:rPr lang="en-US" sz="2800" dirty="0" smtClean="0">
                <a:solidFill>
                  <a:srgbClr val="000099"/>
                </a:solidFill>
              </a:rPr>
              <a:t>Read and record </a:t>
            </a:r>
            <a:r>
              <a:rPr lang="en-US" sz="2800" dirty="0">
                <a:solidFill>
                  <a:srgbClr val="000099"/>
                </a:solidFill>
              </a:rPr>
              <a:t>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second number</a:t>
            </a:r>
          </a:p>
          <a:p>
            <a:pPr marL="971550" lvl="1" indent="-514350">
              <a:buAutoNum type="arabicPeriod"/>
            </a:pPr>
            <a:r>
              <a:rPr lang="en-US" sz="2800" dirty="0" smtClean="0">
                <a:solidFill>
                  <a:srgbClr val="000099"/>
                </a:solidFill>
              </a:rPr>
              <a:t>Read and record </a:t>
            </a:r>
            <a:r>
              <a:rPr lang="en-US" sz="2800" dirty="0">
                <a:solidFill>
                  <a:srgbClr val="000099"/>
                </a:solidFill>
              </a:rPr>
              <a:t>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Compute the sum as </a:t>
            </a:r>
            <a:r>
              <a:rPr lang="en-US" sz="2800" dirty="0" smtClean="0">
                <a:solidFill>
                  <a:srgbClr val="000099"/>
                </a:solidFill>
              </a:rPr>
              <a:t>1</a:t>
            </a:r>
            <a:r>
              <a:rPr lang="en-US" sz="2800" baseline="30000" dirty="0" smtClean="0">
                <a:solidFill>
                  <a:srgbClr val="000099"/>
                </a:solidFill>
              </a:rPr>
              <a:t>st</a:t>
            </a:r>
            <a:r>
              <a:rPr lang="en-US" sz="2800" dirty="0" smtClean="0">
                <a:solidFill>
                  <a:srgbClr val="000099"/>
                </a:solidFill>
              </a:rPr>
              <a:t> number </a:t>
            </a:r>
            <a:r>
              <a:rPr lang="en-US" sz="2800" dirty="0">
                <a:solidFill>
                  <a:srgbClr val="000099"/>
                </a:solidFill>
              </a:rPr>
              <a:t>+ </a:t>
            </a:r>
            <a:r>
              <a:rPr lang="en-US" sz="2800" dirty="0" smtClean="0">
                <a:solidFill>
                  <a:srgbClr val="000099"/>
                </a:solidFill>
              </a:rPr>
              <a:t>2</a:t>
            </a:r>
            <a:r>
              <a:rPr lang="en-US" sz="2800" baseline="30000" dirty="0" smtClean="0">
                <a:solidFill>
                  <a:srgbClr val="000099"/>
                </a:solidFill>
              </a:rPr>
              <a:t>nd</a:t>
            </a:r>
            <a:r>
              <a:rPr lang="en-US" sz="2800" dirty="0" smtClean="0">
                <a:solidFill>
                  <a:srgbClr val="000099"/>
                </a:solidFill>
              </a:rPr>
              <a:t> number</a:t>
            </a:r>
          </a:p>
          <a:p>
            <a:pPr marL="971550" lvl="1" indent="-514350">
              <a:buAutoNum type="arabicPeriod"/>
            </a:pPr>
            <a:r>
              <a:rPr lang="en-US" sz="2800" dirty="0" smtClean="0">
                <a:solidFill>
                  <a:srgbClr val="000099"/>
                </a:solidFill>
              </a:rPr>
              <a:t>Display </a:t>
            </a:r>
            <a:r>
              <a:rPr lang="en-US" sz="2800" dirty="0">
                <a:solidFill>
                  <a:srgbClr val="000099"/>
                </a:solidFill>
              </a:rPr>
              <a:t>the sum on the </a:t>
            </a:r>
            <a:r>
              <a:rPr lang="en-US" sz="2800" dirty="0" smtClean="0">
                <a:solidFill>
                  <a:srgbClr val="000099"/>
                </a:solidFill>
              </a:rPr>
              <a:t>screen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8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computes the area of the shaded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05600" y="1600200"/>
            <a:ext cx="1828800" cy="1828800"/>
            <a:chOff x="6477000" y="25908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6477000" y="2590800"/>
              <a:ext cx="1828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05600" y="2819400"/>
              <a:ext cx="13716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8200" y="2949229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square side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value (call it s)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circle radius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value (call it r)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Compute the shaded area as s</a:t>
            </a:r>
            <a:r>
              <a:rPr lang="en-US" sz="2800" baseline="30000" dirty="0">
                <a:solidFill>
                  <a:srgbClr val="000099"/>
                </a:solidFill>
              </a:rPr>
              <a:t>2 </a:t>
            </a:r>
            <a:r>
              <a:rPr lang="en-US" sz="2800" dirty="0">
                <a:solidFill>
                  <a:srgbClr val="000099"/>
                </a:solidFill>
              </a:rPr>
              <a:t>– 3.14*r</a:t>
            </a:r>
            <a:r>
              <a:rPr lang="en-US" sz="2800" baseline="30000" dirty="0">
                <a:solidFill>
                  <a:srgbClr val="000099"/>
                </a:solidFill>
              </a:rPr>
              <a:t>2</a:t>
            </a:r>
          </a:p>
          <a:p>
            <a:pPr marL="971550" lvl="1" indent="-514350">
              <a:buAutoNum type="arabicPeriod"/>
            </a:pPr>
            <a:r>
              <a:rPr lang="en-US" sz="2800" dirty="0" smtClean="0">
                <a:solidFill>
                  <a:srgbClr val="000099"/>
                </a:solidFill>
              </a:rPr>
              <a:t>Display </a:t>
            </a:r>
            <a:r>
              <a:rPr lang="en-US" sz="2800" dirty="0">
                <a:solidFill>
                  <a:srgbClr val="000099"/>
                </a:solidFill>
              </a:rPr>
              <a:t>the </a:t>
            </a:r>
            <a:r>
              <a:rPr lang="en-US" sz="2800" dirty="0" smtClean="0">
                <a:solidFill>
                  <a:srgbClr val="000099"/>
                </a:solidFill>
              </a:rPr>
              <a:t>result </a:t>
            </a:r>
            <a:r>
              <a:rPr lang="en-US" sz="2800" dirty="0">
                <a:solidFill>
                  <a:srgbClr val="000099"/>
                </a:solidFill>
              </a:rPr>
              <a:t>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1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a set of rules that define the symbols and their combinations that are considered to be correct for a given programming language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rules of the </a:t>
            </a:r>
            <a:r>
              <a:rPr lang="en-US" dirty="0" smtClean="0"/>
              <a:t>language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Steps must be written by following the syntax of 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1458</Words>
  <Application>Microsoft Macintosh PowerPoint</Application>
  <PresentationFormat>On-screen Show (4:3)</PresentationFormat>
  <Paragraphs>243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Consumer Electronics Show 2020</vt:lpstr>
      <vt:lpstr>CSE 220 – C Programming Lecture 03 </vt:lpstr>
      <vt:lpstr>Development Lifecycle  (bad without design)</vt:lpstr>
      <vt:lpstr>Better Programming Strategy</vt:lpstr>
      <vt:lpstr>Quiz 02</vt:lpstr>
      <vt:lpstr>Program Design</vt:lpstr>
      <vt:lpstr>Sum Example</vt:lpstr>
      <vt:lpstr>Area Example</vt:lpstr>
      <vt:lpstr>Syntax</vt:lpstr>
      <vt:lpstr>Our First Program</vt:lpstr>
      <vt:lpstr>Our First Program Explained</vt:lpstr>
      <vt:lpstr>Fundamentals in Example (I)</vt:lpstr>
      <vt:lpstr>Fundamentals in Example (II)</vt:lpstr>
      <vt:lpstr>Fundamentals in Example (III)</vt:lpstr>
      <vt:lpstr>2nd Example</vt:lpstr>
      <vt:lpstr>3rd Example</vt:lpstr>
      <vt:lpstr>Comments</vt:lpstr>
      <vt:lpstr>Comments: What You Want</vt:lpstr>
      <vt:lpstr>Comments: The First Error </vt:lpstr>
      <vt:lpstr>Comments: The 2nd Error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164</cp:revision>
  <dcterms:created xsi:type="dcterms:W3CDTF">2006-08-16T00:00:00Z</dcterms:created>
  <dcterms:modified xsi:type="dcterms:W3CDTF">2020-01-13T17:20:27Z</dcterms:modified>
</cp:coreProperties>
</file>