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13" r:id="rId2"/>
    <p:sldId id="303" r:id="rId3"/>
    <p:sldId id="272" r:id="rId4"/>
    <p:sldId id="273" r:id="rId5"/>
    <p:sldId id="274" r:id="rId6"/>
    <p:sldId id="295" r:id="rId7"/>
    <p:sldId id="279" r:id="rId8"/>
    <p:sldId id="293" r:id="rId9"/>
    <p:sldId id="294" r:id="rId10"/>
    <p:sldId id="314" r:id="rId11"/>
    <p:sldId id="315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00" autoAdjust="0"/>
  </p:normalViewPr>
  <p:slideViewPr>
    <p:cSldViewPr>
      <p:cViewPr varScale="1">
        <p:scale>
          <a:sx n="72" d="100"/>
          <a:sy n="72" d="100"/>
        </p:scale>
        <p:origin x="-11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CA113-0588-4274-BF6F-5C1EF80E94D3}" type="datetimeFigureOut">
              <a:rPr lang="en-US" smtClean="0"/>
              <a:pPr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06097"/>
            <a:ext cx="838200" cy="365125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04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Fundamentals (II)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6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scanf</a:t>
            </a:r>
            <a:r>
              <a:rPr lang="en-US" sz="2800" dirty="0" smtClean="0"/>
              <a:t>: reads the value entered by the user</a:t>
            </a:r>
          </a:p>
          <a:p>
            <a:r>
              <a:rPr lang="en-US" sz="2800" dirty="0" err="1" smtClean="0"/>
              <a:t>scanf</a:t>
            </a:r>
            <a:r>
              <a:rPr lang="en-US" sz="2800" dirty="0" smtClean="0"/>
              <a:t>(“%d”, &amp;x): </a:t>
            </a:r>
          </a:p>
          <a:p>
            <a:pPr lvl="1"/>
            <a:r>
              <a:rPr lang="en-US" sz="2400" dirty="0" smtClean="0"/>
              <a:t>reads a </a:t>
            </a:r>
            <a:r>
              <a:rPr lang="en-US" sz="2400" i="1" dirty="0" smtClean="0"/>
              <a:t>d</a:t>
            </a:r>
            <a:r>
              <a:rPr lang="en-US" sz="2400" dirty="0" smtClean="0"/>
              <a:t>ecimal integer and stores it in the variable x</a:t>
            </a:r>
          </a:p>
          <a:p>
            <a:r>
              <a:rPr lang="en-US" sz="2800" dirty="0" err="1" smtClean="0"/>
              <a:t>scanf</a:t>
            </a:r>
            <a:r>
              <a:rPr lang="en-US" sz="2800" dirty="0" smtClean="0"/>
              <a:t>(“%f”, &amp;y): </a:t>
            </a:r>
          </a:p>
          <a:p>
            <a:pPr lvl="1"/>
            <a:r>
              <a:rPr lang="en-US" sz="2400" dirty="0" smtClean="0"/>
              <a:t>reads a float and stores it in the variable </a:t>
            </a:r>
            <a:r>
              <a:rPr lang="en-US" sz="2400" dirty="0"/>
              <a:t>y</a:t>
            </a:r>
            <a:endParaRPr lang="en-US" sz="2400" dirty="0" smtClean="0"/>
          </a:p>
          <a:p>
            <a:r>
              <a:rPr lang="en-US" sz="2800" dirty="0" smtClean="0"/>
              <a:t>Should first declare:</a:t>
            </a:r>
          </a:p>
          <a:p>
            <a:pPr lvl="1">
              <a:buNone/>
            </a:pPr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x;</a:t>
            </a:r>
          </a:p>
          <a:p>
            <a:pPr lvl="1">
              <a:buNone/>
            </a:pPr>
            <a:r>
              <a:rPr lang="en-US" sz="2400" dirty="0" smtClean="0">
                <a:latin typeface="Arial Narrow" pitchFamily="34" charset="0"/>
              </a:rPr>
              <a:t>float y;</a:t>
            </a:r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Interactive Read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846138"/>
            <a:ext cx="7162800" cy="60016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volume, height, length, width;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//Ask for the input and read it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(“Enter the height:\n”);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scanf</a:t>
            </a:r>
            <a:r>
              <a:rPr lang="en-US" sz="2400" dirty="0" smtClean="0">
                <a:latin typeface="Arial Narrow" pitchFamily="34" charset="0"/>
              </a:rPr>
              <a:t>(“%d”, &amp;height);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(“Enter the length:\n”);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scanf</a:t>
            </a:r>
            <a:r>
              <a:rPr lang="en-US" sz="2400" dirty="0" smtClean="0">
                <a:latin typeface="Arial Narrow" pitchFamily="34" charset="0"/>
              </a:rPr>
              <a:t>(“%d”, &amp;length);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(“Enter the width:\n”);    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scanf</a:t>
            </a:r>
            <a:r>
              <a:rPr lang="en-US" sz="2400" dirty="0" smtClean="0">
                <a:latin typeface="Arial Narrow" pitchFamily="34" charset="0"/>
              </a:rPr>
              <a:t>(“%d”, &amp;width);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//Compute the volume and output it</a:t>
            </a:r>
          </a:p>
          <a:p>
            <a:r>
              <a:rPr lang="en-US" sz="2400" dirty="0" smtClean="0">
                <a:latin typeface="Arial Narrow" pitchFamily="34" charset="0"/>
              </a:rPr>
              <a:t>    volume = height * length * width;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(“Volume: %d\n”, volume);</a:t>
            </a:r>
          </a:p>
          <a:p>
            <a:r>
              <a:rPr lang="en-US" sz="2400" dirty="0" smtClean="0">
                <a:latin typeface="Arial Narrow" pitchFamily="34" charset="0"/>
              </a:rPr>
              <a:t>    return 0;</a:t>
            </a:r>
          </a:p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}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5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for Constants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43600" cy="48884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float area1, area2, area3, radius1, radius2, radius3;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float perimeter1, perimeter2, perimeter3;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//Initialize variable from user input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…..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//Compute the areas and perimeters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area1 = 3.14*radius1*radius1;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area2 = 3.14*radius2*radius2;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area3 = 3.14*radius3*radius3;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perimeter1 = 2*3.14*radius1;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perimeter2 = 2*3.14*radius2;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perimeter3 = 2*3.14*radius3;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24500" y="2971800"/>
            <a:ext cx="3352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What </a:t>
            </a:r>
            <a:r>
              <a:rPr lang="en-US" sz="2400" dirty="0">
                <a:solidFill>
                  <a:srgbClr val="C00000"/>
                </a:solidFill>
              </a:rPr>
              <a:t>happens when your application requires </a:t>
            </a:r>
            <a:r>
              <a:rPr lang="en-US" sz="2400" dirty="0" smtClean="0">
                <a:solidFill>
                  <a:srgbClr val="C00000"/>
                </a:solidFill>
              </a:rPr>
              <a:t>more accuracy? </a:t>
            </a:r>
          </a:p>
        </p:txBody>
      </p:sp>
    </p:spTree>
    <p:extLst>
      <p:ext uri="{BB962C8B-B14F-4D97-AF65-F5344CB8AC3E}">
        <p14:creationId xmlns:p14="http://schemas.microsoft.com/office/powerpoint/2010/main" val="25433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for Constants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43600" cy="48884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float area1, area2, area3, radius1, radius2, radius3;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float perimeter1, perimeter2, perimeter3;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//Initialize variable from user input 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…..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//Compute the areas and perimeters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area1 = </a:t>
            </a:r>
            <a:r>
              <a:rPr lang="en-US" sz="2400" dirty="0" smtClean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 smtClean="0">
                <a:latin typeface="Arial Narrow" pitchFamily="34" charset="0"/>
              </a:rPr>
              <a:t>*radius1*radius1;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area2 = 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>
                <a:latin typeface="Arial Narrow" pitchFamily="34" charset="0"/>
              </a:rPr>
              <a:t>*radius2*radius2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area3 = 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>
                <a:latin typeface="Arial Narrow" pitchFamily="34" charset="0"/>
              </a:rPr>
              <a:t>*radius3*radius3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perimeter1 = </a:t>
            </a:r>
            <a:r>
              <a:rPr lang="en-US" sz="2400" dirty="0">
                <a:latin typeface="Arial Narrow" pitchFamily="34" charset="0"/>
              </a:rPr>
              <a:t>2*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>
                <a:latin typeface="Arial Narrow" pitchFamily="34" charset="0"/>
              </a:rPr>
              <a:t>*radius1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perimeter2 = </a:t>
            </a:r>
            <a:r>
              <a:rPr lang="en-US" sz="2400" dirty="0">
                <a:latin typeface="Arial Narrow" pitchFamily="34" charset="0"/>
              </a:rPr>
              <a:t>2*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>
                <a:latin typeface="Arial Narrow" pitchFamily="34" charset="0"/>
              </a:rPr>
              <a:t>*radius2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</a:rPr>
              <a:t>perimeter3 = </a:t>
            </a:r>
            <a:r>
              <a:rPr lang="en-US" sz="2400" dirty="0">
                <a:latin typeface="Arial Narrow" pitchFamily="34" charset="0"/>
              </a:rPr>
              <a:t>2*</a:t>
            </a:r>
            <a:r>
              <a:rPr lang="en-US" sz="2400" dirty="0">
                <a:solidFill>
                  <a:srgbClr val="FF0000"/>
                </a:solidFill>
                <a:latin typeface="Arial Narrow" pitchFamily="34" charset="0"/>
              </a:rPr>
              <a:t>3.1415</a:t>
            </a:r>
            <a:r>
              <a:rPr lang="en-US" sz="2400" dirty="0">
                <a:latin typeface="Arial Narrow" pitchFamily="34" charset="0"/>
              </a:rPr>
              <a:t>*radius3</a:t>
            </a:r>
            <a:r>
              <a:rPr lang="en-US" sz="2400" dirty="0" smtClean="0">
                <a:latin typeface="Arial Narrow" pitchFamily="34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24500" y="29718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Change every occurrence of 3.14 with 3.1415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Better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dirty="0" smtClean="0">
                <a:solidFill>
                  <a:srgbClr val="C00000"/>
                </a:solidFill>
              </a:rPr>
              <a:t>define constant PI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9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for Constants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Macro definition: use to name constants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#define PI  3.14159</a:t>
            </a:r>
            <a:r>
              <a:rPr lang="en-US" altLang="zh-CN" dirty="0" smtClean="0">
                <a:solidFill>
                  <a:srgbClr val="000099"/>
                </a:solidFill>
                <a:latin typeface="Arial Narrow" pitchFamily="34" charset="0"/>
              </a:rPr>
              <a:t>26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f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#define SCALE_FACTOR (5.0f /9.0f)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area =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PI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*radius*radius;</a:t>
            </a:r>
          </a:p>
          <a:p>
            <a:r>
              <a:rPr lang="en-US" sz="2800" dirty="0" smtClean="0"/>
              <a:t>The preprocessor replaces every occurrence by the value it represents</a:t>
            </a:r>
          </a:p>
          <a:p>
            <a:r>
              <a:rPr lang="en-US" sz="2800" dirty="0" smtClean="0"/>
              <a:t>If expression contains operators it should be enclosed by parentheses</a:t>
            </a:r>
          </a:p>
          <a:p>
            <a:r>
              <a:rPr lang="en-US" sz="2800" dirty="0"/>
              <a:t>Cannot change value of PI: </a:t>
            </a:r>
            <a:r>
              <a:rPr lang="en-US" sz="2800" dirty="0">
                <a:solidFill>
                  <a:srgbClr val="000099"/>
                </a:solidFill>
              </a:rPr>
              <a:t>PI = </a:t>
            </a:r>
            <a:r>
              <a:rPr lang="en-US" sz="2800" dirty="0" smtClean="0">
                <a:solidFill>
                  <a:srgbClr val="000099"/>
                </a:solidFill>
              </a:rPr>
              <a:t>3.14</a:t>
            </a:r>
            <a:r>
              <a:rPr lang="en-US" sz="2800" dirty="0" smtClean="0"/>
              <a:t> </a:t>
            </a:r>
            <a:r>
              <a:rPr lang="en-US" sz="2800" dirty="0"/>
              <a:t>results in </a:t>
            </a:r>
            <a:r>
              <a:rPr lang="en-US" sz="2800" dirty="0" smtClean="0"/>
              <a:t>error</a:t>
            </a:r>
          </a:p>
          <a:p>
            <a:r>
              <a:rPr lang="en-US" sz="2800" dirty="0" smtClean="0"/>
              <a:t>Convention: use all capital letters for constant names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Sum Example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Write a program that takes two numbers from the user and outputs their sum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590800"/>
            <a:ext cx="6019800" cy="415498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#include &lt;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stdio.h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&gt; 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main(void) {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200" dirty="0" smtClean="0">
                <a:solidFill>
                  <a:srgbClr val="00B050"/>
                </a:solidFill>
                <a:latin typeface="Arial Narrow" pitchFamily="34" charset="0"/>
              </a:rPr>
              <a:t>//Ask the user for the first number   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2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(“Enter the first number\n”);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200" dirty="0" smtClean="0">
                <a:solidFill>
                  <a:srgbClr val="00B050"/>
                </a:solidFill>
                <a:latin typeface="Arial Narrow" pitchFamily="34" charset="0"/>
              </a:rPr>
              <a:t>//Read and record the number that user enters  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…    …    … </a:t>
            </a:r>
          </a:p>
          <a:p>
            <a:pPr>
              <a:buNone/>
            </a:pPr>
            <a:r>
              <a:rPr lang="en-US" sz="2200" dirty="0">
                <a:solidFill>
                  <a:srgbClr val="000099"/>
                </a:solidFill>
                <a:latin typeface="Arial Narrow" pitchFamily="34" charset="0"/>
              </a:rPr>
              <a:t>  </a:t>
            </a: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</a:t>
            </a:r>
            <a:r>
              <a:rPr lang="en-US" sz="2200" dirty="0" smtClean="0">
                <a:solidFill>
                  <a:srgbClr val="00B050"/>
                </a:solidFill>
                <a:latin typeface="Arial Narrow" pitchFamily="34" charset="0"/>
              </a:rPr>
              <a:t>//Ask for second number, read it and record it …..    </a:t>
            </a:r>
            <a:endParaRPr lang="en-US" sz="22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</a:t>
            </a:r>
            <a:r>
              <a:rPr lang="en-US" sz="2200" dirty="0" smtClean="0">
                <a:solidFill>
                  <a:srgbClr val="00B050"/>
                </a:solidFill>
                <a:latin typeface="Arial Narrow" pitchFamily="34" charset="0"/>
              </a:rPr>
              <a:t>//Exit the function returning an integer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   return 0;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99"/>
                </a:solidFill>
                <a:latin typeface="Arial Narrow" pitchFamily="34" charset="0"/>
              </a:rPr>
              <a:t> }</a:t>
            </a:r>
            <a:endParaRPr lang="en-US" sz="2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Used to store data </a:t>
            </a:r>
          </a:p>
          <a:p>
            <a:r>
              <a:rPr lang="en-US" sz="2800" dirty="0" smtClean="0"/>
              <a:t>Must have a </a:t>
            </a:r>
            <a:r>
              <a:rPr lang="en-US" sz="2800" b="1" i="1" dirty="0" smtClean="0"/>
              <a:t>type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, float, char, …  </a:t>
            </a:r>
          </a:p>
          <a:p>
            <a:r>
              <a:rPr lang="en-US" sz="2800" dirty="0" smtClean="0"/>
              <a:t>Must be </a:t>
            </a:r>
            <a:r>
              <a:rPr lang="en-US" sz="2800" b="1" i="1" dirty="0" smtClean="0"/>
              <a:t>declared </a:t>
            </a:r>
            <a:r>
              <a:rPr lang="en-US" sz="2800" dirty="0" smtClean="0"/>
              <a:t>before they can be used</a:t>
            </a:r>
            <a:r>
              <a:rPr lang="en-US" sz="2800" b="1" i="1" dirty="0" smtClean="0"/>
              <a:t>:</a:t>
            </a:r>
          </a:p>
          <a:p>
            <a:pPr lvl="1"/>
            <a:r>
              <a:rPr lang="en-US" sz="2400" dirty="0" smtClean="0"/>
              <a:t>Described to the compiler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</a:rPr>
              <a:t>float profit;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 height, width;</a:t>
            </a:r>
          </a:p>
          <a:p>
            <a:r>
              <a:rPr lang="en-US" sz="2800" dirty="0" smtClean="0"/>
              <a:t>Assignment: gives a variable a value: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height = 3;</a:t>
            </a:r>
          </a:p>
          <a:p>
            <a:pPr lvl="2">
              <a:buNone/>
            </a:pP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profit = 235.2f;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Example: compute volume of a box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800" dirty="0" smtClean="0"/>
              <a:t>Any errors?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556332" y="2150745"/>
            <a:ext cx="53016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height, width;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height = 3;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width = 2.5;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length = 4;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length;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volume = height * width * length;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(“volume is: %d\n”, volume);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22098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width is declared as integer, used to store a decimal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323523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length is used before it is declared</a:t>
            </a:r>
          </a:p>
        </p:txBody>
      </p:sp>
      <p:sp>
        <p:nvSpPr>
          <p:cNvPr id="6" name="Right Arrow 5"/>
          <p:cNvSpPr/>
          <p:nvPr/>
        </p:nvSpPr>
        <p:spPr>
          <a:xfrm rot="11318816">
            <a:off x="4022820" y="2448545"/>
            <a:ext cx="1066800" cy="16661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944718">
            <a:off x="3547085" y="2753444"/>
            <a:ext cx="1559392" cy="148402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588326" y="3418179"/>
            <a:ext cx="1440873" cy="170993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Initialization: gives a variable a default value</a:t>
            </a:r>
          </a:p>
          <a:p>
            <a:r>
              <a:rPr lang="en-US" sz="2800" dirty="0" smtClean="0"/>
              <a:t>Uninitialized variable: </a:t>
            </a:r>
          </a:p>
          <a:p>
            <a:pPr lvl="1"/>
            <a:r>
              <a:rPr lang="en-US" sz="2400" dirty="0" smtClean="0"/>
              <a:t>without a default value</a:t>
            </a:r>
          </a:p>
          <a:p>
            <a:pPr lvl="1"/>
            <a:r>
              <a:rPr lang="en-US" sz="2400" dirty="0" smtClean="0"/>
              <a:t>Unpredictable result</a:t>
            </a:r>
          </a:p>
          <a:p>
            <a:r>
              <a:rPr lang="en-US" sz="2800" dirty="0" err="1" smtClean="0"/>
              <a:t>Initializer</a:t>
            </a:r>
            <a:r>
              <a:rPr lang="en-US" sz="2800" dirty="0" smtClean="0"/>
              <a:t>: initial value</a:t>
            </a:r>
          </a:p>
          <a:p>
            <a:r>
              <a:rPr lang="en-US" sz="2800" dirty="0" smtClean="0"/>
              <a:t>Multiple variables can be initialized in one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1905000"/>
            <a:ext cx="3200400" cy="406265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float rate = 0.65f;</a:t>
            </a:r>
          </a:p>
          <a:p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length = 1; </a:t>
            </a: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width = 1;</a:t>
            </a:r>
          </a:p>
          <a:p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length = 5, width = 2;</a:t>
            </a:r>
          </a:p>
          <a:p>
            <a:endParaRPr lang="en-US" sz="2400" dirty="0" smtClean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length, width = 1;</a:t>
            </a:r>
          </a:p>
          <a:p>
            <a:endParaRPr lang="en-US" sz="2400" dirty="0">
              <a:solidFill>
                <a:srgbClr val="000099"/>
              </a:solidFill>
              <a:latin typeface="Arial Narrow" pitchFamily="34" charset="0"/>
            </a:endParaRPr>
          </a:p>
          <a:p>
            <a:r>
              <a:rPr lang="en-US" sz="2400" smtClean="0">
                <a:solidFill>
                  <a:srgbClr val="000099"/>
                </a:solidFill>
                <a:latin typeface="Arial Narrow" pitchFamily="34" charset="0"/>
              </a:rPr>
              <a:t>char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answer = ‘y’;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Declare the variable: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 x;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Initialize the variable: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x = 24;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 the variable: </a:t>
            </a:r>
            <a:r>
              <a:rPr lang="en-US" sz="2400" dirty="0" smtClean="0">
                <a:solidFill>
                  <a:srgbClr val="000099"/>
                </a:solidFill>
                <a:latin typeface="Arial Narrow" pitchFamily="34" charset="0"/>
              </a:rPr>
              <a:t>y = 2*x;</a:t>
            </a:r>
            <a:endParaRPr lang="en-US" sz="2800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362200"/>
            <a:ext cx="6019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57400" y="23622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23622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0" y="23622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8200" y="23622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23622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6840" y="248412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20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79320" y="248412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5001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248412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700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62400" y="248412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-1256</a:t>
            </a:r>
            <a:endParaRPr lang="en-US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0" y="194880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3810000"/>
            <a:ext cx="6019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057400" y="38100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38100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0000" y="38100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48200" y="38100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86400" y="3810000"/>
            <a:ext cx="0" cy="609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6840" y="393192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20</a:t>
            </a:r>
            <a:endParaRPr lang="en-US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79320" y="3931920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24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00" y="393192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700</a:t>
            </a:r>
            <a:endParaRPr lang="en-US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393192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-1256</a:t>
            </a:r>
            <a:endParaRPr lang="en-US" b="1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2300416" y="34421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3D Volume (I)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7162800" cy="480131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********************************************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Name: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volume.c</a:t>
            </a:r>
            <a:endParaRPr lang="en-US" sz="2400" dirty="0" smtClean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Purpose: computes volume of a box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********************************************/</a:t>
            </a:r>
          </a:p>
          <a:p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main(void) {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volume, height = 12, length = 5, width = 2;</a:t>
            </a:r>
          </a:p>
          <a:p>
            <a:r>
              <a:rPr lang="en-US" sz="2400" dirty="0" smtClean="0">
                <a:latin typeface="Arial Narrow" pitchFamily="34" charset="0"/>
              </a:rPr>
              <a:t>    volume = height * length * width;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(“Volume: %d\n”, volume);</a:t>
            </a:r>
          </a:p>
          <a:p>
            <a:r>
              <a:rPr lang="en-US" sz="2400" dirty="0" smtClean="0">
                <a:latin typeface="Arial Narrow" pitchFamily="34" charset="0"/>
              </a:rPr>
              <a:t>    return 0;</a:t>
            </a:r>
          </a:p>
          <a:p>
            <a:r>
              <a:rPr lang="en-US" sz="2400" dirty="0" smtClean="0">
                <a:latin typeface="Arial Narrow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: 3D Volume (II)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7162800" cy="4801314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/* ********************************************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Name: </a:t>
            </a:r>
            <a:r>
              <a:rPr lang="en-US" sz="2400" dirty="0" err="1" smtClean="0">
                <a:solidFill>
                  <a:srgbClr val="00B050"/>
                </a:solidFill>
                <a:latin typeface="Arial Narrow" pitchFamily="34" charset="0"/>
              </a:rPr>
              <a:t>volume.c</a:t>
            </a:r>
            <a:endParaRPr lang="en-US" sz="2400" dirty="0" smtClean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Purpose: computes volume of a box 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Arial Narrow" pitchFamily="34" charset="0"/>
              </a:rPr>
              <a:t> * ********************************************/</a:t>
            </a:r>
          </a:p>
          <a:p>
            <a:r>
              <a:rPr lang="en-US" sz="2400" dirty="0" smtClean="0">
                <a:latin typeface="Arial Narrow" pitchFamily="34" charset="0"/>
              </a:rPr>
              <a:t>#include &lt;</a:t>
            </a:r>
            <a:r>
              <a:rPr lang="en-US" sz="2400" dirty="0" err="1" smtClean="0">
                <a:latin typeface="Arial Narrow" pitchFamily="34" charset="0"/>
              </a:rPr>
              <a:t>stdio.h</a:t>
            </a:r>
            <a:r>
              <a:rPr lang="en-US" sz="2400" dirty="0" smtClean="0">
                <a:latin typeface="Arial Narrow" pitchFamily="34" charset="0"/>
              </a:rPr>
              <a:t>&gt;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main(void) {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int</a:t>
            </a:r>
            <a:r>
              <a:rPr lang="en-US" sz="2400" dirty="0" smtClean="0">
                <a:latin typeface="Arial Narrow" pitchFamily="34" charset="0"/>
              </a:rPr>
              <a:t> volume, height, length = 5, width = 2;</a:t>
            </a:r>
          </a:p>
          <a:p>
            <a:r>
              <a:rPr lang="en-US" sz="2400" dirty="0" smtClean="0">
                <a:latin typeface="Arial Narrow" pitchFamily="34" charset="0"/>
              </a:rPr>
              <a:t>    volume = height * length * width;</a:t>
            </a:r>
          </a:p>
          <a:p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printf</a:t>
            </a:r>
            <a:r>
              <a:rPr lang="en-US" sz="2400" dirty="0" smtClean="0">
                <a:latin typeface="Arial Narrow" pitchFamily="34" charset="0"/>
              </a:rPr>
              <a:t>(“Volume: %d\n”, volume);</a:t>
            </a:r>
          </a:p>
          <a:p>
            <a:r>
              <a:rPr lang="en-US" sz="2400" dirty="0" smtClean="0">
                <a:latin typeface="Arial Narrow" pitchFamily="34" charset="0"/>
              </a:rPr>
              <a:t>    return 0;</a:t>
            </a:r>
          </a:p>
          <a:p>
            <a:r>
              <a:rPr lang="en-US" sz="2400" dirty="0" smtClean="0">
                <a:latin typeface="Arial Narrow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4600" y="3429000"/>
            <a:ext cx="2642755" cy="1446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Output unpredictable since value stored in variable “height” is unknown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err="1" smtClean="0"/>
              <a:t>printf</a:t>
            </a:r>
            <a:r>
              <a:rPr lang="en-US" sz="3300" dirty="0" smtClean="0"/>
              <a:t> function </a:t>
            </a:r>
          </a:p>
          <a:p>
            <a:r>
              <a:rPr lang="en-US" sz="3300" dirty="0" smtClean="0"/>
              <a:t>Defined in </a:t>
            </a:r>
            <a:r>
              <a:rPr lang="en-US" sz="3300" dirty="0" err="1" smtClean="0"/>
              <a:t>stdio.h</a:t>
            </a:r>
            <a:endParaRPr lang="en-US" sz="3300" dirty="0" smtClean="0"/>
          </a:p>
          <a:p>
            <a:r>
              <a:rPr lang="en-US" sz="3300" dirty="0" smtClean="0"/>
              <a:t>Prints the value enclosed in quotation marks</a:t>
            </a:r>
          </a:p>
          <a:p>
            <a:r>
              <a:rPr lang="en-US" sz="3300" dirty="0" smtClean="0"/>
              <a:t>Does not print the quotation marks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x = 2;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(“The value is x\n”);</a:t>
            </a:r>
          </a:p>
          <a:p>
            <a:r>
              <a:rPr lang="en-US" sz="3300" dirty="0" smtClean="0"/>
              <a:t>Can print the value of x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int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 x = 2;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000099"/>
                </a:solidFill>
                <a:latin typeface="Arial Narrow" pitchFamily="34" charset="0"/>
              </a:rPr>
              <a:t>printf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(</a:t>
            </a:r>
            <a:r>
              <a:rPr lang="en-US" b="1" dirty="0" smtClean="0">
                <a:solidFill>
                  <a:srgbClr val="000099"/>
                </a:solidFill>
                <a:latin typeface="Arial Narrow" pitchFamily="34" charset="0"/>
              </a:rPr>
              <a:t>“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The value is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%d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\n</a:t>
            </a:r>
            <a:r>
              <a:rPr lang="en-US" b="1" dirty="0" smtClean="0">
                <a:solidFill>
                  <a:srgbClr val="000099"/>
                </a:solidFill>
                <a:latin typeface="Arial Narrow" pitchFamily="34" charset="0"/>
              </a:rPr>
              <a:t>”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Arial Narrow" pitchFamily="34" charset="0"/>
              </a:rPr>
              <a:t>x</a:t>
            </a:r>
            <a:r>
              <a:rPr lang="en-US" dirty="0" smtClean="0">
                <a:solidFill>
                  <a:srgbClr val="000099"/>
                </a:solidFill>
                <a:latin typeface="Arial Narrow" pitchFamily="34" charset="0"/>
              </a:rPr>
              <a:t>);</a:t>
            </a:r>
          </a:p>
          <a:p>
            <a:r>
              <a:rPr lang="en-US" sz="3300" dirty="0" smtClean="0"/>
              <a:t>Does not advance to the next line unless told so: \n</a:t>
            </a:r>
          </a:p>
          <a:p>
            <a:pPr lvl="1">
              <a:buNone/>
            </a:pPr>
            <a:endParaRPr lang="en-US" sz="2400" dirty="0" smtClean="0">
              <a:latin typeface="Arial Narrow" pitchFamily="34" charset="0"/>
            </a:endParaRP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4900" y="3632348"/>
            <a:ext cx="20193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The value is x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4900" y="4879255"/>
            <a:ext cx="201930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The value is 2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1280</Words>
  <Application>Microsoft Macintosh PowerPoint</Application>
  <PresentationFormat>On-screen Show (4:3)</PresentationFormat>
  <Paragraphs>199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 220 – C Programming Lecture 04 </vt:lpstr>
      <vt:lpstr>The Sum Example Revisited</vt:lpstr>
      <vt:lpstr>Variables (I)</vt:lpstr>
      <vt:lpstr>Variables (II)</vt:lpstr>
      <vt:lpstr>Variables (III)</vt:lpstr>
      <vt:lpstr>Variables (IV)</vt:lpstr>
      <vt:lpstr>Example: 3D Volume (I)</vt:lpstr>
      <vt:lpstr>Example: 3D Volume (II)</vt:lpstr>
      <vt:lpstr>Printing Strings</vt:lpstr>
      <vt:lpstr>Reading Input</vt:lpstr>
      <vt:lpstr>Interactive Read</vt:lpstr>
      <vt:lpstr>Names for Constants (I)</vt:lpstr>
      <vt:lpstr>Names for Constants (II)</vt:lpstr>
      <vt:lpstr>Names for Constants (III)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158</cp:revision>
  <dcterms:created xsi:type="dcterms:W3CDTF">2006-08-16T00:00:00Z</dcterms:created>
  <dcterms:modified xsi:type="dcterms:W3CDTF">2019-01-16T19:27:22Z</dcterms:modified>
</cp:coreProperties>
</file>