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20" r:id="rId2"/>
    <p:sldId id="321" r:id="rId3"/>
    <p:sldId id="281" r:id="rId4"/>
    <p:sldId id="277" r:id="rId5"/>
    <p:sldId id="278" r:id="rId6"/>
    <p:sldId id="282" r:id="rId7"/>
    <p:sldId id="283" r:id="rId8"/>
    <p:sldId id="292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2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93" d="100"/>
          <a:sy n="93" d="100"/>
        </p:scale>
        <p:origin x="-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CA113-0588-4274-BF6F-5C1EF80E94D3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06097"/>
            <a:ext cx="838200" cy="365125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03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(a) The following two directives always have the same effect:</a:t>
            </a:r>
            <a:br>
              <a:rPr lang="en-US" dirty="0" smtClean="0"/>
            </a:b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#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define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YEAR_END_VALUE  1200f+60f</a:t>
            </a:r>
            <a:b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#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define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YEAR_END_VALUE 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(1200f+60f)</a:t>
            </a:r>
          </a:p>
          <a:p>
            <a:pPr marL="0" indent="0">
              <a:buNone/>
            </a:pPr>
            <a:r>
              <a:rPr lang="en-US" dirty="0" smtClean="0"/>
              <a:t>    Y/N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6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</a:t>
            </a: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05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Formatted Input and 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1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: used to print output to the screen</a:t>
            </a:r>
          </a:p>
          <a:p>
            <a:r>
              <a:rPr lang="en-US" dirty="0" smtClean="0"/>
              <a:t>Defined in </a:t>
            </a:r>
            <a:r>
              <a:rPr lang="en-US" dirty="0" err="1" smtClean="0"/>
              <a:t>stdio.h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format_string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, expr1, expr2, expr3</a:t>
            </a:r>
            <a:r>
              <a:rPr lang="en-US" smtClean="0">
                <a:solidFill>
                  <a:srgbClr val="000099"/>
                </a:solidFill>
                <a:latin typeface="Arial Narrow" pitchFamily="34" charset="0"/>
              </a:rPr>
              <a:t>, …)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limit on the number of expressions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6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Arial Narrow" pitchFamily="34" charset="0"/>
              </a:rPr>
              <a:t>printf</a:t>
            </a:r>
            <a:r>
              <a:rPr lang="en-US" dirty="0" smtClean="0">
                <a:latin typeface="Arial Narrow" pitchFamily="34" charset="0"/>
              </a:rPr>
              <a:t>(</a:t>
            </a:r>
            <a:r>
              <a:rPr lang="en-US" dirty="0" err="1" smtClean="0">
                <a:latin typeface="Arial Narrow" pitchFamily="34" charset="0"/>
              </a:rPr>
              <a:t>format_string</a:t>
            </a:r>
            <a:r>
              <a:rPr lang="en-US" dirty="0" smtClean="0">
                <a:latin typeface="Arial Narrow" pitchFamily="34" charset="0"/>
              </a:rPr>
              <a:t>, 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expr1, expr2, expr3</a:t>
            </a:r>
            <a:r>
              <a:rPr lang="en-US" dirty="0" smtClean="0">
                <a:latin typeface="Arial Narrow" pitchFamily="34" charset="0"/>
              </a:rPr>
              <a:t>, ….);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expr1, expr2, …: constants, variables, complicated expressions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 smtClean="0"/>
              <a:t>The value of </a:t>
            </a:r>
            <a:r>
              <a:rPr lang="en-US" sz="2800" dirty="0" smtClean="0">
                <a:solidFill>
                  <a:srgbClr val="00B050"/>
                </a:solidFill>
              </a:rPr>
              <a:t>%d</a:t>
            </a:r>
            <a:r>
              <a:rPr lang="en-US" sz="2800" dirty="0" smtClean="0"/>
              <a:t> multiplied by </a:t>
            </a:r>
            <a:r>
              <a:rPr lang="en-US" sz="2800" dirty="0" smtClean="0">
                <a:solidFill>
                  <a:srgbClr val="00B050"/>
                </a:solidFill>
              </a:rPr>
              <a:t>%f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B050"/>
                </a:solidFill>
              </a:rPr>
              <a:t>%f</a:t>
            </a:r>
            <a:r>
              <a:rPr lang="en-US" sz="2800" dirty="0" smtClean="0"/>
              <a:t>\n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  <a:r>
              <a:rPr lang="en-US" sz="2800" dirty="0" smtClean="0"/>
              <a:t>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PI, (2*PI) 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dirty="0" err="1" smtClean="0">
                <a:latin typeface="Arial Narrow" pitchFamily="34" charset="0"/>
              </a:rPr>
              <a:t>printf</a:t>
            </a:r>
            <a:r>
              <a:rPr lang="en-US" sz="3500" dirty="0" smtClean="0">
                <a:latin typeface="Arial Narrow" pitchFamily="34" charset="0"/>
              </a:rPr>
              <a:t>(</a:t>
            </a:r>
            <a:r>
              <a:rPr lang="en-US" sz="3500" dirty="0" err="1" smtClean="0">
                <a:solidFill>
                  <a:srgbClr val="000099"/>
                </a:solidFill>
                <a:latin typeface="Arial Narrow" pitchFamily="34" charset="0"/>
              </a:rPr>
              <a:t>format_string</a:t>
            </a:r>
            <a:r>
              <a:rPr lang="en-US" sz="3500" dirty="0" smtClean="0">
                <a:latin typeface="Arial Narrow" pitchFamily="34" charset="0"/>
              </a:rPr>
              <a:t>, expr1, expr2, expr3, ….);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Contains: ordinary characters and conversion characters:</a:t>
            </a:r>
          </a:p>
          <a:p>
            <a:r>
              <a:rPr lang="en-US" dirty="0" smtClean="0"/>
              <a:t>Conversion characters: </a:t>
            </a:r>
          </a:p>
          <a:p>
            <a:pPr lvl="1"/>
            <a:r>
              <a:rPr lang="en-US" dirty="0" smtClean="0"/>
              <a:t>placeholder for a value to be filled</a:t>
            </a:r>
          </a:p>
          <a:p>
            <a:pPr lvl="1"/>
            <a:r>
              <a:rPr lang="en-US" dirty="0" smtClean="0"/>
              <a:t>specifies how to convert the value into printed form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Arial Narrow" pitchFamily="34" charset="0"/>
              </a:rPr>
              <a:t>printf</a:t>
            </a:r>
            <a:r>
              <a:rPr lang="en-US" dirty="0" smtClean="0">
                <a:latin typeface="Arial Narrow" pitchFamily="34" charset="0"/>
              </a:rPr>
              <a:t>(“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The value of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%d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multiplied by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%f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is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%f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\n</a:t>
            </a:r>
            <a:r>
              <a:rPr lang="en-US" dirty="0" smtClean="0">
                <a:latin typeface="Arial Narrow" pitchFamily="34" charset="0"/>
              </a:rPr>
              <a:t>”, 2, PI, (2*PI)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6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General format: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42310"/>
              </p:ext>
            </p:extLst>
          </p:nvPr>
        </p:nvGraphicFramePr>
        <p:xfrm>
          <a:off x="2514600" y="2590800"/>
          <a:ext cx="3931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39"/>
                <a:gridCol w="1448039"/>
                <a:gridCol w="598390"/>
                <a:gridCol w="629107"/>
                <a:gridCol w="7077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- +  0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229" y="2542272"/>
            <a:ext cx="1371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of the </a:t>
            </a:r>
            <a:r>
              <a:rPr lang="en-US" sz="2400" dirty="0" err="1" smtClean="0"/>
              <a:t>specifier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85985" y="3623340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Flags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2343" y="3467368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Minimum width of the field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67851" y="3755550"/>
            <a:ext cx="1365886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Precision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98029" y="2764617"/>
            <a:ext cx="163068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Conversion type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 flipV="1">
            <a:off x="2068829" y="2819400"/>
            <a:ext cx="445771" cy="323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643185" y="2971800"/>
            <a:ext cx="1063941" cy="651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4340543" y="3010168"/>
            <a:ext cx="460057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5386864" y="3048000"/>
            <a:ext cx="963930" cy="70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6336029" y="2840818"/>
            <a:ext cx="762000" cy="3392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15177" y="4752856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(“Your score is: </a:t>
            </a:r>
            <a:r>
              <a:rPr lang="en-US" sz="2800" dirty="0" smtClean="0">
                <a:solidFill>
                  <a:srgbClr val="FF0000"/>
                </a:solidFill>
              </a:rPr>
              <a:t>%-4d</a:t>
            </a:r>
            <a:r>
              <a:rPr lang="en-US" sz="2800" dirty="0" smtClean="0">
                <a:solidFill>
                  <a:srgbClr val="000099"/>
                </a:solidFill>
              </a:rPr>
              <a:t>”, x);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</a:t>
            </a:r>
            <a:r>
              <a:rPr lang="en-US" sz="2800" dirty="0" smtClean="0">
                <a:solidFill>
                  <a:srgbClr val="FF0000"/>
                </a:solidFill>
              </a:rPr>
              <a:t>%-6.3d</a:t>
            </a:r>
            <a:r>
              <a:rPr lang="en-US" sz="2800" dirty="0">
                <a:solidFill>
                  <a:srgbClr val="000099"/>
                </a:solidFill>
              </a:rPr>
              <a:t>”, x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7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300" dirty="0"/>
              <a:t>Conversion type: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c</a:t>
            </a:r>
            <a:r>
              <a:rPr lang="en-US" sz="3800" dirty="0"/>
              <a:t>: a single character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s</a:t>
            </a:r>
            <a:r>
              <a:rPr lang="en-US" sz="3800" dirty="0"/>
              <a:t>: string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d</a:t>
            </a:r>
            <a:r>
              <a:rPr lang="en-US" sz="3800" dirty="0"/>
              <a:t>: </a:t>
            </a:r>
            <a:r>
              <a:rPr lang="en-US" sz="3800" dirty="0" smtClean="0"/>
              <a:t>decimal integer</a:t>
            </a:r>
            <a:endParaRPr lang="en-US" sz="3800" dirty="0"/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f</a:t>
            </a:r>
            <a:r>
              <a:rPr lang="en-US" sz="3800" dirty="0"/>
              <a:t>: floating point notation 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sz="3800" dirty="0" err="1" smtClean="0">
                <a:solidFill>
                  <a:srgbClr val="000099"/>
                </a:solidFill>
              </a:rPr>
              <a:t>E,e</a:t>
            </a:r>
            <a:r>
              <a:rPr lang="en-US" sz="3800" dirty="0"/>
              <a:t>: scientific </a:t>
            </a:r>
            <a:r>
              <a:rPr lang="en-US" sz="3800" dirty="0" smtClean="0"/>
              <a:t>notation; exponential part</a:t>
            </a:r>
            <a:endParaRPr lang="en-US" sz="3800" dirty="0"/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u</a:t>
            </a:r>
            <a:r>
              <a:rPr lang="en-US" sz="3800" dirty="0"/>
              <a:t>: unsigned </a:t>
            </a:r>
            <a:r>
              <a:rPr lang="en-US" sz="3800" dirty="0" smtClean="0"/>
              <a:t>decimal integer</a:t>
            </a:r>
            <a:endParaRPr lang="en-US" sz="3800" dirty="0"/>
          </a:p>
          <a:p>
            <a:pPr marL="457200" lvl="1" indent="0">
              <a:buNone/>
            </a:pPr>
            <a:r>
              <a:rPr lang="en-US" sz="3800" dirty="0" err="1">
                <a:solidFill>
                  <a:srgbClr val="000099"/>
                </a:solidFill>
              </a:rPr>
              <a:t>X,x</a:t>
            </a:r>
            <a:r>
              <a:rPr lang="en-US" sz="3800" dirty="0"/>
              <a:t>: </a:t>
            </a:r>
            <a:r>
              <a:rPr lang="en-US" sz="3800" dirty="0" smtClean="0"/>
              <a:t>converted into unsigned hexadecimal notation</a:t>
            </a:r>
            <a:endParaRPr lang="en-US" sz="3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17691"/>
              </p:ext>
            </p:extLst>
          </p:nvPr>
        </p:nvGraphicFramePr>
        <p:xfrm>
          <a:off x="2667000" y="1639669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/>
                <a:gridCol w="937389"/>
                <a:gridCol w="551169"/>
                <a:gridCol w="573296"/>
                <a:gridCol w="6919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- +  0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71586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47786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Flags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477869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Minimum width of the field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2589" y="252922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1715869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Conversion 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209800" y="1868270"/>
            <a:ext cx="381000" cy="1707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14600" y="2020669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4114800" y="2020669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949189" y="1978355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562600" y="1792069"/>
            <a:ext cx="762000" cy="108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1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464820" y="62280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4838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x = 20;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float y = 74.0231f;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char z = ‘d’;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(“%d %f %c\n</a:t>
            </a:r>
            <a:r>
              <a:rPr lang="en-US" sz="2800" dirty="0">
                <a:solidFill>
                  <a:srgbClr val="000099"/>
                </a:solidFill>
              </a:rPr>
              <a:t>”, </a:t>
            </a:r>
            <a:r>
              <a:rPr lang="en-US" sz="2800" dirty="0" smtClean="0">
                <a:solidFill>
                  <a:srgbClr val="000099"/>
                </a:solidFill>
              </a:rPr>
              <a:t>x, y, z);</a:t>
            </a:r>
            <a:r>
              <a:rPr lang="en-US" sz="2800" dirty="0">
                <a:solidFill>
                  <a:srgbClr val="000099"/>
                </a:solidFill>
              </a:rPr>
              <a:t>	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(“%e\n</a:t>
            </a:r>
            <a:r>
              <a:rPr lang="en-US" sz="2800" dirty="0">
                <a:solidFill>
                  <a:srgbClr val="000099"/>
                </a:solidFill>
              </a:rPr>
              <a:t>”, </a:t>
            </a:r>
            <a:r>
              <a:rPr lang="en-US" sz="2800" dirty="0" smtClean="0">
                <a:solidFill>
                  <a:srgbClr val="000099"/>
                </a:solidFill>
              </a:rPr>
              <a:t>y);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(“%E\n</a:t>
            </a:r>
            <a:r>
              <a:rPr lang="en-US" sz="2800" dirty="0">
                <a:solidFill>
                  <a:srgbClr val="000099"/>
                </a:solidFill>
              </a:rPr>
              <a:t>”, y);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>
                <a:solidFill>
                  <a:srgbClr val="000099"/>
                </a:solidFill>
              </a:rPr>
              <a:t>(“%d %c\n”, x);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printf</a:t>
            </a:r>
            <a:r>
              <a:rPr lang="en-US" sz="2800" dirty="0">
                <a:solidFill>
                  <a:srgbClr val="000099"/>
                </a:solidFill>
              </a:rPr>
              <a:t>(“%d\n”, x, z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7800" y="30480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20 74.023100 d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7.402310e+01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7.402310E+01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20 </a:t>
            </a:r>
            <a:r>
              <a:rPr lang="en-US" sz="2800" dirty="0">
                <a:solidFill>
                  <a:srgbClr val="00B050"/>
                </a:solidFill>
              </a:rPr>
              <a:t>¦ </a:t>
            </a:r>
            <a:r>
              <a:rPr lang="en-US" sz="2800" dirty="0" smtClean="0">
                <a:solidFill>
                  <a:srgbClr val="00B050"/>
                </a:solidFill>
              </a:rPr>
              <a:t>	</a:t>
            </a:r>
            <a:endParaRPr lang="en-US" sz="2800" i="1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20	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398152" y="4419600"/>
            <a:ext cx="1600200" cy="762001"/>
          </a:xfrm>
          <a:prstGeom prst="wedgeRectCallout">
            <a:avLst>
              <a:gd name="adj1" fmla="val -131782"/>
              <a:gd name="adj2" fmla="val -278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</a:rPr>
              <a:t>nd</a:t>
            </a:r>
            <a:r>
              <a:rPr lang="en-US" sz="2400" dirty="0" smtClean="0">
                <a:solidFill>
                  <a:schemeClr val="tx1"/>
                </a:solidFill>
              </a:rPr>
              <a:t> value is random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6096000" y="5452278"/>
            <a:ext cx="2400300" cy="1137891"/>
          </a:xfrm>
          <a:prstGeom prst="wedgeRectCallout">
            <a:avLst>
              <a:gd name="adj1" fmla="val -58693"/>
              <a:gd name="adj2" fmla="val -855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z is not printed since no </a:t>
            </a:r>
            <a:r>
              <a:rPr lang="en-US" sz="2400" i="1" dirty="0" smtClean="0">
                <a:solidFill>
                  <a:schemeClr val="tx1"/>
                </a:solidFill>
              </a:rPr>
              <a:t>placeholder </a:t>
            </a:r>
            <a:r>
              <a:rPr lang="en-US" sz="2400" i="1" dirty="0">
                <a:solidFill>
                  <a:schemeClr val="tx1"/>
                </a:solidFill>
              </a:rPr>
              <a:t>for it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0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46446"/>
              </p:ext>
            </p:extLst>
          </p:nvPr>
        </p:nvGraphicFramePr>
        <p:xfrm>
          <a:off x="2590800" y="1743389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/>
                <a:gridCol w="937389"/>
                <a:gridCol w="551169"/>
                <a:gridCol w="573296"/>
                <a:gridCol w="6919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- + 0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181958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258158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9919" y="2627755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Minimum width of the field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6389" y="263294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819589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type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133600" y="1971990"/>
            <a:ext cx="381000" cy="1707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438400" y="2124389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4038600" y="2109149"/>
            <a:ext cx="152399" cy="472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872989" y="2082075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486400" y="1895789"/>
            <a:ext cx="762000" cy="108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3505200"/>
            <a:ext cx="3582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x = 20, y = -20;</a:t>
            </a:r>
          </a:p>
          <a:p>
            <a:r>
              <a:rPr lang="en-US" sz="2400" dirty="0" err="1" smtClean="0">
                <a:solidFill>
                  <a:srgbClr val="000099"/>
                </a:solidFill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</a:rPr>
              <a:t>(“%4d %-4dt\n”, x, y);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urier"/>
                <a:cs typeface="Courier"/>
              </a:rPr>
              <a:t> 20 -20  t</a:t>
            </a:r>
            <a:endParaRPr lang="en-US" sz="2400" dirty="0">
              <a:solidFill>
                <a:srgbClr val="00B050"/>
              </a:solidFill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99"/>
                </a:solidFill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</a:rPr>
              <a:t>(“%+d %+d\n</a:t>
            </a:r>
            <a:r>
              <a:rPr lang="en-US" sz="2400" dirty="0">
                <a:solidFill>
                  <a:srgbClr val="000099"/>
                </a:solidFill>
              </a:rPr>
              <a:t>”, </a:t>
            </a:r>
            <a:r>
              <a:rPr lang="en-US" sz="2400" dirty="0" smtClean="0">
                <a:solidFill>
                  <a:srgbClr val="000099"/>
                </a:solidFill>
              </a:rPr>
              <a:t>x, y);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urier"/>
                <a:cs typeface="Courier"/>
              </a:rPr>
              <a:t>+20 -20</a:t>
            </a:r>
            <a:br>
              <a:rPr lang="en-US" sz="2400" dirty="0" smtClean="0">
                <a:solidFill>
                  <a:srgbClr val="00B050"/>
                </a:solidFill>
                <a:latin typeface="Courier"/>
                <a:cs typeface="Courier"/>
              </a:rPr>
            </a:br>
            <a:r>
              <a:rPr lang="en-US" sz="2400" dirty="0" err="1">
                <a:solidFill>
                  <a:srgbClr val="000099"/>
                </a:solidFill>
              </a:rPr>
              <a:t>printf</a:t>
            </a:r>
            <a:r>
              <a:rPr lang="en-US" sz="2400" dirty="0">
                <a:solidFill>
                  <a:srgbClr val="000099"/>
                </a:solidFill>
              </a:rPr>
              <a:t>(“</a:t>
            </a:r>
            <a:r>
              <a:rPr lang="en-US" sz="2400" dirty="0" smtClean="0">
                <a:solidFill>
                  <a:srgbClr val="000099"/>
                </a:solidFill>
              </a:rPr>
              <a:t>%04d %4d</a:t>
            </a:r>
            <a:r>
              <a:rPr lang="en-US" sz="2400" dirty="0">
                <a:solidFill>
                  <a:srgbClr val="000099"/>
                </a:solidFill>
              </a:rPr>
              <a:t>\n”, x, </a:t>
            </a:r>
            <a:r>
              <a:rPr lang="en-US" sz="2400" dirty="0" smtClean="0">
                <a:solidFill>
                  <a:srgbClr val="000099"/>
                </a:solidFill>
              </a:rPr>
              <a:t>y)</a:t>
            </a:r>
            <a:r>
              <a:rPr lang="en-US" sz="2400" dirty="0">
                <a:solidFill>
                  <a:srgbClr val="000099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urier"/>
                <a:cs typeface="Courier"/>
              </a:rPr>
              <a:t>0020   -20</a:t>
            </a: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320252"/>
            <a:ext cx="49339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Flags: </a:t>
            </a:r>
          </a:p>
          <a:p>
            <a:pPr marL="285750" lvl="1" indent="0">
              <a:buNone/>
            </a:pPr>
            <a:r>
              <a:rPr lang="en-US" sz="2600" dirty="0"/>
              <a:t>- : Left </a:t>
            </a:r>
            <a:r>
              <a:rPr lang="en-US" sz="2600" dirty="0" smtClean="0"/>
              <a:t>justify, </a:t>
            </a:r>
            <a:r>
              <a:rPr lang="en-US" sz="2600" dirty="0"/>
              <a:t>default right justify</a:t>
            </a:r>
          </a:p>
          <a:p>
            <a:pPr marL="285750" lvl="1" indent="0">
              <a:buNone/>
            </a:pPr>
            <a:r>
              <a:rPr lang="en-US" sz="2600" dirty="0"/>
              <a:t>+: always print sign </a:t>
            </a:r>
            <a:r>
              <a:rPr lang="en-US" sz="2600" dirty="0" smtClean="0"/>
              <a:t>(+/-) </a:t>
            </a:r>
            <a:endParaRPr lang="en-US" sz="2600" dirty="0"/>
          </a:p>
          <a:p>
            <a:pPr marL="285750" lvl="1" indent="0">
              <a:buNone/>
            </a:pPr>
            <a:r>
              <a:rPr lang="en-US" sz="2600" dirty="0" smtClean="0"/>
              <a:t>0</a:t>
            </a:r>
            <a:r>
              <a:rPr lang="en-US" sz="2600" dirty="0"/>
              <a:t>: pad with leading zeros instead of </a:t>
            </a:r>
            <a:r>
              <a:rPr lang="en-US" sz="2600" dirty="0" smtClean="0"/>
              <a:t>spaces</a:t>
            </a:r>
          </a:p>
          <a:p>
            <a:pPr marL="0" lvl="1">
              <a:buNone/>
            </a:pPr>
            <a:r>
              <a:rPr lang="en-US" sz="2600" dirty="0" smtClean="0"/>
              <a:t>Can: multiple flags </a:t>
            </a:r>
            <a:r>
              <a:rPr lang="en-US" sz="2600" dirty="0"/>
              <a:t>in one </a:t>
            </a:r>
            <a:r>
              <a:rPr lang="en-US" sz="2600" dirty="0" smtClean="0"/>
              <a:t>specifier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601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Minimum </a:t>
            </a:r>
            <a:r>
              <a:rPr lang="en-US" sz="2800" dirty="0"/>
              <a:t>width: </a:t>
            </a:r>
            <a:endParaRPr lang="en-US" sz="2800" dirty="0" smtClean="0"/>
          </a:p>
          <a:p>
            <a:pPr lvl="1"/>
            <a:r>
              <a:rPr lang="en-US" sz="2400" dirty="0" smtClean="0"/>
              <a:t>The minimum characters to print</a:t>
            </a:r>
          </a:p>
          <a:p>
            <a:pPr lvl="1"/>
            <a:r>
              <a:rPr lang="en-US" sz="2400" dirty="0" smtClean="0"/>
              <a:t>Pads with spaces if not enough characters </a:t>
            </a:r>
            <a:br>
              <a:rPr lang="en-US" sz="2400" dirty="0" smtClean="0"/>
            </a:br>
            <a:r>
              <a:rPr lang="en-US" sz="2400" dirty="0" smtClean="0"/>
              <a:t>where to pad: depending on right or left justified</a:t>
            </a:r>
            <a:endParaRPr lang="en-US" sz="2400" dirty="0"/>
          </a:p>
          <a:p>
            <a:r>
              <a:rPr lang="en-US" sz="2800" dirty="0"/>
              <a:t>Precision: </a:t>
            </a:r>
            <a:endParaRPr lang="en-US" sz="2800" dirty="0" smtClean="0"/>
          </a:p>
          <a:p>
            <a:pPr lvl="1"/>
            <a:r>
              <a:rPr lang="en-US" sz="2400" dirty="0" smtClean="0"/>
              <a:t>depends </a:t>
            </a:r>
            <a:r>
              <a:rPr lang="en-US" sz="2400" dirty="0"/>
              <a:t>on the conversion </a:t>
            </a:r>
            <a:r>
              <a:rPr lang="en-US" sz="2400" dirty="0" smtClean="0"/>
              <a:t>specifier</a:t>
            </a:r>
          </a:p>
          <a:p>
            <a:pPr lvl="1"/>
            <a:r>
              <a:rPr lang="en-US" sz="2400" dirty="0" smtClean="0"/>
              <a:t>with </a:t>
            </a:r>
            <a:r>
              <a:rPr lang="en-US" sz="2400" dirty="0"/>
              <a:t>e and f: number of decimal </a:t>
            </a:r>
            <a:r>
              <a:rPr lang="en-US" sz="2400" dirty="0" smtClean="0"/>
              <a:t>digits</a:t>
            </a:r>
          </a:p>
          <a:p>
            <a:pPr lvl="1"/>
            <a:r>
              <a:rPr lang="en-US" sz="2400" dirty="0" smtClean="0"/>
              <a:t>with d: minimum number of digits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40817"/>
              </p:ext>
            </p:extLst>
          </p:nvPr>
        </p:nvGraphicFramePr>
        <p:xfrm>
          <a:off x="2514600" y="1676400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/>
                <a:gridCol w="937389"/>
                <a:gridCol w="551169"/>
                <a:gridCol w="573296"/>
                <a:gridCol w="6919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- +  0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752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25146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Flags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5146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Minimum width of the field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0189" y="2565959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Precision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752600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type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057400" y="1905001"/>
            <a:ext cx="381000" cy="1707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362200" y="20574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6" idx="2"/>
          </p:cNvCxnSpPr>
          <p:nvPr/>
        </p:nvCxnSpPr>
        <p:spPr>
          <a:xfrm flipV="1">
            <a:off x="3962400" y="2042160"/>
            <a:ext cx="152399" cy="472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796789" y="2015086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410200" y="1828800"/>
            <a:ext cx="762000" cy="108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float x = 5.123456f;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(“%f\n”, x);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5.123456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(“%+.3f\n”, x);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+5.123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(“%+</a:t>
            </a:r>
            <a:r>
              <a:rPr lang="en-US" dirty="0"/>
              <a:t>10.3f is my luck number!\</a:t>
            </a:r>
            <a:r>
              <a:rPr lang="en-US" dirty="0" smtClean="0"/>
              <a:t>n”, x);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+5.123 is my lucky number</a:t>
            </a:r>
            <a:r>
              <a:rPr lang="en-US" dirty="0" smtClean="0">
                <a:solidFill>
                  <a:srgbClr val="00B050"/>
                </a:solidFill>
              </a:rPr>
              <a:t>!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(“%-10.3f is my luck number!\n”, x);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5.123          is my lucky number!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5562600" y="5486400"/>
            <a:ext cx="2743200" cy="1066800"/>
          </a:xfrm>
          <a:prstGeom prst="wedgeRectCallout">
            <a:avLst>
              <a:gd name="adj1" fmla="val -220404"/>
              <a:gd name="adj2" fmla="val -1310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4 leading spaces to make total count 10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752600" y="5791200"/>
            <a:ext cx="2971800" cy="685801"/>
          </a:xfrm>
          <a:prstGeom prst="wedgeRectCallout">
            <a:avLst>
              <a:gd name="adj1" fmla="val -50674"/>
              <a:gd name="adj2" fmla="val -93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5 trailing spaces to make total count 10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1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03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(a) The following two directives always have the same effect:</a:t>
            </a:r>
            <a:br>
              <a:rPr lang="en-US" dirty="0" smtClean="0"/>
            </a:b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#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define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YEAR_END_VALUE  1200f+60f</a:t>
            </a:r>
            <a:b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#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define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YEAR_END_VALUE (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1200f+60f)</a:t>
            </a:r>
          </a:p>
          <a:p>
            <a:pPr marL="0" indent="0">
              <a:buNone/>
            </a:pPr>
            <a:r>
              <a:rPr lang="en-US" dirty="0" smtClean="0"/>
              <a:t>    Y/N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float year_2_value =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YEAR_END_VALUE</a:t>
            </a:r>
            <a:r>
              <a:rPr lang="en-US" dirty="0" smtClean="0">
                <a:latin typeface="Arial Narrow" pitchFamily="34" charset="0"/>
              </a:rPr>
              <a:t>*1.05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03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(b) 0 in the following command means printing leading zero:</a:t>
            </a:r>
            <a:br>
              <a:rPr lang="en-US" dirty="0" smtClean="0"/>
            </a:b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(“%04d”,  23);</a:t>
            </a:r>
            <a:b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/>
            </a:r>
            <a:b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smtClean="0"/>
              <a:t>Y/N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03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(b) 0 in the following command means printing leading zero:</a:t>
            </a:r>
            <a:br>
              <a:rPr lang="en-US" dirty="0" smtClean="0"/>
            </a:b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(“%04d”,  23);</a:t>
            </a:r>
            <a:b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/>
            </a:r>
            <a:b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000099"/>
                </a:solidFill>
                <a:latin typeface="Courier"/>
                <a:cs typeface="Courier"/>
              </a:rPr>
              <a:t>0023</a:t>
            </a:r>
            <a:br>
              <a:rPr lang="en-US" dirty="0" smtClean="0">
                <a:solidFill>
                  <a:srgbClr val="000099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rgbClr val="000099"/>
                </a:solidFill>
                <a:latin typeface="Courier"/>
                <a:cs typeface="Courier"/>
              </a:rPr>
              <a:t>instead of</a:t>
            </a:r>
            <a:br>
              <a:rPr lang="en-US" dirty="0" smtClean="0">
                <a:solidFill>
                  <a:srgbClr val="000099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rgbClr val="000099"/>
                </a:solidFill>
                <a:latin typeface="Courier"/>
                <a:cs typeface="Courier"/>
              </a:rPr>
              <a:t>  23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8845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Names for macros, variables, functions</a:t>
            </a:r>
          </a:p>
          <a:p>
            <a:r>
              <a:rPr lang="en-US" sz="2800" dirty="0" smtClean="0"/>
              <a:t>May contain letters, digits and underscores</a:t>
            </a:r>
          </a:p>
          <a:p>
            <a:r>
              <a:rPr lang="en-US" sz="2800" dirty="0" smtClean="0"/>
              <a:t>Must begin by letter or underscore</a:t>
            </a:r>
          </a:p>
          <a:p>
            <a:r>
              <a:rPr lang="en-US" sz="2800" dirty="0" smtClean="0"/>
              <a:t>Case sensitive</a:t>
            </a:r>
          </a:p>
          <a:p>
            <a:r>
              <a:rPr lang="en-US" sz="2800" dirty="0" smtClean="0"/>
              <a:t>Valid names:</a:t>
            </a:r>
          </a:p>
          <a:p>
            <a:pPr lvl="1"/>
            <a:r>
              <a:rPr lang="en-US" sz="2600" dirty="0" smtClean="0">
                <a:latin typeface="Arial Narrow" pitchFamily="34" charset="0"/>
              </a:rPr>
              <a:t>x, y, </a:t>
            </a:r>
            <a:r>
              <a:rPr lang="en-US" sz="2600" dirty="0" err="1" smtClean="0">
                <a:latin typeface="Arial Narrow" pitchFamily="34" charset="0"/>
              </a:rPr>
              <a:t>first_name</a:t>
            </a:r>
            <a:r>
              <a:rPr lang="en-US" sz="2600" dirty="0" smtClean="0">
                <a:latin typeface="Arial Narrow" pitchFamily="34" charset="0"/>
              </a:rPr>
              <a:t>, </a:t>
            </a:r>
            <a:r>
              <a:rPr lang="en-US" sz="2600" dirty="0" err="1" smtClean="0">
                <a:latin typeface="Arial Narrow" pitchFamily="34" charset="0"/>
              </a:rPr>
              <a:t>lastName</a:t>
            </a:r>
            <a:r>
              <a:rPr lang="en-US" sz="2600" dirty="0" smtClean="0">
                <a:latin typeface="Arial Narrow" pitchFamily="34" charset="0"/>
              </a:rPr>
              <a:t>, _age, value1, value2, </a:t>
            </a:r>
            <a:r>
              <a:rPr lang="en-US" sz="2600" dirty="0" err="1" smtClean="0">
                <a:latin typeface="Arial Narrow" pitchFamily="34" charset="0"/>
              </a:rPr>
              <a:t>steelboxwidth</a:t>
            </a:r>
            <a:r>
              <a:rPr lang="en-US" sz="2600" dirty="0" smtClean="0">
                <a:latin typeface="Arial Narrow" pitchFamily="34" charset="0"/>
              </a:rPr>
              <a:t>, </a:t>
            </a:r>
            <a:r>
              <a:rPr lang="en-US" sz="2600" dirty="0" err="1" smtClean="0">
                <a:latin typeface="Arial Narrow" pitchFamily="34" charset="0"/>
              </a:rPr>
              <a:t>steelBoxWidth</a:t>
            </a:r>
            <a:endParaRPr lang="en-US" sz="2600" dirty="0" smtClean="0">
              <a:latin typeface="Arial Narrow" pitchFamily="34" charset="0"/>
            </a:endParaRPr>
          </a:p>
          <a:p>
            <a:r>
              <a:rPr lang="en-US" sz="2800" dirty="0" smtClean="0"/>
              <a:t>Invalid names:</a:t>
            </a:r>
          </a:p>
          <a:p>
            <a:pPr lvl="1"/>
            <a:r>
              <a:rPr lang="en-US" sz="2600" dirty="0" smtClean="0">
                <a:latin typeface="Arial Narrow" pitchFamily="34" charset="0"/>
              </a:rPr>
              <a:t>1st_value, last-name, scale factor </a:t>
            </a:r>
          </a:p>
          <a:p>
            <a:r>
              <a:rPr lang="en-US" sz="2800" dirty="0" smtClean="0"/>
              <a:t>Naming conventions: </a:t>
            </a:r>
          </a:p>
          <a:p>
            <a:pPr lvl="1"/>
            <a:r>
              <a:rPr lang="en-US" sz="2600" dirty="0" smtClean="0"/>
              <a:t>lower case, separate by underscore</a:t>
            </a:r>
            <a:r>
              <a:rPr lang="en-US" sz="2600" dirty="0" smtClean="0">
                <a:latin typeface="Arial Narrow" pitchFamily="34" charset="0"/>
              </a:rPr>
              <a:t>: </a:t>
            </a:r>
            <a:r>
              <a:rPr lang="en-US" sz="2600" dirty="0" err="1" smtClean="0">
                <a:latin typeface="Arial Narrow" pitchFamily="34" charset="0"/>
              </a:rPr>
              <a:t>box_height</a:t>
            </a:r>
            <a:r>
              <a:rPr lang="en-US" sz="2600" dirty="0" smtClean="0">
                <a:latin typeface="Arial Narrow" pitchFamily="34" charset="0"/>
              </a:rPr>
              <a:t>, </a:t>
            </a:r>
            <a:r>
              <a:rPr lang="en-US" sz="2600" dirty="0" err="1" smtClean="0">
                <a:latin typeface="Arial Narrow" pitchFamily="34" charset="0"/>
              </a:rPr>
              <a:t>box_width</a:t>
            </a:r>
            <a:endParaRPr lang="en-US" sz="2600" dirty="0" smtClean="0">
              <a:latin typeface="Arial Narrow" pitchFamily="34" charset="0"/>
            </a:endParaRPr>
          </a:p>
          <a:p>
            <a:pPr lvl="1"/>
            <a:r>
              <a:rPr lang="en-US" sz="2600" dirty="0"/>
              <a:t>l</a:t>
            </a:r>
            <a:r>
              <a:rPr lang="en-US" sz="2600" dirty="0" smtClean="0"/>
              <a:t>ower case, separate by uppercase</a:t>
            </a:r>
            <a:r>
              <a:rPr lang="en-US" sz="2600" dirty="0" smtClean="0">
                <a:latin typeface="Arial Narrow" pitchFamily="34" charset="0"/>
              </a:rPr>
              <a:t>: </a:t>
            </a:r>
            <a:r>
              <a:rPr lang="en-US" sz="2600" dirty="0" err="1" smtClean="0">
                <a:latin typeface="Arial Narrow" pitchFamily="34" charset="0"/>
              </a:rPr>
              <a:t>boxHeight</a:t>
            </a:r>
            <a:r>
              <a:rPr lang="en-US" sz="2600" dirty="0" smtClean="0">
                <a:latin typeface="Arial Narrow" pitchFamily="34" charset="0"/>
              </a:rPr>
              <a:t>, </a:t>
            </a:r>
            <a:r>
              <a:rPr lang="en-US" sz="2600" dirty="0" err="1" smtClean="0">
                <a:latin typeface="Arial Narrow" pitchFamily="34" charset="0"/>
              </a:rPr>
              <a:t>boxWidth</a:t>
            </a:r>
            <a:endParaRPr lang="en-US" sz="2600" dirty="0">
              <a:latin typeface="Arial Narrow" pitchFamily="34" charset="0"/>
            </a:endParaRPr>
          </a:p>
          <a:p>
            <a:pPr lvl="1"/>
            <a:r>
              <a:rPr lang="en-US" sz="2600" dirty="0" smtClean="0">
                <a:latin typeface="Arial Narrow" pitchFamily="34" charset="0"/>
              </a:rPr>
              <a:t>Typically, a company has its very strict naming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Specially reserved words in C</a:t>
            </a:r>
          </a:p>
          <a:p>
            <a:r>
              <a:rPr lang="en-US" sz="2800" dirty="0" smtClean="0"/>
              <a:t>Cannot be used as identifiers</a:t>
            </a:r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13252"/>
              </p:ext>
            </p:extLst>
          </p:nvPr>
        </p:nvGraphicFramePr>
        <p:xfrm>
          <a:off x="838200" y="2648497"/>
          <a:ext cx="8001000" cy="365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600200"/>
                <a:gridCol w="1600200"/>
                <a:gridCol w="1392767"/>
                <a:gridCol w="1555750"/>
                <a:gridCol w="1852083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break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const</a:t>
                      </a:r>
                      <a:endParaRPr lang="en-US" sz="2400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continue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default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else</a:t>
                      </a:r>
                      <a:endParaRPr lang="en-US" sz="2400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extern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goto</a:t>
                      </a:r>
                      <a:endParaRPr lang="en-US" sz="2400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</a:t>
                      </a:r>
                      <a:endParaRPr lang="en-US" sz="2400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signed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sizeof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struct</a:t>
                      </a:r>
                      <a:endParaRPr lang="en-US" sz="2400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typedef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unsigned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US" sz="2400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volatile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inline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restrict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_</a:t>
                      </a:r>
                      <a:r>
                        <a:rPr lang="en-US" sz="2400" i="1" dirty="0" err="1" smtClean="0"/>
                        <a:t>Bool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_Complex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_Imaginary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Readability is important: </a:t>
            </a:r>
            <a:br>
              <a:rPr lang="en-US" dirty="0" smtClean="0"/>
            </a:br>
            <a:r>
              <a:rPr lang="en-US" dirty="0" smtClean="0"/>
              <a:t>Our course rule: 50% of lines are comments</a:t>
            </a:r>
          </a:p>
          <a:p>
            <a:r>
              <a:rPr lang="en-US" dirty="0" smtClean="0"/>
              <a:t>Indent your program properly</a:t>
            </a:r>
            <a:r>
              <a:rPr lang="en-US" dirty="0"/>
              <a:t>: </a:t>
            </a:r>
            <a:r>
              <a:rPr lang="en-US" dirty="0" smtClean="0"/>
              <a:t>readability</a:t>
            </a:r>
          </a:p>
          <a:p>
            <a:r>
              <a:rPr lang="en-US" dirty="0" smtClean="0"/>
              <a:t>Add blank lines between segments: readability</a:t>
            </a:r>
          </a:p>
          <a:p>
            <a:r>
              <a:rPr lang="en-US" dirty="0" smtClean="0"/>
              <a:t>Divide long statements into multiple lines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(“The volume of the box in cubic feet is %d”,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       height*width*length);</a:t>
            </a:r>
          </a:p>
          <a:p>
            <a:r>
              <a:rPr lang="en-US" dirty="0" smtClean="0"/>
              <a:t>Cannot add spaces in the middle of a token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(“The volume of the box in cubic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       feet is %d”, height*width*length);  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/* wrong */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Layout: Use Spaces for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4525963"/>
          </a:xfrm>
        </p:spPr>
        <p:txBody>
          <a:bodyPr/>
          <a:lstStyle/>
          <a:p>
            <a:r>
              <a:rPr lang="en-US" dirty="0" smtClean="0"/>
              <a:t>The above is bad, although the machine does not care.</a:t>
            </a:r>
          </a:p>
          <a:p>
            <a:r>
              <a:rPr lang="en-US" dirty="0" smtClean="0"/>
              <a:t>The next page is better for human readers, although the machine treats in the same way.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162800" cy="181588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main(void) {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a, h,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b;printf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(“Enter the height:\n”);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(“%d”, &amp;h);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(“Enter the length:\n”);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(“%d”, &amp;b);a=h*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b;printf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(“Area: %d\n”, a);return 0;}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425575"/>
            <a:ext cx="5181600" cy="609397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main(void) {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area, height, length;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/* Read values from user */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(“Enter the height:\n”);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(“%d”, &amp;height);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(“Enter the length:\n”);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(“%d”, &amp;length);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/* Compute the area and print it */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area = height * length;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(“Area: %d\n”, area);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return 0;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600" dirty="0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Structure of a C program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Printing output</a:t>
            </a:r>
          </a:p>
          <a:p>
            <a:r>
              <a:rPr lang="en-US" dirty="0" smtClean="0"/>
              <a:t>Reading input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Exercises of Chapter 2 of main textbook</a:t>
            </a:r>
          </a:p>
          <a:p>
            <a:r>
              <a:rPr lang="en-US" dirty="0" err="1" smtClean="0"/>
              <a:t>eText</a:t>
            </a:r>
            <a:r>
              <a:rPr lang="en-US" dirty="0" smtClean="0"/>
              <a:t> available at Amazon:</a:t>
            </a:r>
            <a:br>
              <a:rPr lang="en-US" dirty="0" smtClean="0"/>
            </a:br>
            <a:r>
              <a:rPr lang="en-US" dirty="0" err="1" smtClean="0"/>
              <a:t>Myprogramminglab</a:t>
            </a:r>
            <a:r>
              <a:rPr lang="en-US" dirty="0" smtClean="0"/>
              <a:t>: chapters: 2.2, 2.3, 2.4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4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1078</Words>
  <Application>Microsoft Macintosh PowerPoint</Application>
  <PresentationFormat>On-screen Show (4:3)</PresentationFormat>
  <Paragraphs>267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Quiz 03 (a)</vt:lpstr>
      <vt:lpstr>Quiz 03 (a)</vt:lpstr>
      <vt:lpstr>Identifiers</vt:lpstr>
      <vt:lpstr>Keywords</vt:lpstr>
      <vt:lpstr>Layout of a C program</vt:lpstr>
      <vt:lpstr>Layout: Use Spaces for Readability</vt:lpstr>
      <vt:lpstr>PowerPoint Presentation</vt:lpstr>
      <vt:lpstr>Summary</vt:lpstr>
      <vt:lpstr>Suggested Practice</vt:lpstr>
      <vt:lpstr>CSE 220 – C Programming Lecture 05 </vt:lpstr>
      <vt:lpstr>Printing output</vt:lpstr>
      <vt:lpstr>Expressions</vt:lpstr>
      <vt:lpstr>Format String</vt:lpstr>
      <vt:lpstr>Conversion Specification</vt:lpstr>
      <vt:lpstr>Conversion Specification</vt:lpstr>
      <vt:lpstr>Conversion Specification</vt:lpstr>
      <vt:lpstr>Conversion Specification</vt:lpstr>
      <vt:lpstr>Conversion Specification</vt:lpstr>
      <vt:lpstr>Example</vt:lpstr>
      <vt:lpstr>Quiz 03 (b)</vt:lpstr>
      <vt:lpstr>Quiz 03 (b)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184</cp:revision>
  <dcterms:created xsi:type="dcterms:W3CDTF">2006-08-16T00:00:00Z</dcterms:created>
  <dcterms:modified xsi:type="dcterms:W3CDTF">2020-01-23T02:34:13Z</dcterms:modified>
</cp:coreProperties>
</file>