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44" r:id="rId2"/>
    <p:sldId id="321" r:id="rId3"/>
    <p:sldId id="322" r:id="rId4"/>
    <p:sldId id="323" r:id="rId5"/>
    <p:sldId id="324" r:id="rId6"/>
    <p:sldId id="325" r:id="rId7"/>
    <p:sldId id="326" r:id="rId8"/>
    <p:sldId id="343" r:id="rId9"/>
    <p:sldId id="327" r:id="rId10"/>
    <p:sldId id="328" r:id="rId11"/>
    <p:sldId id="329" r:id="rId12"/>
    <p:sldId id="330" r:id="rId13"/>
    <p:sldId id="310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00" autoAdjust="0"/>
  </p:normalViewPr>
  <p:slideViewPr>
    <p:cSldViewPr>
      <p:cViewPr varScale="1">
        <p:scale>
          <a:sx n="93" d="100"/>
          <a:sy n="93" d="100"/>
        </p:scale>
        <p:origin x="-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leak solutions</a:t>
            </a:r>
          </a:p>
          <a:p>
            <a:r>
              <a:rPr lang="en-US" dirty="0" smtClean="0"/>
              <a:t>Do not post questions that are restricted only to one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&amp; in </a:t>
            </a:r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Forgetting &amp; in </a:t>
            </a:r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smtClean="0"/>
              <a:t>Using format string in </a:t>
            </a:r>
            <a:r>
              <a:rPr lang="en-US" dirty="0" err="1" smtClean="0"/>
              <a:t>scanf</a:t>
            </a:r>
            <a:r>
              <a:rPr lang="en-US" dirty="0" smtClean="0"/>
              <a:t> similar to </a:t>
            </a:r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Adding \n to </a:t>
            </a:r>
            <a:r>
              <a:rPr lang="en-US" dirty="0" err="1" smtClean="0"/>
              <a:t>scanf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 general syntax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 general syntax</a:t>
            </a:r>
          </a:p>
          <a:p>
            <a:r>
              <a:rPr lang="en-US" dirty="0" smtClean="0"/>
              <a:t>Conversion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 of Chapter 3 of the textbook</a:t>
            </a:r>
          </a:p>
          <a:p>
            <a:r>
              <a:rPr lang="en-US" dirty="0" err="1" smtClean="0"/>
              <a:t>Myprogramminglab</a:t>
            </a:r>
            <a:r>
              <a:rPr lang="en-US" dirty="0" smtClean="0"/>
              <a:t>: Chapter 9 (first 2 problems)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0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06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90221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Expressions</a:t>
            </a:r>
            <a:r>
              <a:rPr lang="en-US" dirty="0" smtClean="0"/>
              <a:t>: Formulas to compute a value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(a + b) * c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Operators</a:t>
            </a:r>
            <a:r>
              <a:rPr lang="en-US" dirty="0" smtClean="0"/>
              <a:t>: tools to build expressions</a:t>
            </a:r>
          </a:p>
          <a:p>
            <a:pPr lvl="1"/>
            <a:r>
              <a:rPr lang="en-US" dirty="0" smtClean="0"/>
              <a:t>Arithmetic: +, -, *, /</a:t>
            </a:r>
          </a:p>
          <a:p>
            <a:pPr lvl="1"/>
            <a:r>
              <a:rPr lang="en-US" dirty="0" smtClean="0"/>
              <a:t>Relational for comparisons: &gt;, &lt;, &gt;=, &lt;=</a:t>
            </a:r>
          </a:p>
          <a:p>
            <a:pPr lvl="1"/>
            <a:r>
              <a:rPr lang="en-US" dirty="0" smtClean="0"/>
              <a:t>Logical, assignment, 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Unary: involves one operand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+</a:t>
            </a:r>
            <a:r>
              <a:rPr lang="en-US" dirty="0"/>
              <a:t>a</a:t>
            </a:r>
            <a:r>
              <a:rPr lang="en-US" dirty="0" smtClean="0"/>
              <a:t>;  -b;</a:t>
            </a:r>
          </a:p>
          <a:p>
            <a:r>
              <a:rPr lang="en-US" dirty="0" smtClean="0"/>
              <a:t>Binary: requires two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+: addition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-: subtraction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*: multiplication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/: division.  For integer operands, truncation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%: remainder of division: 11 % 3 evaluates to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Operators: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+,-,*,/: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allow </a:t>
            </a:r>
            <a:r>
              <a:rPr lang="en-US" dirty="0" err="1" smtClean="0"/>
              <a:t>int</a:t>
            </a:r>
            <a:r>
              <a:rPr lang="en-US" dirty="0" smtClean="0"/>
              <a:t> and float operands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both of same type: evaluates as given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mixed: evaluates as float (or higher operand)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1.0/2 gives 0.5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1/2 gives 0 and -</a:t>
            </a:r>
            <a:r>
              <a:rPr lang="en-US" dirty="0"/>
              <a:t>5</a:t>
            </a:r>
            <a:r>
              <a:rPr lang="en-US" dirty="0" smtClean="0"/>
              <a:t>/2 gives -2 (truncated)</a:t>
            </a:r>
          </a:p>
          <a:p>
            <a:r>
              <a:rPr lang="en-US" dirty="0" smtClean="0"/>
              <a:t>%: both operands must be integers</a:t>
            </a:r>
          </a:p>
          <a:p>
            <a:r>
              <a:rPr lang="en-US" dirty="0" smtClean="0"/>
              <a:t>Cannot use 0 as right hand side of / and %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1: unary +, unary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2: *, /,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3: binary +, binary –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-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a + b *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c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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(- a) + (b * c)</a:t>
            </a:r>
          </a:p>
          <a:p>
            <a:pPr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 + -  j / y * x 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 </a:t>
            </a: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 + 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  <a:sym typeface="Wingdings" panose="05000000000000000000" pitchFamily="2" charset="2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 panose="05000000000000000000" pitchFamily="2" charset="2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  (-j)  /  y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 panose="05000000000000000000" pitchFamily="2" charset="2"/>
              </a:rPr>
              <a:t>)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  <a:sym typeface="Wingdings" panose="05000000000000000000" pitchFamily="2" charset="2"/>
              </a:rPr>
              <a:t>  *  x 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  <a:sym typeface="Wingdings" panose="05000000000000000000" pitchFamily="2" charset="2"/>
              </a:rPr>
              <a:t>)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8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assignment: 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</a:p>
          <a:p>
            <a:pPr marL="457200" lvl="1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area = 5.5f;	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j = 23 + </a:t>
            </a:r>
            <a:r>
              <a:rPr lang="en-US" sz="24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 	</a:t>
            </a:r>
            <a:endParaRPr lang="en-US" sz="2400" dirty="0" smtClean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x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= x + </a:t>
            </a:r>
            <a:r>
              <a:rPr lang="en-US" sz="24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sqrt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(a + b*pow(c, 3));	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/*defined in </a:t>
            </a:r>
            <a:r>
              <a:rPr lang="en-US" sz="24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math.h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*/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73236"/>
              </p:ext>
            </p:extLst>
          </p:nvPr>
        </p:nvGraphicFramePr>
        <p:xfrm>
          <a:off x="990600" y="4419600"/>
          <a:ext cx="7391397" cy="5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  <a:gridCol w="568569"/>
              </a:tblGrid>
              <a:tr h="55007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754" y="39489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memory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743213">
            <a:off x="4986537" y="391909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area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8108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829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j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0773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b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1069" y="4034135"/>
            <a:ext cx="38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c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3164" y="400620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x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82" y="4454011"/>
            <a:ext cx="5014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5181600" y="1401763"/>
            <a:ext cx="3587646" cy="1036637"/>
          </a:xfrm>
          <a:prstGeom prst="wedgeRectCallout">
            <a:avLst>
              <a:gd name="adj1" fmla="val -67722"/>
              <a:gd name="adj2" fmla="val 11267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sqrt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+ b*pow(c, 3)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5 (the value of x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=&gt; 21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result in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074" y="5219156"/>
            <a:ext cx="803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/>
              <a:t>What is the value of </a:t>
            </a:r>
            <a:r>
              <a:rPr lang="en-US" sz="2800" dirty="0" smtClean="0"/>
              <a:t>f after the following statement? </a:t>
            </a:r>
            <a:endParaRPr lang="en-US" sz="2800" dirty="0" smtClean="0">
              <a:solidFill>
                <a:srgbClr val="000099"/>
              </a:solidFill>
            </a:endParaRPr>
          </a:p>
          <a:p>
            <a:pPr marL="0" lvl="1"/>
            <a:r>
              <a:rPr lang="en-US" sz="2800" dirty="0" smtClean="0">
                <a:solidFill>
                  <a:srgbClr val="000099"/>
                </a:solidFill>
              </a:rPr>
              <a:t>float </a:t>
            </a:r>
            <a:r>
              <a:rPr lang="en-US" sz="2800" dirty="0">
                <a:solidFill>
                  <a:srgbClr val="000099"/>
                </a:solidFill>
              </a:rPr>
              <a:t>f = 5 /2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1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Compound assignment: Merge an operator and assignment: </a:t>
            </a:r>
            <a:r>
              <a:rPr lang="en-US" sz="2800" dirty="0" smtClean="0">
                <a:solidFill>
                  <a:srgbClr val="FF0000"/>
                </a:solidFill>
              </a:rPr>
              <a:t>+=, -=, *=, /=, %=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height = height * 2;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	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height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*=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weight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= 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weight /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2; 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		</a:t>
            </a:r>
            <a:r>
              <a:rPr lang="en-US" sz="24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height </a:t>
            </a:r>
            <a:r>
              <a:rPr lang="en-US" sz="2400" dirty="0">
                <a:solidFill>
                  <a:srgbClr val="000099"/>
                </a:solidFill>
                <a:latin typeface="Arial Narrow" panose="020B0606020202030204" pitchFamily="34" charset="0"/>
              </a:rPr>
              <a:t>/= 2;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Lvalue</a:t>
            </a:r>
            <a:r>
              <a:rPr lang="en-US" sz="2800" dirty="0" smtClean="0"/>
              <a:t>: value of the “left” variable of the assignment</a:t>
            </a:r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US" sz="2800" dirty="0" smtClean="0"/>
              <a:t>The left must be a variable that has </a:t>
            </a:r>
            <a:r>
              <a:rPr lang="en-US" sz="2800" dirty="0" err="1" smtClean="0"/>
              <a:t>Lvalue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	2 += </a:t>
            </a:r>
            <a:r>
              <a:rPr lang="en-US" sz="2800" dirty="0">
                <a:solidFill>
                  <a:srgbClr val="000099"/>
                </a:solidFill>
              </a:rPr>
              <a:t>4</a:t>
            </a:r>
            <a:r>
              <a:rPr lang="en-US" sz="2800" dirty="0" smtClean="0">
                <a:solidFill>
                  <a:srgbClr val="000099"/>
                </a:solidFill>
              </a:rPr>
              <a:t>; /</a:t>
            </a:r>
            <a:r>
              <a:rPr lang="en-US" sz="2800" dirty="0">
                <a:solidFill>
                  <a:srgbClr val="000099"/>
                </a:solidFill>
              </a:rPr>
              <a:t>/Error. Can’t store 4 in 2. </a:t>
            </a:r>
            <a:r>
              <a:rPr lang="en-US" sz="2800" dirty="0" smtClean="0">
                <a:solidFill>
                  <a:srgbClr val="000099"/>
                </a:solidFill>
              </a:rPr>
              <a:t/>
            </a:r>
            <a:br>
              <a:rPr lang="en-US" sz="2800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		  // 2 </a:t>
            </a:r>
            <a:r>
              <a:rPr lang="en-US" sz="2800" dirty="0">
                <a:solidFill>
                  <a:srgbClr val="000099"/>
                </a:solidFill>
              </a:rPr>
              <a:t>is not </a:t>
            </a:r>
            <a:r>
              <a:rPr lang="en-US" sz="2800" dirty="0" smtClean="0">
                <a:solidFill>
                  <a:srgbClr val="000099"/>
                </a:solidFill>
              </a:rPr>
              <a:t>a </a:t>
            </a:r>
            <a:r>
              <a:rPr lang="en-US" sz="2800" dirty="0" err="1" smtClean="0">
                <a:solidFill>
                  <a:srgbClr val="000099"/>
                </a:solidFill>
              </a:rPr>
              <a:t>lvalue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1906" y="271590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equivalent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31906" y="3040063"/>
            <a:ext cx="12192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number of conversion specifications matches the number of output items:</a:t>
            </a:r>
          </a:p>
          <a:p>
            <a:pPr lvl="3">
              <a:buNone/>
            </a:pP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printf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(“%d %d”, x, y, z); </a:t>
            </a:r>
          </a:p>
          <a:p>
            <a:pPr lvl="3">
              <a:buNone/>
            </a:pP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printf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(“%d %d”, x);</a:t>
            </a:r>
          </a:p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type of conversion specification is appropriate</a:t>
            </a:r>
          </a:p>
          <a:p>
            <a:pPr lvl="3">
              <a:buNone/>
            </a:pPr>
            <a:r>
              <a:rPr lang="en-US" sz="30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myInt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pPr lvl="3">
              <a:buNone/>
            </a:pPr>
            <a:r>
              <a:rPr lang="en-US" sz="3000" dirty="0">
                <a:solidFill>
                  <a:srgbClr val="000099"/>
                </a:solidFill>
                <a:latin typeface="Arial Narrow" pitchFamily="34" charset="0"/>
              </a:rPr>
              <a:t>f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loat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myFloat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pPr lvl="3">
              <a:buNone/>
            </a:pP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(“%f %d”,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myInt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3000" dirty="0" err="1" smtClean="0">
                <a:solidFill>
                  <a:srgbClr val="000099"/>
                </a:solidFill>
                <a:latin typeface="Arial Narrow" pitchFamily="34" charset="0"/>
              </a:rPr>
              <a:t>myFloat</a:t>
            </a:r>
            <a:r>
              <a:rPr lang="en-US" sz="30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</a:t>
            </a:r>
            <a:r>
              <a:rPr lang="en-US" smtClean="0"/>
              <a:t>and Decrement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Increment/Decrement operators </a:t>
            </a:r>
            <a:r>
              <a:rPr lang="en-US" sz="2800" dirty="0" smtClean="0">
                <a:solidFill>
                  <a:srgbClr val="FF0000"/>
                </a:solidFill>
              </a:rPr>
              <a:t>++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--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j++; 	</a:t>
            </a:r>
            <a:r>
              <a:rPr lang="en-US" sz="28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similar to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j = j + 1;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c--;	</a:t>
            </a:r>
            <a:r>
              <a:rPr lang="en-US" sz="28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similar to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	c = c – 1;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/>
              <a:t>Postfix version: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  <a:p>
            <a:pPr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	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(“%d”,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++);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//Print then increment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Prefix version:</a:t>
            </a:r>
          </a:p>
          <a:p>
            <a:pPr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	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 = 0; 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(“%d”, ++</a:t>
            </a:r>
            <a:r>
              <a:rPr lang="en-US" sz="28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);	</a:t>
            </a:r>
            <a:r>
              <a:rPr lang="en-US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//Increment then print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Postfix operator have higher precedence</a:t>
            </a:r>
          </a:p>
          <a:p>
            <a:r>
              <a:rPr lang="en-US" sz="2800" dirty="0" smtClean="0"/>
              <a:t>Is this a valid statement? 	</a:t>
            </a:r>
            <a:r>
              <a:rPr lang="en-US" sz="2800" dirty="0" smtClean="0">
                <a:solidFill>
                  <a:srgbClr val="000099"/>
                </a:solidFill>
              </a:rPr>
              <a:t>++(++x);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6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700" dirty="0" smtClean="0"/>
              <a:t>Expressions can be used as statements</a:t>
            </a:r>
          </a:p>
          <a:p>
            <a:pPr marL="0" indent="0" defTabSz="630238">
              <a:buNone/>
            </a:pPr>
            <a:r>
              <a:rPr lang="en-US" sz="2700" dirty="0"/>
              <a:t>	</a:t>
            </a:r>
            <a:r>
              <a:rPr lang="en-US" sz="2700" dirty="0" err="1" smtClean="0">
                <a:solidFill>
                  <a:srgbClr val="000099"/>
                </a:solidFill>
              </a:rPr>
              <a:t>i</a:t>
            </a:r>
            <a:r>
              <a:rPr lang="en-US" sz="2700" dirty="0" smtClean="0">
                <a:solidFill>
                  <a:srgbClr val="000099"/>
                </a:solidFill>
              </a:rPr>
              <a:t>++;</a:t>
            </a:r>
            <a:r>
              <a:rPr lang="en-US" sz="2700" dirty="0" smtClean="0"/>
              <a:t>		</a:t>
            </a:r>
            <a:r>
              <a:rPr lang="en-US" sz="2700" dirty="0" smtClean="0">
                <a:solidFill>
                  <a:srgbClr val="00B050"/>
                </a:solidFill>
              </a:rPr>
              <a:t>//Increments </a:t>
            </a:r>
            <a:r>
              <a:rPr lang="en-US" sz="2700" dirty="0" err="1" smtClean="0">
                <a:solidFill>
                  <a:srgbClr val="00B050"/>
                </a:solidFill>
              </a:rPr>
              <a:t>i</a:t>
            </a:r>
            <a:endParaRPr lang="en-US" sz="2700" dirty="0" smtClean="0">
              <a:solidFill>
                <a:srgbClr val="00B050"/>
              </a:solidFill>
            </a:endParaRPr>
          </a:p>
          <a:p>
            <a:pPr marL="0" indent="0" defTabSz="630238">
              <a:buNone/>
            </a:pPr>
            <a:r>
              <a:rPr lang="en-US" sz="2700" dirty="0"/>
              <a:t>	</a:t>
            </a:r>
            <a:r>
              <a:rPr lang="en-US" sz="2700" dirty="0" smtClean="0">
                <a:solidFill>
                  <a:srgbClr val="000099"/>
                </a:solidFill>
              </a:rPr>
              <a:t>i+5;</a:t>
            </a:r>
            <a:r>
              <a:rPr lang="en-US" sz="2700" dirty="0" smtClean="0"/>
              <a:t>		</a:t>
            </a:r>
            <a:r>
              <a:rPr lang="en-US" sz="2700" dirty="0" smtClean="0">
                <a:solidFill>
                  <a:srgbClr val="00B050"/>
                </a:solidFill>
              </a:rPr>
              <a:t>//Evaluates </a:t>
            </a:r>
            <a:r>
              <a:rPr lang="en-US" sz="2700" dirty="0" err="1" smtClean="0">
                <a:solidFill>
                  <a:srgbClr val="00B050"/>
                </a:solidFill>
              </a:rPr>
              <a:t>i</a:t>
            </a:r>
            <a:r>
              <a:rPr lang="en-US" sz="2700" dirty="0" smtClean="0">
                <a:solidFill>
                  <a:srgbClr val="00B050"/>
                </a:solidFill>
              </a:rPr>
              <a:t> + 5 and discards the result</a:t>
            </a:r>
          </a:p>
          <a:p>
            <a:r>
              <a:rPr lang="en-US" sz="2700" dirty="0" smtClean="0"/>
              <a:t>Expressions are evaluated according to precedence order of operators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b+=</a:t>
            </a:r>
            <a:r>
              <a:rPr lang="en-US" sz="27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-d+--e/-f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b+=   (</a:t>
            </a:r>
            <a:r>
              <a:rPr lang="en-US" sz="27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 – d + (--e) /  (-f)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	a = 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b+=   (</a:t>
            </a:r>
            <a:r>
              <a:rPr lang="en-US" sz="27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) – d + 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((--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e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 /  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(-f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))</a:t>
            </a:r>
            <a:endParaRPr lang="en-US" sz="27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a 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= 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b+= ( (</a:t>
            </a:r>
            <a:r>
              <a:rPr lang="en-US" sz="27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) – d + ((--e) /  (-f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)))</a:t>
            </a:r>
            <a:endParaRPr lang="en-US" sz="27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	a = 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(b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+= ( (</a:t>
            </a:r>
            <a:r>
              <a:rPr lang="en-US" sz="2700" dirty="0" err="1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2700" dirty="0">
                <a:solidFill>
                  <a:srgbClr val="000099"/>
                </a:solidFill>
                <a:latin typeface="Arial Narrow" panose="020B0606020202030204" pitchFamily="34" charset="0"/>
              </a:rPr>
              <a:t>) – d + ((--e) /  (-f</a:t>
            </a:r>
            <a:r>
              <a:rPr lang="en-US" sz="27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))))</a:t>
            </a:r>
            <a:endParaRPr lang="en-US" sz="2700" dirty="0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1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does not specify order of evaluation of subexpressions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9"/>
                </a:solidFill>
              </a:rPr>
              <a:t>(a - b)*(c + d)	</a:t>
            </a:r>
            <a:r>
              <a:rPr lang="en-US" dirty="0" smtClean="0">
                <a:solidFill>
                  <a:srgbClr val="00B050"/>
                </a:solidFill>
              </a:rPr>
              <a:t>//Evaluate a-b or </a:t>
            </a:r>
            <a:r>
              <a:rPr lang="en-US" dirty="0" err="1" smtClean="0">
                <a:solidFill>
                  <a:srgbClr val="00B050"/>
                </a:solidFill>
              </a:rPr>
              <a:t>c+d</a:t>
            </a:r>
            <a:r>
              <a:rPr lang="en-US" dirty="0" smtClean="0">
                <a:solidFill>
                  <a:srgbClr val="00B050"/>
                </a:solidFill>
              </a:rPr>
              <a:t> first?</a:t>
            </a:r>
          </a:p>
          <a:p>
            <a:r>
              <a:rPr lang="en-US" dirty="0" smtClean="0"/>
              <a:t>Avoid expressions that use the value of a variable and modify it in the same expression: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</a:t>
            </a: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= (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+= ( (</a:t>
            </a:r>
            <a:r>
              <a:rPr lang="en-US" dirty="0" err="1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) – d + 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((--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b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 </a:t>
            </a: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/  (-f))))</a:t>
            </a:r>
            <a:endParaRPr lang="en-US" dirty="0" smtClean="0">
              <a:solidFill>
                <a:srgbClr val="000099"/>
              </a:solidFill>
            </a:endParaRPr>
          </a:p>
          <a:p>
            <a:r>
              <a:rPr lang="en-US" dirty="0" smtClean="0"/>
              <a:t>Use multiple assignment statements instead: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	</a:t>
            </a:r>
            <a:r>
              <a:rPr lang="en-US" sz="3000" dirty="0" smtClean="0">
                <a:solidFill>
                  <a:srgbClr val="000099"/>
                </a:solidFill>
              </a:rPr>
              <a:t>x = </a:t>
            </a:r>
            <a:r>
              <a:rPr lang="en-US" sz="30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(--</a:t>
            </a:r>
            <a:r>
              <a:rPr lang="en-US" sz="3000" dirty="0">
                <a:solidFill>
                  <a:srgbClr val="000099"/>
                </a:solidFill>
                <a:latin typeface="Arial Narrow" panose="020B0606020202030204" pitchFamily="34" charset="0"/>
              </a:rPr>
              <a:t>b) /  (-f</a:t>
            </a:r>
            <a:r>
              <a:rPr lang="en-US" sz="30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30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b += (</a:t>
            </a:r>
            <a:r>
              <a:rPr lang="en-US" sz="3000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c++</a:t>
            </a:r>
            <a:r>
              <a:rPr lang="en-US" sz="30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) – d + x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sz="3000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a = b; </a:t>
            </a:r>
            <a:endParaRPr lang="en-US" sz="3000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0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Expression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c?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a </a:t>
            </a:r>
            <a:r>
              <a:rPr lang="en-US" dirty="0">
                <a:solidFill>
                  <a:srgbClr val="000099"/>
                </a:solidFill>
              </a:rPr>
              <a:t>= 5;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c </a:t>
            </a:r>
            <a:r>
              <a:rPr lang="en-US" dirty="0">
                <a:solidFill>
                  <a:srgbClr val="000099"/>
                </a:solidFill>
              </a:rPr>
              <a:t>= (b = a + 2) – (a = 1) 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471281"/>
            <a:ext cx="4305300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If (b = a + 2) is evaluated  first: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b becomes: 5 + 2 = 7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a becomes: 1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c becomes: 7 – 1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471281"/>
            <a:ext cx="3962400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If (a = 1) is evaluated first: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a becomes: 1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b becomes: 1 + 2 = 3</a:t>
            </a:r>
          </a:p>
          <a:p>
            <a:pPr defTabSz="461963"/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c becomes: 3 – 1 = 2</a:t>
            </a:r>
          </a:p>
          <a:p>
            <a:pPr defTabSz="461963"/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7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: used to read input according to given format</a:t>
            </a:r>
          </a:p>
          <a:p>
            <a:r>
              <a:rPr lang="en-US" dirty="0" smtClean="0"/>
              <a:t>Defined in </a:t>
            </a:r>
            <a:r>
              <a:rPr lang="en-US" dirty="0" err="1" smtClean="0"/>
              <a:t>stdio.h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format_string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  <a:cs typeface="Arial" pitchFamily="34" charset="0"/>
              </a:rPr>
              <a:t>, var1, var2, var3, ….);</a:t>
            </a:r>
          </a:p>
          <a:p>
            <a:endParaRPr lang="en-US" dirty="0" smtClean="0"/>
          </a:p>
          <a:p>
            <a:r>
              <a:rPr lang="en-US" dirty="0" smtClean="0"/>
              <a:t>No limit on the number of variables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Contains: ordinary characters and conversion characters:</a:t>
            </a:r>
          </a:p>
          <a:p>
            <a:r>
              <a:rPr lang="en-US" dirty="0" smtClean="0"/>
              <a:t>Conversion characters:  same as </a:t>
            </a:r>
            <a:r>
              <a:rPr lang="en-US" dirty="0" err="1" smtClean="0"/>
              <a:t>printf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Arial Narrow" pitchFamily="34" charset="0"/>
              </a:rPr>
              <a:t>scanf</a:t>
            </a:r>
            <a:r>
              <a:rPr lang="en-US" dirty="0" smtClean="0">
                <a:latin typeface="Arial Narrow" pitchFamily="34" charset="0"/>
              </a:rPr>
              <a:t>(“%</a:t>
            </a:r>
            <a:r>
              <a:rPr lang="en-US" dirty="0" err="1" smtClean="0">
                <a:latin typeface="Arial Narrow" pitchFamily="34" charset="0"/>
              </a:rPr>
              <a:t>d%f</a:t>
            </a:r>
            <a:r>
              <a:rPr lang="en-US" dirty="0" smtClean="0">
                <a:latin typeface="Arial Narrow" pitchFamily="34" charset="0"/>
              </a:rPr>
              <a:t>”, &amp;</a:t>
            </a:r>
            <a:r>
              <a:rPr lang="en-US" dirty="0" err="1" smtClean="0">
                <a:latin typeface="Arial Narrow" pitchFamily="34" charset="0"/>
              </a:rPr>
              <a:t>i</a:t>
            </a:r>
            <a:r>
              <a:rPr lang="en-US" dirty="0" smtClean="0">
                <a:latin typeface="Arial Narrow" pitchFamily="34" charset="0"/>
              </a:rPr>
              <a:t>, &amp;j);</a:t>
            </a:r>
          </a:p>
          <a:p>
            <a:pPr lvl="1"/>
            <a:r>
              <a:rPr lang="en-US" dirty="0" smtClean="0"/>
              <a:t>Convert first value to an integer</a:t>
            </a:r>
          </a:p>
          <a:p>
            <a:pPr lvl="1"/>
            <a:r>
              <a:rPr lang="en-US" dirty="0" smtClean="0"/>
              <a:t>Convert second value to a float</a:t>
            </a:r>
          </a:p>
          <a:p>
            <a:pPr lvl="1"/>
            <a:r>
              <a:rPr lang="en-US" dirty="0" smtClean="0"/>
              <a:t>%e, %f: are interchangeable for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number of conversion specifications matches the number of output items</a:t>
            </a:r>
          </a:p>
          <a:p>
            <a:endParaRPr lang="en-US" dirty="0" smtClean="0"/>
          </a:p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type of conversion specification is appropriate</a:t>
            </a:r>
          </a:p>
          <a:p>
            <a:endParaRPr lang="en-US" dirty="0" smtClean="0"/>
          </a:p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not check for the  (usually) required &amp;</a:t>
            </a:r>
          </a:p>
          <a:p>
            <a:pPr lvl="1"/>
            <a:r>
              <a:rPr lang="en-US" dirty="0" smtClean="0"/>
              <a:t>program crash, value not read, warning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scanf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Reads input data from left</a:t>
            </a:r>
          </a:p>
          <a:p>
            <a:r>
              <a:rPr lang="en-US" dirty="0" smtClean="0"/>
              <a:t>Skips </a:t>
            </a:r>
            <a:r>
              <a:rPr lang="en-US" dirty="0"/>
              <a:t>white </a:t>
            </a:r>
            <a:r>
              <a:rPr lang="en-US" dirty="0" smtClean="0"/>
              <a:t>spaces: blanks, tabs, and newlines</a:t>
            </a:r>
          </a:p>
          <a:p>
            <a:r>
              <a:rPr lang="en-US" dirty="0" smtClean="0"/>
              <a:t>Reads the item until it reads a character that cannot belong to the item according to the conversion specification (starting from a single %)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%d:	~~~~10.4~~~~~~~~~5</a:t>
            </a:r>
          </a:p>
          <a:p>
            <a:r>
              <a:rPr lang="en-US" dirty="0" smtClean="0"/>
              <a:t>If successful: continues processing the format string</a:t>
            </a:r>
          </a:p>
          <a:p>
            <a:r>
              <a:rPr lang="en-US" dirty="0" smtClean="0"/>
              <a:t>If not: returns immediately</a:t>
            </a:r>
          </a:p>
          <a:p>
            <a:r>
              <a:rPr lang="en-US" dirty="0" smtClean="0"/>
              <a:t>If more input, belongs to next item of input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3425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24600" y="3810000"/>
            <a:ext cx="243840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</a:rPr>
              <a:t>~ : white space</a:t>
            </a:r>
            <a:endParaRPr lang="en-US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7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Ordinary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If white space in format string: </a:t>
            </a:r>
          </a:p>
          <a:p>
            <a:pPr lvl="1"/>
            <a:r>
              <a:rPr lang="en-US" dirty="0" smtClean="0"/>
              <a:t>keeps reading, matching with whitespaces in input</a:t>
            </a:r>
          </a:p>
          <a:p>
            <a:pPr lvl="1"/>
            <a:r>
              <a:rPr lang="en-US" dirty="0" smtClean="0"/>
              <a:t>One white space character in format string matches any number of white spaces in input</a:t>
            </a:r>
          </a:p>
          <a:p>
            <a:r>
              <a:rPr lang="en-US" dirty="0" smtClean="0"/>
              <a:t>If other character: </a:t>
            </a:r>
          </a:p>
          <a:p>
            <a:pPr lvl="1"/>
            <a:r>
              <a:rPr lang="en-US" dirty="0" smtClean="0"/>
              <a:t>If matching: discards input, continue processing</a:t>
            </a:r>
          </a:p>
          <a:p>
            <a:pPr lvl="1"/>
            <a:r>
              <a:rPr lang="en-US" dirty="0" smtClean="0"/>
              <a:t>Otherwise: aborts</a:t>
            </a:r>
          </a:p>
          <a:p>
            <a:pPr lvl="1"/>
            <a:r>
              <a:rPr lang="en-US" dirty="0" smtClean="0"/>
              <a:t>Want pattern </a:t>
            </a:r>
            <a:r>
              <a:rPr lang="en-US" dirty="0"/>
              <a:t>match for % instead: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smtClean="0"/>
              <a:t>two</a:t>
            </a:r>
            <a:r>
              <a:rPr lang="en-US"/>
              <a:t> </a:t>
            </a:r>
            <a:r>
              <a:rPr lang="en-US" smtClean="0"/>
              <a:t>for one: </a:t>
            </a:r>
            <a:r>
              <a:rPr lang="en-US" dirty="0"/>
              <a:t>%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characters are white spaces so that two or more consecutive white spaces are treated as one white space for </a:t>
            </a:r>
            <a:r>
              <a:rPr lang="en-US" dirty="0" err="1" smtClean="0"/>
              <a:t>scanf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blanks</a:t>
            </a:r>
            <a:r>
              <a:rPr lang="en-US" dirty="0"/>
              <a:t>, tabs, and </a:t>
            </a:r>
            <a:r>
              <a:rPr lang="en-US" dirty="0" smtClean="0"/>
              <a:t>newlines</a:t>
            </a:r>
          </a:p>
          <a:p>
            <a:pPr marL="0" indent="0">
              <a:buNone/>
            </a:pPr>
            <a:r>
              <a:rPr lang="en-US" dirty="0" smtClean="0"/>
              <a:t>Y/N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Format String: %d/%</a:t>
            </a:r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Input</a:t>
            </a:r>
            <a:r>
              <a:rPr lang="en-US" dirty="0" smtClean="0"/>
              <a:t>: ~10/~35</a:t>
            </a:r>
          </a:p>
          <a:p>
            <a:pPr marL="914400" lvl="2" indent="0">
              <a:buNone/>
            </a:pPr>
            <a:r>
              <a:rPr lang="en-US" dirty="0" smtClean="0"/>
              <a:t>Skip white space, match %d with 10, match / with /, skip white space, match %d with 35</a:t>
            </a:r>
          </a:p>
          <a:p>
            <a:pPr lvl="1"/>
            <a:r>
              <a:rPr lang="en-US" dirty="0" smtClean="0"/>
              <a:t>Input: ~10~/~35</a:t>
            </a:r>
          </a:p>
          <a:p>
            <a:pPr marL="914400" lvl="2" indent="0">
              <a:buNone/>
            </a:pPr>
            <a:r>
              <a:rPr lang="en-US" dirty="0" smtClean="0"/>
              <a:t>Skip white space, match %d with 10, fail to match ~ with /, abort</a:t>
            </a:r>
          </a:p>
          <a:p>
            <a:r>
              <a:rPr lang="en-US" dirty="0" smtClean="0"/>
              <a:t>How to allow whitespaces around /? </a:t>
            </a:r>
            <a:r>
              <a:rPr lang="en-US" dirty="0"/>
              <a:t>%</a:t>
            </a:r>
            <a:r>
              <a:rPr lang="en-US" dirty="0" smtClean="0"/>
              <a:t>d~/~%</a:t>
            </a:r>
            <a:r>
              <a:rPr lang="en-US" dirty="0"/>
              <a:t>d</a:t>
            </a:r>
            <a:endParaRPr lang="en-US" dirty="0" smtClean="0"/>
          </a:p>
          <a:p>
            <a:r>
              <a:rPr lang="en-US" dirty="0" smtClean="0"/>
              <a:t>Format </a:t>
            </a:r>
            <a:r>
              <a:rPr lang="en-US" dirty="0" smtClean="0"/>
              <a:t>string: “%</a:t>
            </a:r>
            <a:r>
              <a:rPr lang="en-US" dirty="0" err="1" smtClean="0"/>
              <a:t>d%f</a:t>
            </a:r>
            <a:r>
              <a:rPr lang="en-US" dirty="0" smtClean="0"/>
              <a:t>”	Input: 20.3 </a:t>
            </a:r>
            <a:r>
              <a:rPr lang="en-US" dirty="0" smtClean="0"/>
              <a:t>5.0</a:t>
            </a:r>
          </a:p>
          <a:p>
            <a:pPr marL="457200" lvl="1" indent="0">
              <a:buNone/>
            </a:pPr>
            <a:r>
              <a:rPr lang="en-US" dirty="0" smtClean="0"/>
              <a:t>%d reads 20; %f reads .3; 5.0 is not 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8400" y="1600200"/>
            <a:ext cx="243840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</a:rPr>
              <a:t>~ : white space</a:t>
            </a:r>
            <a:endParaRPr lang="en-US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7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910</Words>
  <Application>Microsoft Macintosh PowerPoint</Application>
  <PresentationFormat>On-screen Show (4:3)</PresentationFormat>
  <Paragraphs>215</Paragraphs>
  <Slides>23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Piazza Rules</vt:lpstr>
      <vt:lpstr>Error Checking</vt:lpstr>
      <vt:lpstr>Reading input</vt:lpstr>
      <vt:lpstr>Format String</vt:lpstr>
      <vt:lpstr>Error Checking</vt:lpstr>
      <vt:lpstr>How scanf works</vt:lpstr>
      <vt:lpstr>For Ordinary Characters</vt:lpstr>
      <vt:lpstr>Quiz 04</vt:lpstr>
      <vt:lpstr>Examples of Scanf</vt:lpstr>
      <vt:lpstr>Common Mistakes</vt:lpstr>
      <vt:lpstr>Summary</vt:lpstr>
      <vt:lpstr>Suggested Practice</vt:lpstr>
      <vt:lpstr>CSE 220 – C Programming Lecture 06 </vt:lpstr>
      <vt:lpstr>Expressions</vt:lpstr>
      <vt:lpstr>Arithmetic Operators</vt:lpstr>
      <vt:lpstr>Arithmetic Operators: Detail</vt:lpstr>
      <vt:lpstr>Operator Precedence</vt:lpstr>
      <vt:lpstr>Assignment Operators</vt:lpstr>
      <vt:lpstr>Compound Assignment</vt:lpstr>
      <vt:lpstr>Increment and Decrement Ops</vt:lpstr>
      <vt:lpstr>Evaluation of Expression</vt:lpstr>
      <vt:lpstr>Expression Ambiguity</vt:lpstr>
      <vt:lpstr>Example of Expression Ambiguity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197</cp:revision>
  <dcterms:created xsi:type="dcterms:W3CDTF">2006-08-16T00:00:00Z</dcterms:created>
  <dcterms:modified xsi:type="dcterms:W3CDTF">2020-01-27T19:19:06Z</dcterms:modified>
</cp:coreProperties>
</file>