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86" r:id="rId2"/>
    <p:sldId id="387" r:id="rId3"/>
    <p:sldId id="343" r:id="rId4"/>
    <p:sldId id="344" r:id="rId5"/>
    <p:sldId id="345" r:id="rId6"/>
    <p:sldId id="385" r:id="rId7"/>
    <p:sldId id="346" r:id="rId8"/>
    <p:sldId id="347" r:id="rId9"/>
    <p:sldId id="348" r:id="rId10"/>
    <p:sldId id="349" r:id="rId11"/>
    <p:sldId id="350" r:id="rId12"/>
    <p:sldId id="351" r:id="rId13"/>
    <p:sldId id="382" r:id="rId14"/>
    <p:sldId id="353" r:id="rId15"/>
    <p:sldId id="354" r:id="rId16"/>
    <p:sldId id="355" r:id="rId17"/>
    <p:sldId id="356" r:id="rId18"/>
    <p:sldId id="357" r:id="rId19"/>
    <p:sldId id="3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>
      <p:cViewPr varScale="1">
        <p:scale>
          <a:sx n="93" d="100"/>
          <a:sy n="93" d="100"/>
        </p:scale>
        <p:origin x="-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A113-0588-4274-BF6F-5C1EF80E94D3}" type="datetimeFigureOut">
              <a:rPr lang="en-US" smtClean="0"/>
              <a:pPr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06097"/>
            <a:ext cx="838200" cy="365125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Honors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into: Piazza, </a:t>
            </a:r>
            <a:br>
              <a:rPr lang="en-US" dirty="0" smtClean="0"/>
            </a:br>
            <a:r>
              <a:rPr lang="en-US" dirty="0" smtClean="0"/>
              <a:t>Resources, </a:t>
            </a:r>
            <a:br>
              <a:rPr lang="en-US" dirty="0" smtClean="0"/>
            </a:br>
            <a:r>
              <a:rPr lang="en-US" dirty="0" smtClean="0"/>
              <a:t>General Resources</a:t>
            </a:r>
            <a:br>
              <a:rPr lang="en-US" dirty="0" smtClean="0"/>
            </a:br>
            <a:r>
              <a:rPr lang="en-US" dirty="0" smtClean="0"/>
              <a:t>Honors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7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shift: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Right shift: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2860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&lt;&lt; 3; </a:t>
            </a:r>
          </a:p>
          <a:p>
            <a:pPr marL="112713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0000000010110000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176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695700" y="29718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4239161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&gt;&gt; 2; </a:t>
            </a:r>
          </a:p>
          <a:p>
            <a:pPr marL="112713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 smtClean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0000000000000101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5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543300" y="29718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409562" y="2960917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238500" y="297491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085712" y="297491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86200" y="48768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33800" y="48768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581400" y="48768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1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Operator precedence and expression evaluation</a:t>
            </a:r>
          </a:p>
          <a:p>
            <a:r>
              <a:rPr lang="en-US" dirty="0" smtClean="0"/>
              <a:t>Basic types and type conversion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6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 Exercises</a:t>
            </a:r>
          </a:p>
          <a:p>
            <a:r>
              <a:rPr lang="en-US" dirty="0" err="1" smtClean="0"/>
              <a:t>Myprogramminglab</a:t>
            </a:r>
            <a:r>
              <a:rPr lang="en-US" dirty="0" smtClean="0"/>
              <a:t>: (C How to program)</a:t>
            </a:r>
          </a:p>
          <a:p>
            <a:pPr lvl="1"/>
            <a:r>
              <a:rPr lang="en-US" smtClean="0"/>
              <a:t>2.5</a:t>
            </a:r>
            <a:r>
              <a:rPr lang="en-US" dirty="0" smtClean="0"/>
              <a:t>, 2.6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4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</a:t>
            </a: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0</a:t>
            </a:r>
            <a:r>
              <a:rPr lang="en-US" altLang="zh-CN" dirty="0" smtClean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3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4406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 statements: </a:t>
            </a:r>
          </a:p>
          <a:p>
            <a:pPr lvl="1"/>
            <a:r>
              <a:rPr lang="en-US" dirty="0" smtClean="0"/>
              <a:t>Select a particular path of execution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Repeat a particular fragment </a:t>
            </a:r>
          </a:p>
          <a:p>
            <a:r>
              <a:rPr lang="en-US" dirty="0" smtClean="0"/>
              <a:t>Jump statements:</a:t>
            </a:r>
          </a:p>
          <a:p>
            <a:pPr lvl="1"/>
            <a:r>
              <a:rPr lang="en-US" dirty="0" smtClean="0"/>
              <a:t>Jump to another place in the code</a:t>
            </a:r>
          </a:p>
          <a:p>
            <a:pPr lvl="1"/>
            <a:r>
              <a:rPr lang="en-US" dirty="0" smtClean="0"/>
              <a:t>Example?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02926" y="16160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Condition?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1263" y="2510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statements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25101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statements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6111363" y="2077740"/>
            <a:ext cx="1005963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8" idx="0"/>
          </p:cNvCxnSpPr>
          <p:nvPr/>
        </p:nvCxnSpPr>
        <p:spPr>
          <a:xfrm>
            <a:off x="7117326" y="2077740"/>
            <a:ext cx="997974" cy="432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907" y="2038290"/>
            <a:ext cx="837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true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65935" y="2038290"/>
            <a:ext cx="108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false</a:t>
            </a:r>
            <a:endParaRPr lang="en-US" sz="2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865835" y="358640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statements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658129" y="3340961"/>
            <a:ext cx="757788" cy="913359"/>
          </a:xfrm>
          <a:custGeom>
            <a:avLst/>
            <a:gdLst>
              <a:gd name="connsiteX0" fmla="*/ 1062024 w 1062024"/>
              <a:gd name="connsiteY0" fmla="*/ 757144 h 1099626"/>
              <a:gd name="connsiteX1" fmla="*/ 521249 w 1062024"/>
              <a:gd name="connsiteY1" fmla="*/ 1081609 h 1099626"/>
              <a:gd name="connsiteX2" fmla="*/ 140 w 1062024"/>
              <a:gd name="connsiteY2" fmla="*/ 275364 h 1099626"/>
              <a:gd name="connsiteX3" fmla="*/ 570411 w 1062024"/>
              <a:gd name="connsiteY3" fmla="*/ 60 h 1099626"/>
              <a:gd name="connsiteX4" fmla="*/ 855546 w 1062024"/>
              <a:gd name="connsiteY4" fmla="*/ 255699 h 1099626"/>
              <a:gd name="connsiteX0" fmla="*/ 1065232 w 1065232"/>
              <a:gd name="connsiteY0" fmla="*/ 757144 h 909673"/>
              <a:gd name="connsiteX1" fmla="*/ 372286 w 1065232"/>
              <a:gd name="connsiteY1" fmla="*/ 847810 h 909673"/>
              <a:gd name="connsiteX2" fmla="*/ 3348 w 1065232"/>
              <a:gd name="connsiteY2" fmla="*/ 275364 h 909673"/>
              <a:gd name="connsiteX3" fmla="*/ 573619 w 1065232"/>
              <a:gd name="connsiteY3" fmla="*/ 60 h 909673"/>
              <a:gd name="connsiteX4" fmla="*/ 858754 w 1065232"/>
              <a:gd name="connsiteY4" fmla="*/ 255699 h 909673"/>
              <a:gd name="connsiteX0" fmla="*/ 1065612 w 1065612"/>
              <a:gd name="connsiteY0" fmla="*/ 572786 h 725315"/>
              <a:gd name="connsiteX1" fmla="*/ 372666 w 1065612"/>
              <a:gd name="connsiteY1" fmla="*/ 663452 h 725315"/>
              <a:gd name="connsiteX2" fmla="*/ 3728 w 1065612"/>
              <a:gd name="connsiteY2" fmla="*/ 91006 h 725315"/>
              <a:gd name="connsiteX3" fmla="*/ 586680 w 1065612"/>
              <a:gd name="connsiteY3" fmla="*/ 30797 h 725315"/>
              <a:gd name="connsiteX4" fmla="*/ 859134 w 1065612"/>
              <a:gd name="connsiteY4" fmla="*/ 71341 h 725315"/>
              <a:gd name="connsiteX0" fmla="*/ 1065612 w 1065612"/>
              <a:gd name="connsiteY0" fmla="*/ 586287 h 738816"/>
              <a:gd name="connsiteX1" fmla="*/ 372666 w 1065612"/>
              <a:gd name="connsiteY1" fmla="*/ 676953 h 738816"/>
              <a:gd name="connsiteX2" fmla="*/ 3728 w 1065612"/>
              <a:gd name="connsiteY2" fmla="*/ 104507 h 738816"/>
              <a:gd name="connsiteX3" fmla="*/ 586680 w 1065612"/>
              <a:gd name="connsiteY3" fmla="*/ 44298 h 738816"/>
              <a:gd name="connsiteX4" fmla="*/ 859134 w 1065612"/>
              <a:gd name="connsiteY4" fmla="*/ 84842 h 738816"/>
              <a:gd name="connsiteX0" fmla="*/ 1064869 w 1064869"/>
              <a:gd name="connsiteY0" fmla="*/ 739526 h 892055"/>
              <a:gd name="connsiteX1" fmla="*/ 371923 w 1064869"/>
              <a:gd name="connsiteY1" fmla="*/ 830192 h 892055"/>
              <a:gd name="connsiteX2" fmla="*/ 2985 w 1064869"/>
              <a:gd name="connsiteY2" fmla="*/ 257746 h 892055"/>
              <a:gd name="connsiteX3" fmla="*/ 560576 w 1064869"/>
              <a:gd name="connsiteY3" fmla="*/ 19850 h 892055"/>
              <a:gd name="connsiteX4" fmla="*/ 858391 w 1064869"/>
              <a:gd name="connsiteY4" fmla="*/ 238081 h 892055"/>
              <a:gd name="connsiteX0" fmla="*/ 1064869 w 1150051"/>
              <a:gd name="connsiteY0" fmla="*/ 719761 h 872290"/>
              <a:gd name="connsiteX1" fmla="*/ 371923 w 1150051"/>
              <a:gd name="connsiteY1" fmla="*/ 810427 h 872290"/>
              <a:gd name="connsiteX2" fmla="*/ 2985 w 1150051"/>
              <a:gd name="connsiteY2" fmla="*/ 237981 h 872290"/>
              <a:gd name="connsiteX3" fmla="*/ 560576 w 1150051"/>
              <a:gd name="connsiteY3" fmla="*/ 85 h 872290"/>
              <a:gd name="connsiteX4" fmla="*/ 1150051 w 1150051"/>
              <a:gd name="connsiteY4" fmla="*/ 218316 h 872290"/>
              <a:gd name="connsiteX0" fmla="*/ 977336 w 1062518"/>
              <a:gd name="connsiteY0" fmla="*/ 720740 h 869445"/>
              <a:gd name="connsiteX1" fmla="*/ 284390 w 1062518"/>
              <a:gd name="connsiteY1" fmla="*/ 811406 h 869445"/>
              <a:gd name="connsiteX2" fmla="*/ 4218 w 1062518"/>
              <a:gd name="connsiteY2" fmla="*/ 295071 h 869445"/>
              <a:gd name="connsiteX3" fmla="*/ 473043 w 1062518"/>
              <a:gd name="connsiteY3" fmla="*/ 1064 h 869445"/>
              <a:gd name="connsiteX4" fmla="*/ 1062518 w 1062518"/>
              <a:gd name="connsiteY4" fmla="*/ 219295 h 869445"/>
              <a:gd name="connsiteX0" fmla="*/ 977336 w 977336"/>
              <a:gd name="connsiteY0" fmla="*/ 720037 h 868742"/>
              <a:gd name="connsiteX1" fmla="*/ 284390 w 977336"/>
              <a:gd name="connsiteY1" fmla="*/ 810703 h 868742"/>
              <a:gd name="connsiteX2" fmla="*/ 4218 w 977336"/>
              <a:gd name="connsiteY2" fmla="*/ 294368 h 868742"/>
              <a:gd name="connsiteX3" fmla="*/ 473043 w 977336"/>
              <a:gd name="connsiteY3" fmla="*/ 361 h 868742"/>
              <a:gd name="connsiteX4" fmla="*/ 948389 w 977336"/>
              <a:gd name="connsiteY4" fmla="*/ 246649 h 86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336" h="868742">
                <a:moveTo>
                  <a:pt x="977336" y="720037"/>
                </a:moveTo>
                <a:cubicBezTo>
                  <a:pt x="795439" y="922418"/>
                  <a:pt x="446576" y="881648"/>
                  <a:pt x="284390" y="810703"/>
                </a:cubicBezTo>
                <a:cubicBezTo>
                  <a:pt x="122204" y="739758"/>
                  <a:pt x="-27224" y="429425"/>
                  <a:pt x="4218" y="294368"/>
                </a:cubicBezTo>
                <a:cubicBezTo>
                  <a:pt x="35660" y="159311"/>
                  <a:pt x="315681" y="8314"/>
                  <a:pt x="473043" y="361"/>
                </a:cubicBezTo>
                <a:cubicBezTo>
                  <a:pt x="630405" y="-7592"/>
                  <a:pt x="877105" y="117190"/>
                  <a:pt x="948389" y="246649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operators: &lt;, &lt;=, &gt;=, &gt;</a:t>
            </a:r>
          </a:p>
          <a:p>
            <a:r>
              <a:rPr lang="en-US" dirty="0" smtClean="0"/>
              <a:t>Equality operators: ==, !=</a:t>
            </a:r>
          </a:p>
          <a:p>
            <a:r>
              <a:rPr lang="en-US" dirty="0" smtClean="0"/>
              <a:t>Logical operators: !, &amp;&amp;, ||</a:t>
            </a:r>
          </a:p>
          <a:p>
            <a:r>
              <a:rPr lang="en-US" dirty="0" smtClean="0"/>
              <a:t>Produce 0 or 1</a:t>
            </a:r>
          </a:p>
          <a:p>
            <a:pPr marL="1257300" lvl="3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( 1 &lt;= j) &amp;&amp; (j &lt;= 100)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 &lt; j) == (j &lt; k)</a:t>
            </a:r>
          </a:p>
          <a:p>
            <a:pPr marL="1257300" lvl="3" indent="0">
              <a:buNone/>
            </a:pPr>
            <a:r>
              <a:rPr lang="en-US" sz="2800" dirty="0" smtClean="0">
                <a:solidFill>
                  <a:srgbClr val="000099"/>
                </a:solidFill>
                <a:latin typeface="Arial Narrow" pitchFamily="34" charset="0"/>
              </a:rPr>
              <a:t>!answer || count &gt;= 5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7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!(a || b) == !a &amp;&amp; !b</a:t>
            </a:r>
          </a:p>
          <a:p>
            <a:r>
              <a:rPr lang="en-US" dirty="0" smtClean="0"/>
              <a:t>!(a &amp;&amp; b) == !a || !b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00099"/>
                </a:solidFill>
                <a:latin typeface="Arial Narrow" pitchFamily="34" charset="0"/>
              </a:rPr>
              <a:t>!answer || count &gt;= 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		!(answer &amp;&amp; count &lt; 5)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1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 expression ) statement</a:t>
            </a: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if: lowercase</a:t>
            </a:r>
          </a:p>
          <a:p>
            <a:r>
              <a:rPr lang="en-US" sz="2800" dirty="0" smtClean="0"/>
              <a:t>If expression evaluates to non zero, then statement is executed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38481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if (answer == 5)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3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 expression ) statement</a:t>
            </a:r>
          </a:p>
          <a:p>
            <a:r>
              <a:rPr lang="en-US" sz="2800" dirty="0" smtClean="0"/>
              <a:t>() required around expression</a:t>
            </a:r>
          </a:p>
          <a:p>
            <a:r>
              <a:rPr lang="en-US" sz="2800" dirty="0" smtClean="0"/>
              <a:t>if: lowercase</a:t>
            </a:r>
          </a:p>
          <a:p>
            <a:r>
              <a:rPr lang="en-US" sz="2800" dirty="0" smtClean="0"/>
              <a:t>If expression evaluates to non zero, then statement is executed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38481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if ( expression ) statement</a:t>
            </a:r>
          </a:p>
          <a:p>
            <a:r>
              <a:rPr lang="en-US" sz="2800" dirty="0" smtClean="0"/>
              <a:t>Indentation only affects readability, not code execution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200400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answer;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(“Guess my lucky number:\n”);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scanf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(“%d”, &amp;answer);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if (answer == 5)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(“You are correct!\n”);</a:t>
            </a:r>
          </a:p>
          <a:p>
            <a:r>
              <a:rPr lang="en-US" sz="2400" dirty="0">
                <a:solidFill>
                  <a:srgbClr val="000099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   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(“We are done”);</a:t>
            </a:r>
            <a:endParaRPr lang="en-US" sz="24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4343400"/>
            <a:ext cx="4191000" cy="76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05600" y="3505200"/>
            <a:ext cx="1949245" cy="838200"/>
          </a:xfrm>
          <a:prstGeom prst="wedgeRectCallout">
            <a:avLst>
              <a:gd name="adj1" fmla="val -77042"/>
              <a:gd name="adj2" fmla="val 11302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Executed only if answer is </a:t>
            </a:r>
            <a:r>
              <a:rPr lang="en-US" sz="2400" dirty="0" smtClean="0">
                <a:solidFill>
                  <a:srgbClr val="00B050"/>
                </a:solidFill>
              </a:rPr>
              <a:t>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695769" y="5175425"/>
            <a:ext cx="1457632" cy="838200"/>
          </a:xfrm>
          <a:prstGeom prst="wedgeRectCallout">
            <a:avLst>
              <a:gd name="adj1" fmla="val -110253"/>
              <a:gd name="adj2" fmla="val -37123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B050"/>
                </a:solidFill>
              </a:rPr>
              <a:t>Always executed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0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 to: </a:t>
            </a:r>
            <a:r>
              <a:rPr lang="en-US" dirty="0" smtClean="0">
                <a:solidFill>
                  <a:srgbClr val="FF0000"/>
                </a:solidFill>
              </a:rPr>
              <a:t>==</a:t>
            </a:r>
          </a:p>
          <a:p>
            <a:r>
              <a:rPr lang="en-US" dirty="0" smtClean="0"/>
              <a:t>Not equal to: 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</a:p>
          <a:p>
            <a:r>
              <a:rPr lang="en-US" dirty="0" smtClean="0"/>
              <a:t>Produce value 0 or 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505200"/>
            <a:ext cx="431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</a:rPr>
              <a:t>int</a:t>
            </a:r>
            <a:r>
              <a:rPr lang="en-US" sz="2800" dirty="0" smtClean="0">
                <a:solidFill>
                  <a:srgbClr val="000099"/>
                </a:solidFill>
              </a:rPr>
              <a:t> x = 5, y = 5, z;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z = x == y; 	</a:t>
            </a:r>
            <a:r>
              <a:rPr lang="en-US" sz="2800" dirty="0" smtClean="0">
                <a:solidFill>
                  <a:srgbClr val="00B050"/>
                </a:solidFill>
              </a:rPr>
              <a:t>//z has value 1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z = x != y;	</a:t>
            </a:r>
            <a:r>
              <a:rPr lang="en-US" sz="2800" dirty="0" smtClean="0">
                <a:solidFill>
                  <a:srgbClr val="00B050"/>
                </a:solidFill>
              </a:rPr>
              <a:t>//z has value 0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y = 2;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z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= x != </a:t>
            </a:r>
            <a:r>
              <a:rPr lang="en-US" sz="2800" dirty="0" smtClean="0">
                <a:solidFill>
                  <a:srgbClr val="000099"/>
                </a:solidFill>
              </a:rPr>
              <a:t>y;</a:t>
            </a:r>
            <a:r>
              <a:rPr lang="en-US" sz="2800" dirty="0" smtClean="0">
                <a:solidFill>
                  <a:srgbClr val="000099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//z has value 1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8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 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&lt;= 	&gt;= 	&gt;</a:t>
            </a:r>
          </a:p>
          <a:p>
            <a:r>
              <a:rPr lang="en-US" dirty="0" smtClean="0"/>
              <a:t>Produce value 0 or 1</a:t>
            </a:r>
          </a:p>
          <a:p>
            <a:r>
              <a:rPr lang="en-US" dirty="0" smtClean="0"/>
              <a:t>4 &gt;= 4 has value 1</a:t>
            </a:r>
          </a:p>
          <a:p>
            <a:r>
              <a:rPr lang="en-US" dirty="0" smtClean="0"/>
              <a:t>51 &lt; 50 has value 0</a:t>
            </a:r>
          </a:p>
          <a:p>
            <a:r>
              <a:rPr lang="en-US" dirty="0" smtClean="0"/>
              <a:t>Evaluated from left to right:</a:t>
            </a:r>
            <a:br>
              <a:rPr lang="en-US" dirty="0" smtClean="0"/>
            </a:br>
            <a:r>
              <a:rPr lang="en-US" dirty="0" smtClean="0"/>
              <a:t>5 &lt; 70 &lt; 10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</a:t>
            </a:r>
            <a:r>
              <a:rPr lang="en-US" dirty="0" smtClean="0"/>
              <a:t> (5 &lt; 70 ) &lt; 10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 1 &lt; 10: has value 1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51889" y="39934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5791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Produce </a:t>
            </a:r>
            <a:r>
              <a:rPr lang="en-US" dirty="0" smtClean="0"/>
              <a:t>value 0 </a:t>
            </a:r>
            <a:r>
              <a:rPr lang="en-US" dirty="0"/>
              <a:t>or 1</a:t>
            </a:r>
          </a:p>
          <a:p>
            <a:r>
              <a:rPr lang="en-US" dirty="0" smtClean="0"/>
              <a:t>Negation: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(unary):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!expr </a:t>
            </a:r>
            <a:r>
              <a:rPr lang="en-US" dirty="0" smtClean="0"/>
              <a:t>has value 1 if expr has value 0</a:t>
            </a:r>
          </a:p>
          <a:p>
            <a:r>
              <a:rPr lang="en-US" dirty="0" smtClean="0"/>
              <a:t>Logical and: </a:t>
            </a:r>
            <a:r>
              <a:rPr lang="en-US" dirty="0" smtClean="0">
                <a:solidFill>
                  <a:srgbClr val="FF0000"/>
                </a:solidFill>
              </a:rPr>
              <a:t>&amp;&amp;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expr1 &amp;&amp; expr2</a:t>
            </a:r>
            <a:r>
              <a:rPr lang="en-US" dirty="0" smtClean="0"/>
              <a:t>: 1 if both are non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x &gt; 1 &amp;&amp; x &lt; 10 </a:t>
            </a:r>
          </a:p>
          <a:p>
            <a:r>
              <a:rPr lang="en-US" dirty="0" smtClean="0"/>
              <a:t>Logical or: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</a:rPr>
              <a:t>expr1 || expr2</a:t>
            </a:r>
            <a:r>
              <a:rPr lang="en-US" dirty="0" smtClean="0"/>
              <a:t>: 1 if either is non zero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6382"/>
              </p:ext>
            </p:extLst>
          </p:nvPr>
        </p:nvGraphicFramePr>
        <p:xfrm>
          <a:off x="6172200" y="1803303"/>
          <a:ext cx="28194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"/>
                <a:gridCol w="402771"/>
                <a:gridCol w="1049326"/>
                <a:gridCol w="9645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 &amp;&amp; 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 || 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46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bit manipulation:</a:t>
            </a:r>
          </a:p>
          <a:p>
            <a:pPr lvl="1"/>
            <a:r>
              <a:rPr lang="en-US" dirty="0" smtClean="0"/>
              <a:t>Bitwise AND: &amp;</a:t>
            </a:r>
          </a:p>
          <a:p>
            <a:pPr lvl="1"/>
            <a:r>
              <a:rPr lang="en-US" dirty="0" smtClean="0"/>
              <a:t>Bitwise inclusive OR: |</a:t>
            </a:r>
          </a:p>
          <a:p>
            <a:pPr lvl="1"/>
            <a:r>
              <a:rPr lang="en-US" dirty="0" smtClean="0"/>
              <a:t>Bitwise exclusive OR: ^</a:t>
            </a:r>
          </a:p>
          <a:p>
            <a:pPr lvl="1"/>
            <a:r>
              <a:rPr lang="en-US" dirty="0" smtClean="0"/>
              <a:t>Bitwise complement: ~</a:t>
            </a:r>
          </a:p>
          <a:p>
            <a:pPr lvl="1"/>
            <a:r>
              <a:rPr lang="en-US" dirty="0" smtClean="0"/>
              <a:t>Left shift: &lt;&lt;</a:t>
            </a:r>
          </a:p>
          <a:p>
            <a:pPr lvl="1"/>
            <a:r>
              <a:rPr lang="en-US" dirty="0" smtClean="0"/>
              <a:t>Right shift: &gt;&gt;</a:t>
            </a:r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vs.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71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 each place, </a:t>
            </a:r>
            <a:br>
              <a:rPr lang="en-US" dirty="0" smtClean="0"/>
            </a:br>
            <a:r>
              <a:rPr lang="en-US" dirty="0" smtClean="0"/>
              <a:t>use only </a:t>
            </a:r>
            <a:r>
              <a:rPr lang="en-US" dirty="0"/>
              <a:t>0 and </a:t>
            </a:r>
            <a:r>
              <a:rPr lang="en-US" dirty="0" smtClean="0"/>
              <a:t>1,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instead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</a:t>
            </a:r>
            <a:r>
              <a:rPr lang="en-US" dirty="0"/>
              <a:t>, 1 ,2, 3, 4, 5, 6, 7, 8, 9.</a:t>
            </a:r>
          </a:p>
          <a:p>
            <a:r>
              <a:rPr lang="en-US" dirty="0"/>
              <a:t>Base 2 instead of based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Carry over when reach 2</a:t>
            </a:r>
            <a:br>
              <a:rPr lang="en-US" dirty="0" smtClean="0"/>
            </a:br>
            <a:r>
              <a:rPr lang="en-US" dirty="0" smtClean="0"/>
              <a:t>instead of reach 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553200" y="1676400"/>
            <a:ext cx="152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1090446"/>
              </p:ext>
            </p:extLst>
          </p:nvPr>
        </p:nvGraphicFramePr>
        <p:xfrm>
          <a:off x="4419600" y="1600200"/>
          <a:ext cx="4038600" cy="482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23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600" dirty="0" smtClean="0"/>
              <a:t>Binary representation:</a:t>
            </a:r>
          </a:p>
          <a:p>
            <a:pPr marL="225425" lvl="1" indent="-225425"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i = 22;     		/* binary:    10110   */</a:t>
            </a:r>
          </a:p>
          <a:p>
            <a:pPr marL="225425" lvl="1" indent="-225425">
              <a:buNone/>
            </a:pPr>
            <a:r>
              <a:rPr lang="en-US" sz="2600" dirty="0" smtClean="0"/>
              <a:t> 		</a:t>
            </a:r>
            <a:r>
              <a:rPr lang="en-US" sz="2600" dirty="0" err="1" smtClean="0"/>
              <a:t>int</a:t>
            </a:r>
            <a:r>
              <a:rPr lang="en-US" sz="2600" dirty="0" smtClean="0"/>
              <a:t> j = 91;		/* binary: 1011011 */</a:t>
            </a:r>
          </a:p>
          <a:p>
            <a:pPr marL="225425" indent="-225425"/>
            <a:r>
              <a:rPr lang="en-US" sz="2600" dirty="0" smtClean="0"/>
              <a:t>Decimal to binary: Division by 2 consecutively</a:t>
            </a:r>
          </a:p>
          <a:p>
            <a:pPr marL="225425" lvl="1" indent="-225425">
              <a:buNone/>
            </a:pPr>
            <a:r>
              <a:rPr lang="en-US" sz="2600" dirty="0" smtClean="0"/>
              <a:t>		22 = 2*11 = 2 * (2 * 5 + 1)</a:t>
            </a:r>
          </a:p>
          <a:p>
            <a:pPr marL="225425" lvl="1" indent="-225425">
              <a:buNone/>
            </a:pPr>
            <a:r>
              <a:rPr lang="en-US" sz="2600" dirty="0" smtClean="0"/>
              <a:t>			      = 2 * (2 * (2*2*1 + 1) + 1) = 2</a:t>
            </a:r>
            <a:r>
              <a:rPr lang="en-US" sz="2600" baseline="30000" dirty="0" smtClean="0"/>
              <a:t>4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1</a:t>
            </a:r>
          </a:p>
          <a:p>
            <a:pPr marL="225425" indent="-225425"/>
            <a:r>
              <a:rPr lang="en-US" sz="2600" dirty="0" smtClean="0"/>
              <a:t>Comparison with powers of 2 (</a:t>
            </a:r>
            <a:r>
              <a:rPr lang="is-IS" sz="2600" dirty="0" smtClean="0"/>
              <a:t>… 128, 64, 32, 16, 8, 4, 2, 1</a:t>
            </a:r>
            <a:r>
              <a:rPr lang="en-US" sz="2600" dirty="0" smtClean="0"/>
              <a:t>)</a:t>
            </a:r>
          </a:p>
          <a:p>
            <a:pPr marL="225425" lvl="1" indent="-225425">
              <a:buNone/>
            </a:pPr>
            <a:r>
              <a:rPr lang="en-US" sz="2600" dirty="0" smtClean="0"/>
              <a:t>		22 = 16 + 4 + 2 = 2</a:t>
            </a:r>
            <a:r>
              <a:rPr lang="en-US" sz="2600" baseline="30000" dirty="0" smtClean="0"/>
              <a:t>4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 </a:t>
            </a:r>
          </a:p>
          <a:p>
            <a:pPr marL="225425" lvl="1" indent="-225425">
              <a:buNone/>
            </a:pPr>
            <a:r>
              <a:rPr lang="en-US" sz="2600" dirty="0" smtClean="0"/>
              <a:t>		91 = 64 + 16 + 8 + 2 + 1 =2</a:t>
            </a:r>
            <a:r>
              <a:rPr lang="en-US" sz="2600" baseline="30000" dirty="0" smtClean="0"/>
              <a:t>6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4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 + 2</a:t>
            </a:r>
            <a:r>
              <a:rPr lang="en-US" sz="2600" baseline="30000" dirty="0" smtClean="0"/>
              <a:t>0</a:t>
            </a:r>
            <a:r>
              <a:rPr lang="en-US" sz="2600" dirty="0" smtClean="0"/>
              <a:t> </a:t>
            </a:r>
          </a:p>
          <a:p>
            <a:pPr marL="225425" indent="-225425"/>
            <a:r>
              <a:rPr lang="en-US" sz="2600" dirty="0" smtClean="0"/>
              <a:t>In binary: 1111 = 10000 – 1 = 2</a:t>
            </a:r>
            <a:r>
              <a:rPr lang="en-US" sz="2600" baseline="30000" dirty="0" smtClean="0"/>
              <a:t>4</a:t>
            </a:r>
            <a:r>
              <a:rPr lang="en-US" sz="2600" dirty="0" smtClean="0"/>
              <a:t> - 1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Bitwise </a:t>
            </a:r>
            <a:r>
              <a:rPr lang="en-US" dirty="0" smtClean="0">
                <a:solidFill>
                  <a:srgbClr val="FF0000"/>
                </a:solidFill>
              </a:rPr>
              <a:t>~</a:t>
            </a:r>
            <a:r>
              <a:rPr lang="en-US" dirty="0" smtClean="0"/>
              <a:t> (complement):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124327"/>
            <a:ext cx="51816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&amp;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0000000000010010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2</a:t>
            </a:r>
            <a:r>
              <a:rPr lang="en-US" sz="2400" baseline="30000" dirty="0" smtClean="0">
                <a:solidFill>
                  <a:srgbClr val="000099"/>
                </a:solidFill>
                <a:sym typeface="Wingdings" pitchFamily="2" charset="2"/>
              </a:rPr>
              <a:t>1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+ 2</a:t>
            </a:r>
            <a:r>
              <a:rPr lang="en-US" sz="2400" baseline="30000" dirty="0" smtClean="0">
                <a:solidFill>
                  <a:srgbClr val="000099"/>
                </a:solidFill>
                <a:sym typeface="Wingdings" pitchFamily="2" charset="2"/>
              </a:rPr>
              <a:t>4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 = 18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368071"/>
            <a:ext cx="39624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~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; 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1111111111101001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65,513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3600" y="1600200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925"/>
            <a:r>
              <a:rPr lang="en-US" sz="2000" dirty="0" smtClean="0">
                <a:solidFill>
                  <a:srgbClr val="00B050"/>
                </a:solidFill>
              </a:rPr>
              <a:t>In this example:</a:t>
            </a: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variables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and j are of type </a:t>
            </a:r>
            <a:r>
              <a:rPr lang="en-US" sz="2000" dirty="0" err="1" smtClean="0">
                <a:solidFill>
                  <a:srgbClr val="00B050"/>
                </a:solidFill>
              </a:rPr>
              <a:t>int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are represented by 16 bits (2 bytes)</a:t>
            </a:r>
          </a:p>
        </p:txBody>
      </p:sp>
    </p:spTree>
    <p:extLst>
      <p:ext uri="{BB962C8B-B14F-4D97-AF65-F5344CB8AC3E}">
        <p14:creationId xmlns:p14="http://schemas.microsoft.com/office/powerpoint/2010/main" val="429095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Bitwise inclusive or |: 	</a:t>
            </a:r>
            <a:r>
              <a:rPr lang="en-US" sz="2400" i="1" dirty="0"/>
              <a:t>1 if at least one of the bits is </a:t>
            </a:r>
            <a:r>
              <a:rPr lang="en-US" sz="2400" i="1" dirty="0" smtClean="0"/>
              <a:t>1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endParaRPr lang="en-US" sz="2400" i="1" dirty="0" smtClean="0"/>
          </a:p>
          <a:p>
            <a:r>
              <a:rPr lang="en-US" sz="2800" dirty="0" smtClean="0"/>
              <a:t>Bitwise exclusive or ^: 	</a:t>
            </a:r>
            <a:r>
              <a:rPr lang="en-US" sz="2400" i="1" dirty="0" smtClean="0"/>
              <a:t>1 if bits are different, 0 if the same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44958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^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0000000001001101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77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22098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result = </a:t>
            </a:r>
            <a:r>
              <a:rPr lang="en-US" sz="2400" dirty="0" err="1" smtClean="0">
                <a:solidFill>
                  <a:srgbClr val="000099"/>
                </a:solidFill>
              </a:rPr>
              <a:t>i</a:t>
            </a:r>
            <a:r>
              <a:rPr lang="en-US" sz="2400" dirty="0" smtClean="0">
                <a:solidFill>
                  <a:srgbClr val="000099"/>
                </a:solidFill>
              </a:rPr>
              <a:t> | j; 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 smtClean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 smtClean="0">
                <a:solidFill>
                  <a:srgbClr val="000099"/>
                </a:solidFill>
              </a:rPr>
              <a:t>0000000001011111 </a:t>
            </a:r>
            <a:r>
              <a:rPr lang="en-US" sz="2400" dirty="0" smtClean="0">
                <a:solidFill>
                  <a:srgbClr val="000099"/>
                </a:solidFill>
                <a:sym typeface="Wingdings" pitchFamily="2" charset="2"/>
              </a:rPr>
              <a:t> 95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2209800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925"/>
            <a:r>
              <a:rPr lang="en-US" sz="2000" dirty="0" smtClean="0">
                <a:solidFill>
                  <a:srgbClr val="00B050"/>
                </a:solidFill>
              </a:rPr>
              <a:t>In this example:</a:t>
            </a: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variables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and j are of type </a:t>
            </a:r>
            <a:r>
              <a:rPr lang="en-US" sz="2000" dirty="0" err="1" smtClean="0">
                <a:solidFill>
                  <a:srgbClr val="00B050"/>
                </a:solidFill>
              </a:rPr>
              <a:t>int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are represented by 16 bits (2 bytes)</a:t>
            </a:r>
          </a:p>
        </p:txBody>
      </p:sp>
    </p:spTree>
    <p:extLst>
      <p:ext uri="{BB962C8B-B14F-4D97-AF65-F5344CB8AC3E}">
        <p14:creationId xmlns:p14="http://schemas.microsoft.com/office/powerpoint/2010/main" val="106874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703</Words>
  <Application>Microsoft Macintosh PowerPoint</Application>
  <PresentationFormat>On-screen Show (4:3)</PresentationFormat>
  <Paragraphs>237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Honors Option</vt:lpstr>
      <vt:lpstr>Equality Operators</vt:lpstr>
      <vt:lpstr>More Relational Operators</vt:lpstr>
      <vt:lpstr>Logical Operators</vt:lpstr>
      <vt:lpstr>Bitwise Operators</vt:lpstr>
      <vt:lpstr>Binary vs. Decimal</vt:lpstr>
      <vt:lpstr>Binary Representations</vt:lpstr>
      <vt:lpstr>Bitwise Operators (I)</vt:lpstr>
      <vt:lpstr>Bitwise Operators (II)</vt:lpstr>
      <vt:lpstr>Bitwise Operators</vt:lpstr>
      <vt:lpstr>Summary</vt:lpstr>
      <vt:lpstr>Practice</vt:lpstr>
      <vt:lpstr>CSE 220 – C Programming Lecture 07 </vt:lpstr>
      <vt:lpstr>Control of Flow</vt:lpstr>
      <vt:lpstr>Logical Expressions</vt:lpstr>
      <vt:lpstr>Logical Expressions</vt:lpstr>
      <vt:lpstr>If Statement (I)</vt:lpstr>
      <vt:lpstr>If Statement (II)</vt:lpstr>
      <vt:lpstr>If Statement (III)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206</cp:revision>
  <dcterms:created xsi:type="dcterms:W3CDTF">2006-08-16T00:00:00Z</dcterms:created>
  <dcterms:modified xsi:type="dcterms:W3CDTF">2020-01-29T18:11:51Z</dcterms:modified>
</cp:coreProperties>
</file>