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71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96" d="100"/>
          <a:sy n="96" d="100"/>
        </p:scale>
        <p:origin x="-3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CA113-0588-4274-BF6F-5C1EF80E94D3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06097"/>
            <a:ext cx="838200" cy="365125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if ( expression ) { statements }</a:t>
            </a:r>
          </a:p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rgbClr val="FF0000"/>
                </a:solidFill>
              </a:rPr>
              <a:t>{ } </a:t>
            </a:r>
            <a:r>
              <a:rPr lang="en-US" sz="2800" dirty="0" smtClean="0"/>
              <a:t>to execute multiple statements</a:t>
            </a:r>
          </a:p>
          <a:p>
            <a:r>
              <a:rPr lang="en-US" sz="2800" smtClean="0"/>
              <a:t>Compound </a:t>
            </a:r>
            <a:r>
              <a:rPr lang="en-US" sz="2800" smtClean="0"/>
              <a:t>statements typically span </a:t>
            </a:r>
            <a:r>
              <a:rPr lang="en-US" sz="2800" dirty="0" smtClean="0"/>
              <a:t>multiple lines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3142833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answer;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(“Guess my lucky number:\n”);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(“%d”, &amp;answer);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if (answer == 5) 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(“You are correct!\n”);</a:t>
            </a:r>
          </a:p>
          <a:p>
            <a:r>
              <a:rPr lang="en-US" sz="27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(“How did you know?\n”);</a:t>
            </a:r>
          </a:p>
          <a:p>
            <a:r>
              <a:rPr lang="en-US" sz="2700" dirty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7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(“We are done”);</a:t>
            </a:r>
            <a:endParaRPr lang="en-US" sz="27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1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of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output?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j = 30;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if (10 &lt; j &lt; 20)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dirty="0" err="1" smtClean="0">
                <a:solidFill>
                  <a:srgbClr val="000099"/>
                </a:solidFill>
                <a:latin typeface="Arial Narrow" panose="020B0606020202030204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(“%d is between 10 and 20\n”, j);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Arial Narrow" panose="020B0606020202030204" pitchFamily="34" charset="0"/>
              </a:rPr>
              <a:t>	</a:t>
            </a:r>
            <a:r>
              <a:rPr lang="en-US" dirty="0" smtClean="0">
                <a:solidFill>
                  <a:srgbClr val="000099"/>
                </a:solidFill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300" y="4442956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8975"/>
            <a:r>
              <a:rPr lang="en-US" sz="2800" dirty="0" smtClean="0"/>
              <a:t>Evaluate 	10 &lt; j &lt; 20:</a:t>
            </a:r>
          </a:p>
          <a:p>
            <a:pPr defTabSz="688975"/>
            <a:r>
              <a:rPr lang="en-US" sz="2800" dirty="0" smtClean="0"/>
              <a:t>		((10 &lt; j) &lt; 20)</a:t>
            </a:r>
          </a:p>
          <a:p>
            <a:pPr defTabSz="688975"/>
            <a:r>
              <a:rPr lang="en-US" sz="2800" dirty="0"/>
              <a:t>	</a:t>
            </a:r>
            <a:r>
              <a:rPr lang="en-US" sz="2800" dirty="0" smtClean="0"/>
              <a:t>	((</a:t>
            </a:r>
            <a:r>
              <a:rPr lang="en-US" sz="2800" dirty="0"/>
              <a:t>10 &lt; </a:t>
            </a:r>
            <a:r>
              <a:rPr lang="en-US" sz="2800" dirty="0" smtClean="0"/>
              <a:t>30) </a:t>
            </a:r>
            <a:r>
              <a:rPr lang="en-US" sz="2800" dirty="0"/>
              <a:t>&lt; 20</a:t>
            </a:r>
            <a:r>
              <a:rPr lang="en-US" sz="2800" dirty="0" smtClean="0"/>
              <a:t>)</a:t>
            </a:r>
          </a:p>
          <a:p>
            <a:pPr defTabSz="688975"/>
            <a:r>
              <a:rPr lang="en-US" sz="2800" dirty="0"/>
              <a:t>	</a:t>
            </a:r>
            <a:r>
              <a:rPr lang="en-US" sz="2800" dirty="0" smtClean="0"/>
              <a:t>	(1 &lt; 20)</a:t>
            </a:r>
          </a:p>
          <a:p>
            <a:pPr defTabSz="688975"/>
            <a:r>
              <a:rPr lang="en-US" sz="2800" dirty="0"/>
              <a:t>	</a:t>
            </a:r>
            <a:r>
              <a:rPr lang="en-US" sz="2800" dirty="0" smtClean="0"/>
              <a:t>	1 </a:t>
            </a:r>
            <a:endParaRPr lang="en-US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6248400" y="4495800"/>
            <a:ext cx="1219200" cy="685801"/>
          </a:xfrm>
          <a:prstGeom prst="wedgeRectCallout">
            <a:avLst>
              <a:gd name="adj1" fmla="val -159677"/>
              <a:gd name="adj2" fmla="val -1388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 bug!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257800" y="1752600"/>
            <a:ext cx="2895600" cy="1066800"/>
          </a:xfrm>
          <a:prstGeom prst="wedgeRectCallout">
            <a:avLst>
              <a:gd name="adj1" fmla="val -132162"/>
              <a:gd name="adj2" fmla="val 549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rgbClr val="FF0000"/>
                </a:solidFill>
              </a:rPr>
              <a:t>Compare</a:t>
            </a:r>
            <a:r>
              <a:rPr lang="it-IT" sz="2400" dirty="0">
                <a:solidFill>
                  <a:srgbClr val="FF0000"/>
                </a:solidFill>
              </a:rPr>
              <a:t>: </a:t>
            </a:r>
            <a:br>
              <a:rPr lang="it-IT" sz="2400" dirty="0">
                <a:solidFill>
                  <a:srgbClr val="FF0000"/>
                </a:solidFill>
              </a:rPr>
            </a:br>
            <a:r>
              <a:rPr lang="it-IT" sz="2400" dirty="0">
                <a:solidFill>
                  <a:srgbClr val="FF0000"/>
                </a:solidFill>
              </a:rPr>
              <a:t>(10 &lt; </a:t>
            </a:r>
            <a:r>
              <a:rPr lang="it-IT" sz="2400" dirty="0" err="1">
                <a:solidFill>
                  <a:srgbClr val="FF0000"/>
                </a:solidFill>
              </a:rPr>
              <a:t>j</a:t>
            </a:r>
            <a:r>
              <a:rPr lang="it-IT" sz="2400" dirty="0">
                <a:solidFill>
                  <a:srgbClr val="FF0000"/>
                </a:solidFill>
              </a:rPr>
              <a:t>) &amp;&amp; (</a:t>
            </a:r>
            <a:r>
              <a:rPr lang="it-IT" sz="2400" dirty="0" err="1">
                <a:solidFill>
                  <a:srgbClr val="FF0000"/>
                </a:solidFill>
              </a:rPr>
              <a:t>j</a:t>
            </a:r>
            <a:r>
              <a:rPr lang="it-IT" sz="2400" dirty="0">
                <a:solidFill>
                  <a:srgbClr val="FF0000"/>
                </a:solidFill>
              </a:rPr>
              <a:t> &lt; 20</a:t>
            </a:r>
            <a:r>
              <a:rPr lang="it-IT" sz="2400" dirty="0" smtClean="0">
                <a:solidFill>
                  <a:srgbClr val="FF0000"/>
                </a:solidFill>
              </a:rPr>
              <a:t>)</a:t>
            </a:r>
            <a:endParaRPr 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nt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s = 1;</a:t>
            </a:r>
            <a:b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if (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2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&lt; s 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if (5 &lt; s )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/>
            </a:r>
            <a:br>
              <a:rPr lang="en-US" dirty="0">
                <a:solidFill>
                  <a:srgbClr val="000099"/>
                </a:solidFill>
                <a:latin typeface="Arial Narrow" pitchFamily="34" charset="0"/>
              </a:rPr>
            </a:b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(“s is more than 5\n”);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e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lse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(“s=%d\n”, 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Statement: No output is produced above:</a:t>
            </a:r>
            <a:b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Y/N</a:t>
            </a: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1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expr1 ? expr2 : expr3</a:t>
            </a:r>
          </a:p>
          <a:p>
            <a:r>
              <a:rPr lang="en-US" sz="2800" dirty="0" smtClean="0"/>
              <a:t>Conditional operator: ? and :</a:t>
            </a:r>
          </a:p>
          <a:p>
            <a:r>
              <a:rPr lang="en-US" sz="2800" dirty="0" smtClean="0"/>
              <a:t>Ternary operator</a:t>
            </a:r>
            <a:r>
              <a:rPr lang="en-US" sz="2400" dirty="0" smtClean="0"/>
              <a:t> 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2833"/>
            <a:ext cx="23622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 k = a &gt; b ? a : b;</a:t>
            </a:r>
          </a:p>
          <a:p>
            <a:endParaRPr lang="en-US" sz="24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k;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if (a &gt; b)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 k = a;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} else {</a:t>
            </a:r>
          </a:p>
          <a:p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k = b;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3143250"/>
            <a:ext cx="53340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float </a:t>
            </a:r>
            <a:r>
              <a:rPr lang="en-US" sz="2400" dirty="0" err="1" smtClean="0">
                <a:solidFill>
                  <a:srgbClr val="FF0000"/>
                </a:solidFill>
                <a:latin typeface="Arial Narrow" pitchFamily="34" charset="0"/>
              </a:rPr>
              <a:t>newValue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= op == ‘*’ ? value*2 : value/2;</a:t>
            </a:r>
          </a:p>
          <a:p>
            <a:endParaRPr lang="en-US" sz="24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float </a:t>
            </a:r>
            <a:r>
              <a:rPr lang="en-US" sz="2400" dirty="0" err="1">
                <a:solidFill>
                  <a:srgbClr val="000099"/>
                </a:solidFill>
                <a:latin typeface="Arial Narrow" pitchFamily="34" charset="0"/>
              </a:rPr>
              <a:t>newValue</a:t>
            </a:r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;</a:t>
            </a:r>
            <a:endParaRPr lang="en-US" sz="24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if (op == ‘*’) {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newValue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= value*2;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} else {</a:t>
            </a:r>
          </a:p>
          <a:p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newValue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= value/2;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38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 k = ( </a:t>
            </a:r>
            <a:r>
              <a:rPr lang="en-US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 &gt; 0? 1 : -1)*</a:t>
            </a:r>
            <a:r>
              <a:rPr lang="en-US" dirty="0" err="1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2800" dirty="0" smtClean="0"/>
              <a:t>Make programs shorter but harder to read</a:t>
            </a:r>
          </a:p>
          <a:p>
            <a:r>
              <a:rPr lang="en-US" sz="2800" dirty="0" smtClean="0"/>
              <a:t>Use with simple expressions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9700" y="3637935"/>
            <a:ext cx="23622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344488"/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k;</a:t>
            </a:r>
          </a:p>
          <a:p>
            <a:pPr defTabSz="344488"/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if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&gt; 0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k =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endParaRPr lang="en-US" sz="28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e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lse </a:t>
            </a:r>
          </a:p>
          <a:p>
            <a:pPr defTabSz="344488"/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k = -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3637935"/>
            <a:ext cx="3352800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344488"/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k =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&gt; 0 ?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: -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endParaRPr lang="en-US" sz="2800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7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switch (</a:t>
            </a:r>
            <a:r>
              <a:rPr lang="en-US" sz="2800" i="1" dirty="0" smtClean="0">
                <a:solidFill>
                  <a:srgbClr val="0B2B91"/>
                </a:solidFill>
                <a:latin typeface="Arial Narrow" pitchFamily="34" charset="0"/>
              </a:rPr>
              <a:t>expression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     case </a:t>
            </a:r>
            <a:r>
              <a:rPr lang="en-US" sz="2800" i="1" dirty="0" smtClean="0">
                <a:solidFill>
                  <a:srgbClr val="0B2B91"/>
                </a:solidFill>
                <a:latin typeface="Arial Narrow" pitchFamily="34" charset="0"/>
              </a:rPr>
              <a:t>constant-</a:t>
            </a:r>
            <a:r>
              <a:rPr lang="en-US" sz="2800" i="1" dirty="0" err="1" smtClean="0">
                <a:solidFill>
                  <a:srgbClr val="0B2B91"/>
                </a:solidFill>
                <a:latin typeface="Arial Narrow" pitchFamily="34" charset="0"/>
              </a:rPr>
              <a:t>expr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: statements;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	    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……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	     case </a:t>
            </a:r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constant-</a:t>
            </a:r>
            <a:r>
              <a:rPr lang="en-US" sz="2800" i="1" dirty="0" err="1">
                <a:solidFill>
                  <a:srgbClr val="0B2B91"/>
                </a:solidFill>
                <a:latin typeface="Arial Narrow" pitchFamily="34" charset="0"/>
              </a:rPr>
              <a:t>expr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: statements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     default: statements;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/>
              <a:t>Use to compare an expression with a number of values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74088"/>
            <a:ext cx="3200400" cy="5632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switch (day) {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 case 1: </a:t>
            </a:r>
            <a:r>
              <a:rPr lang="en-US" sz="20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(“Monday\n”);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case 2: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(“Tuesday\n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            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break;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case 3: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(“Wednesday\n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case 4: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(“Thursday\n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case 5: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(“Friday\n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             break;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case 6: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(“Saturday\n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             break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 case 7: </a:t>
            </a:r>
            <a:r>
              <a:rPr lang="en-US" sz="20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(“Sunday\n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             break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default: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(“I don’t know\n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             break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1274088"/>
            <a:ext cx="3581400" cy="53245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if (day == 1) {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0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(“Monday\n”);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} else if (day == 2) {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</a:t>
            </a:r>
            <a:r>
              <a:rPr lang="en-US" sz="20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(“Tuesday\n”);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} 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else if (day ==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3) 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(“Wednesday\n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} else if (day ==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4) 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(“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Thursday\n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} else if (day ==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5) 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(“Friday\n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} else if (day ==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6) 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(“Saturday\n”);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} else if (day ==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7) 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(“Sunday\n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} else {</a:t>
            </a:r>
          </a:p>
          <a:p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  </a:t>
            </a:r>
            <a:r>
              <a:rPr lang="en-US" sz="20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(“I don’t know\n</a:t>
            </a:r>
            <a:r>
              <a:rPr lang="en-US" sz="20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  <a:endParaRPr lang="en-US" sz="20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0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4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Easier to read</a:t>
            </a:r>
          </a:p>
          <a:p>
            <a:r>
              <a:rPr lang="en-US" dirty="0" smtClean="0"/>
              <a:t>Faster</a:t>
            </a: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74088"/>
            <a:ext cx="3200400" cy="53553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switch (day) {</a:t>
            </a:r>
          </a:p>
          <a:p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 case 1: </a:t>
            </a:r>
            <a:r>
              <a:rPr lang="en-US" sz="19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(“Monday\n”);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2: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(“Tuesday\n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3: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(“Wednesday\n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4: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(“Thursday\n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5: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(“Friday\n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6: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(“Saturday\n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 case 7: </a:t>
            </a:r>
            <a:r>
              <a:rPr lang="en-US" sz="19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(“Sunday\n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default: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(“I don’t know\n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08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295400"/>
            <a:ext cx="44958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Switch must be followed by </a:t>
            </a:r>
            <a:r>
              <a:rPr lang="en-US" dirty="0" err="1" smtClean="0"/>
              <a:t>int</a:t>
            </a:r>
            <a:r>
              <a:rPr lang="en-US" dirty="0" smtClean="0"/>
              <a:t> (or char)</a:t>
            </a:r>
          </a:p>
          <a:p>
            <a:r>
              <a:rPr lang="en-US" dirty="0" smtClean="0"/>
              <a:t>No braces after case label</a:t>
            </a:r>
          </a:p>
          <a:p>
            <a:r>
              <a:rPr lang="en-US" dirty="0" smtClean="0"/>
              <a:t>Case value:</a:t>
            </a:r>
          </a:p>
          <a:p>
            <a:pPr lvl="1"/>
            <a:r>
              <a:rPr lang="en-US" dirty="0" smtClean="0"/>
              <a:t>Constant expressions</a:t>
            </a:r>
          </a:p>
          <a:p>
            <a:pPr lvl="1"/>
            <a:r>
              <a:rPr lang="en-US" dirty="0" smtClean="0"/>
              <a:t>1, 4+3,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+ 1: if x is defined by a constant macro: #define C 5</a:t>
            </a:r>
          </a:p>
          <a:p>
            <a:r>
              <a:rPr lang="en-US" dirty="0" smtClean="0"/>
              <a:t>Duplicate labels not allowed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break</a:t>
            </a:r>
            <a:r>
              <a:rPr lang="en-US" dirty="0" smtClean="0"/>
              <a:t>: exit the switch statement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default</a:t>
            </a:r>
            <a:r>
              <a:rPr lang="en-US" dirty="0" smtClean="0"/>
              <a:t>: executed if no match</a:t>
            </a:r>
          </a:p>
          <a:p>
            <a:r>
              <a:rPr lang="en-US" dirty="0" smtClean="0"/>
              <a:t>Can group case labels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74088"/>
            <a:ext cx="3200400" cy="53553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switch (day) {</a:t>
            </a:r>
          </a:p>
          <a:p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 case 1: </a:t>
            </a:r>
            <a:r>
              <a:rPr lang="en-US" sz="19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(“Monday\n”);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2: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(“Tuesday\n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3: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(“Wednesday\n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4: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(“Thursday\n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5: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(“Friday\n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case 6: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(“Saturday\n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 case 7: </a:t>
            </a:r>
            <a:r>
              <a:rPr lang="en-US" sz="19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(“Sunday\n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  default: </a:t>
            </a:r>
            <a:r>
              <a:rPr lang="en-US" sz="19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(“I don’t know\n</a:t>
            </a:r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                break</a:t>
            </a:r>
            <a:r>
              <a:rPr lang="en-US" sz="19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1900" dirty="0">
                <a:solidFill>
                  <a:srgbClr val="0B2B91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89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100" dirty="0" smtClean="0"/>
              <a:t>If day is 3:</a:t>
            </a:r>
          </a:p>
          <a:p>
            <a:pPr marL="0" indent="0">
              <a:buNone/>
            </a:pPr>
            <a:r>
              <a:rPr lang="en-US" sz="4100" dirty="0"/>
              <a:t>	</a:t>
            </a:r>
            <a:r>
              <a:rPr lang="en-US" sz="4100" dirty="0" smtClean="0">
                <a:solidFill>
                  <a:srgbClr val="00B050"/>
                </a:solidFill>
              </a:rPr>
              <a:t>Weekday      Weekend     I don’t know</a:t>
            </a:r>
          </a:p>
          <a:p>
            <a:r>
              <a:rPr lang="en-US" sz="4100" dirty="0" smtClean="0"/>
              <a:t>If day is 6:</a:t>
            </a:r>
          </a:p>
          <a:p>
            <a:pPr marL="0" indent="0">
              <a:buNone/>
            </a:pPr>
            <a:r>
              <a:rPr lang="en-US" sz="4100" dirty="0"/>
              <a:t>	</a:t>
            </a:r>
            <a:r>
              <a:rPr lang="en-US" sz="4100" dirty="0" smtClean="0">
                <a:solidFill>
                  <a:srgbClr val="00B050"/>
                </a:solidFill>
              </a:rPr>
              <a:t>Weekend     </a:t>
            </a:r>
            <a:r>
              <a:rPr lang="en-US" sz="4100" dirty="0">
                <a:solidFill>
                  <a:srgbClr val="00B050"/>
                </a:solidFill>
              </a:rPr>
              <a:t>I don’t </a:t>
            </a:r>
            <a:r>
              <a:rPr lang="en-US" sz="4100" dirty="0" smtClean="0">
                <a:solidFill>
                  <a:srgbClr val="00B050"/>
                </a:solidFill>
              </a:rPr>
              <a:t>know</a:t>
            </a:r>
            <a:endParaRPr lang="en-US" sz="4100" dirty="0">
              <a:solidFill>
                <a:srgbClr val="00B05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594753"/>
            <a:ext cx="60960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switch (day) {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case 1: case 2: case3: case 4: case 5: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(“Weekday\t”);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case 6: case 7: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(“Weekend\t”);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default: </a:t>
            </a:r>
            <a:r>
              <a:rPr lang="en-US" sz="24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(“I don’t know\t”);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4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784390"/>
            <a:ext cx="5715000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switch (day) {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case 1: case 2: case3: case 4: case 5: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(“Weekday\n”);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 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break;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case 6: case 7: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   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(“Weekend\n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         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break;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default: </a:t>
            </a:r>
            <a:r>
              <a:rPr lang="en-US" sz="24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(“I don’t know\n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”);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        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break;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19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0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if ( expression ) { statements }</a:t>
            </a:r>
          </a:p>
          <a:p>
            <a:r>
              <a:rPr lang="en-US" sz="2800" dirty="0" smtClean="0"/>
              <a:t>Another coding style: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659082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answer;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(“Guess my lucky number:\n”);</a:t>
            </a:r>
          </a:p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(“%d”, &amp;answer);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if (answer == 5) 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{</a:t>
            </a:r>
          </a:p>
          <a:p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(“You are correct!\n”);</a:t>
            </a:r>
          </a:p>
          <a:p>
            <a:r>
              <a:rPr lang="en-US" sz="27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(“How did you know?\n”);</a:t>
            </a:r>
          </a:p>
          <a:p>
            <a:r>
              <a:rPr lang="en-US" sz="2700" dirty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7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7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700" dirty="0" smtClean="0">
                <a:solidFill>
                  <a:srgbClr val="000099"/>
                </a:solidFill>
                <a:latin typeface="Arial Narrow" pitchFamily="34" charset="0"/>
              </a:rPr>
              <a:t>(“We are done”);</a:t>
            </a:r>
            <a:endParaRPr lang="en-US" sz="27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9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Char input;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(“%c”, &amp;input);</a:t>
            </a:r>
          </a:p>
          <a:p>
            <a:pPr marL="0" indent="0">
              <a:buNone/>
            </a:pPr>
            <a:r>
              <a:rPr lang="en-US" dirty="0" smtClean="0"/>
              <a:t>Switch(input) {</a:t>
            </a:r>
          </a:p>
          <a:p>
            <a:pPr marL="0" indent="0">
              <a:buNone/>
            </a:pPr>
            <a:r>
              <a:rPr lang="en-US" dirty="0" smtClean="0"/>
              <a:t>	case ‘a’: case: ’e</a:t>
            </a:r>
            <a:r>
              <a:rPr lang="en-US" dirty="0"/>
              <a:t>’</a:t>
            </a:r>
            <a:r>
              <a:rPr lang="en-US" dirty="0" smtClean="0"/>
              <a:t>: case</a:t>
            </a:r>
            <a:r>
              <a:rPr lang="en-US" dirty="0"/>
              <a:t>: </a:t>
            </a:r>
            <a:r>
              <a:rPr lang="en-US" dirty="0" smtClean="0"/>
              <a:t>’i’ </a:t>
            </a:r>
            <a:r>
              <a:rPr lang="en-US" dirty="0"/>
              <a:t>case: </a:t>
            </a:r>
            <a:r>
              <a:rPr lang="en-US" dirty="0" smtClean="0"/>
              <a:t>’o’ </a:t>
            </a:r>
            <a:r>
              <a:rPr lang="en-US" dirty="0"/>
              <a:t>case: </a:t>
            </a:r>
            <a:r>
              <a:rPr lang="en-US" dirty="0" smtClean="0"/>
              <a:t>’u’ </a:t>
            </a:r>
            <a:r>
              <a:rPr lang="en-US" dirty="0" err="1" smtClean="0"/>
              <a:t>printf</a:t>
            </a:r>
            <a:r>
              <a:rPr lang="en-US" dirty="0" smtClean="0"/>
              <a:t>(“You entered a vowel”);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 </a:t>
            </a:r>
            <a:r>
              <a:rPr lang="en-US" dirty="0" err="1" smtClean="0"/>
              <a:t>printf</a:t>
            </a:r>
            <a:r>
              <a:rPr lang="en-US" dirty="0" smtClean="0"/>
              <a:t>(“You did not enter a vowel”);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Lazy expression, hard to read: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&gt; 20 &amp;&amp; j++ &lt; 5</a:t>
            </a:r>
          </a:p>
          <a:p>
            <a:r>
              <a:rPr lang="en-US" dirty="0" smtClean="0"/>
              <a:t>Using assignment 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f (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2)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    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(“Are you sure?\n”);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  <a:p>
            <a:r>
              <a:rPr lang="en-US" dirty="0" smtClean="0"/>
              <a:t>Dangling else</a:t>
            </a:r>
          </a:p>
          <a:p>
            <a:r>
              <a:rPr lang="en-US" dirty="0" smtClean="0"/>
              <a:t>Forgetting break in the 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0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Expressions</a:t>
            </a:r>
          </a:p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Conditional statement</a:t>
            </a:r>
          </a:p>
          <a:p>
            <a:r>
              <a:rPr lang="en-US" dirty="0" smtClean="0"/>
              <a:t>Switch statement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3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5</a:t>
            </a:r>
          </a:p>
          <a:p>
            <a:r>
              <a:rPr lang="en-US" dirty="0" err="1" smtClean="0"/>
              <a:t>Myprogramminglab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3.5, 3.6, </a:t>
            </a:r>
            <a:r>
              <a:rPr lang="en-US" dirty="0"/>
              <a:t>3.11, 3.12</a:t>
            </a:r>
          </a:p>
          <a:p>
            <a:pPr lvl="1"/>
            <a:r>
              <a:rPr lang="en-US" dirty="0"/>
              <a:t>4.7, 4.10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3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09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Loops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5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statements: </a:t>
            </a:r>
          </a:p>
          <a:p>
            <a:pPr lvl="1"/>
            <a:r>
              <a:rPr lang="en-US" dirty="0" smtClean="0"/>
              <a:t>Select a particular path of execution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Iteration statements: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Repeat a particular fragment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Jump statements:</a:t>
            </a:r>
          </a:p>
          <a:p>
            <a:pPr lvl="1"/>
            <a:r>
              <a:rPr lang="en-US" dirty="0" smtClean="0"/>
              <a:t>Jump to another place in the code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while ( expression ) statement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while ( expression ) 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{ statements }</a:t>
            </a: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/>
              <a:t>() required around expression</a:t>
            </a:r>
          </a:p>
          <a:p>
            <a:r>
              <a:rPr lang="en-US" sz="2800" dirty="0" smtClean="0"/>
              <a:t>expression: controlling expression</a:t>
            </a:r>
          </a:p>
          <a:p>
            <a:r>
              <a:rPr lang="en-US" sz="2800" dirty="0" smtClean="0"/>
              <a:t>Statement/statements: loop body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44196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distance = 1;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while (distance &lt; 10) 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distance += 2;</a:t>
            </a:r>
          </a:p>
        </p:txBody>
      </p:sp>
    </p:spTree>
    <p:extLst>
      <p:ext uri="{BB962C8B-B14F-4D97-AF65-F5344CB8AC3E}">
        <p14:creationId xmlns:p14="http://schemas.microsoft.com/office/powerpoint/2010/main" val="213128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char answer = ‘y’;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value = 0;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while (answer != ‘n’) {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value += 10;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(“Increment again?\n”);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(“%c”, &amp;answer);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0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= 3;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while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&gt; 0) {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(“Still positive: (%d). Decrement!\n”,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--;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330005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(2). </a:t>
            </a: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(1). </a:t>
            </a: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= 3;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while (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&gt; 0) { 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(“Still positive: (%d). Decrement!\n”,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--);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330005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B2B91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B2B91"/>
                </a:solidFill>
                <a:latin typeface="Arial Narrow" pitchFamily="34" charset="0"/>
              </a:rPr>
              <a:t>(2). </a:t>
            </a:r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B2B91"/>
                </a:solidFill>
                <a:latin typeface="Arial Narrow" pitchFamily="34" charset="0"/>
              </a:rPr>
              <a:t>(1). </a:t>
            </a:r>
            <a:r>
              <a:rPr lang="en-US" sz="2800" i="1" dirty="0">
                <a:solidFill>
                  <a:srgbClr val="0B2B91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4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if </a:t>
            </a: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( expression ) { statements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} else {statements}</a:t>
            </a:r>
            <a:endParaRPr lang="en-US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dirty="0" smtClean="0"/>
              <a:t>Else statements are executed if expression evaluates to 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1" y="3418344"/>
            <a:ext cx="41529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(“Guess my lucky number:\n”);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(“%d”, &amp;answer);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if (answer == 5) 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(“You are correct!\n”);</a:t>
            </a:r>
          </a:p>
          <a:p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if (answer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!= </a:t>
            </a:r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5) 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     </a:t>
            </a:r>
            <a:r>
              <a:rPr lang="en-US" sz="24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(“You are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wrong!\</a:t>
            </a:r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n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”);</a:t>
            </a:r>
            <a:endParaRPr lang="en-US" sz="24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3429000"/>
            <a:ext cx="41148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(“Guess my lucky number:\n”);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(“%d”, &amp;answer);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if (answer == 5) 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(“You are correct!\n”);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else 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(“You are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wrong!\</a:t>
            </a:r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n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”);</a:t>
            </a:r>
            <a:endParaRPr lang="en-US" sz="24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6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= 3;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while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&gt; 0) { 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(“Still positive: (%d). Decrement!\n”,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</a:p>
          <a:p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/* </a:t>
            </a:r>
            <a:r>
              <a:rPr lang="en-US" sz="2800" dirty="0" err="1" smtClean="0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--;  */</a:t>
            </a:r>
          </a:p>
          <a:p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282380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Still positive: (3). Decrement!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(3). </a:t>
            </a: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Decrement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!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  … 	… 	… </a:t>
            </a:r>
          </a:p>
          <a:p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Still positive: </a:t>
            </a:r>
            <a:r>
              <a:rPr lang="en-US" sz="2800" i="1" dirty="0" smtClean="0">
                <a:solidFill>
                  <a:srgbClr val="000099"/>
                </a:solidFill>
                <a:latin typeface="Arial Narrow" pitchFamily="34" charset="0"/>
              </a:rPr>
              <a:t>(3). </a:t>
            </a:r>
            <a:r>
              <a:rPr lang="en-US" sz="2800" i="1" dirty="0">
                <a:solidFill>
                  <a:srgbClr val="000099"/>
                </a:solidFill>
                <a:latin typeface="Arial Narrow" pitchFamily="34" charset="0"/>
              </a:rPr>
              <a:t>Decrement!</a:t>
            </a:r>
            <a:endParaRPr lang="en-US" sz="2800" i="1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9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If the controlling expression is always nonzero, the while statement won’t terminate</a:t>
            </a:r>
            <a:endParaRPr lang="en-US" sz="5100" dirty="0"/>
          </a:p>
          <a:p>
            <a:r>
              <a:rPr lang="en-US" sz="5100" dirty="0" smtClean="0"/>
              <a:t>Use break or return to exit the loop</a:t>
            </a:r>
            <a:endParaRPr lang="en-US" sz="5100" dirty="0"/>
          </a:p>
          <a:p>
            <a:pPr marL="400050" lvl="1" indent="0">
              <a:buNone/>
            </a:pPr>
            <a:r>
              <a:rPr lang="en-US" sz="45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51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 count = 0;</a:t>
            </a:r>
          </a:p>
          <a:p>
            <a:pPr marL="400050" lvl="1" indent="0">
              <a:buNone/>
            </a:pP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	while (1) {</a:t>
            </a:r>
          </a:p>
          <a:p>
            <a:pPr marL="400050" lvl="1" indent="0">
              <a:buNone/>
            </a:pPr>
            <a:r>
              <a:rPr lang="en-US" sz="51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 	</a:t>
            </a:r>
            <a:r>
              <a:rPr lang="en-US" sz="51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    count++;</a:t>
            </a:r>
          </a:p>
          <a:p>
            <a:pPr marL="400050" lvl="1" indent="0">
              <a:buNone/>
            </a:pP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 	</a:t>
            </a:r>
            <a:r>
              <a:rPr lang="en-US" sz="51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    </a:t>
            </a:r>
            <a:r>
              <a:rPr lang="en-US" sz="51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(“Iteration #%d\n”, count);</a:t>
            </a:r>
          </a:p>
          <a:p>
            <a:pPr marL="400050" lvl="1" indent="0">
              <a:buNone/>
            </a:pP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 	     if (count == 5) </a:t>
            </a:r>
          </a:p>
          <a:p>
            <a:pPr marL="400050" lvl="1" indent="0">
              <a:buNone/>
            </a:pP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	          </a:t>
            </a:r>
            <a:r>
              <a:rPr lang="en-US" sz="5100" dirty="0" smtClean="0">
                <a:solidFill>
                  <a:srgbClr val="FF0000"/>
                </a:solidFill>
                <a:latin typeface="Arial Narrow" pitchFamily="34" charset="0"/>
              </a:rPr>
              <a:t>break;</a:t>
            </a:r>
          </a:p>
          <a:p>
            <a:pPr marL="400050" lvl="1" indent="0">
              <a:buNone/>
            </a:pPr>
            <a:r>
              <a:rPr lang="en-US" sz="5100" dirty="0" smtClean="0">
                <a:solidFill>
                  <a:srgbClr val="0B2B91"/>
                </a:solidFill>
                <a:latin typeface="Arial Narrow" pitchFamily="34" charset="0"/>
              </a:rPr>
              <a:t>	} </a:t>
            </a:r>
          </a:p>
          <a:p>
            <a:r>
              <a:rPr lang="en-US" sz="5100" dirty="0" smtClean="0"/>
              <a:t>What if we initialize count to 7?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6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that reads a sentence from user input and counts the number of occurrences of letters ‘a’ and ‘A’. The sentence ends when the user enters ‘.’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733800"/>
            <a:ext cx="746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Initialize count to 0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Repeat:</a:t>
            </a:r>
          </a:p>
          <a:p>
            <a:pPr defTabSz="628650"/>
            <a:r>
              <a:rPr lang="en-US" sz="3200" dirty="0">
                <a:solidFill>
                  <a:srgbClr val="00B050"/>
                </a:solidFill>
              </a:rPr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read one letter</a:t>
            </a:r>
          </a:p>
          <a:p>
            <a:pPr defTabSz="628650"/>
            <a:r>
              <a:rPr lang="en-US" sz="3200" dirty="0">
                <a:solidFill>
                  <a:srgbClr val="00B050"/>
                </a:solidFill>
              </a:rPr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if letter is ‘.’:			exit</a:t>
            </a:r>
          </a:p>
          <a:p>
            <a:pPr defTabSz="628650"/>
            <a:r>
              <a:rPr lang="en-US" sz="3200" dirty="0">
                <a:solidFill>
                  <a:srgbClr val="00B050"/>
                </a:solidFill>
              </a:rPr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if letter is ‘a’ or ‘A’:		increment count 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2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97573"/>
            <a:ext cx="73152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char letter;</a:t>
            </a:r>
          </a:p>
          <a:p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count = 0;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while (1) { </a:t>
            </a:r>
          </a:p>
          <a:p>
            <a:endParaRPr lang="en-US" sz="26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6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(“You entered %d a’s and A’s\n”, count);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5867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//Read one letter</a:t>
            </a:r>
          </a:p>
          <a:p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600" dirty="0">
                <a:solidFill>
                  <a:srgbClr val="000099"/>
                </a:solidFill>
                <a:latin typeface="Arial Narrow" pitchFamily="34" charset="0"/>
              </a:rPr>
              <a:t>(“%c”, &amp;letter);</a:t>
            </a:r>
          </a:p>
          <a:p>
            <a:endParaRPr lang="en-US" sz="2600" dirty="0" smtClean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//If letter is a or A, increment count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if </a:t>
            </a:r>
            <a:r>
              <a:rPr lang="en-US" sz="2600" dirty="0">
                <a:solidFill>
                  <a:srgbClr val="000099"/>
                </a:solidFill>
                <a:latin typeface="Arial Narrow" pitchFamily="34" charset="0"/>
              </a:rPr>
              <a:t>(letter == ‘a’ || letter == ‘A’) {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count</a:t>
            </a:r>
            <a:r>
              <a:rPr lang="en-US" sz="2600" dirty="0">
                <a:solidFill>
                  <a:srgbClr val="000099"/>
                </a:solidFill>
                <a:latin typeface="Arial Narrow" pitchFamily="34" charset="0"/>
              </a:rPr>
              <a:t>++;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endParaRPr lang="en-US" sz="26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//If letter is ‘.’, exit the loop</a:t>
            </a:r>
            <a:endParaRPr lang="en-US" sz="26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if </a:t>
            </a:r>
            <a:r>
              <a:rPr lang="en-US" sz="2600" dirty="0">
                <a:solidFill>
                  <a:srgbClr val="000099"/>
                </a:solidFill>
                <a:latin typeface="Arial Narrow" pitchFamily="34" charset="0"/>
              </a:rPr>
              <a:t>(letter == ‘.’)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break</a:t>
            </a:r>
            <a:r>
              <a:rPr lang="en-US" sz="2600" dirty="0">
                <a:solidFill>
                  <a:srgbClr val="000099"/>
                </a:solidFill>
                <a:latin typeface="Arial Narrow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888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Way:  Do not use While(1)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7315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char letter = ‘!’; </a:t>
            </a:r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//Anything that is not a ‘.’ is fine</a:t>
            </a:r>
          </a:p>
          <a:p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count = 0;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while (letter != ‘.’) { </a:t>
            </a:r>
          </a:p>
          <a:p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    //</a:t>
            </a:r>
            <a:r>
              <a:rPr lang="en-US" sz="2600" dirty="0">
                <a:solidFill>
                  <a:srgbClr val="00B050"/>
                </a:solidFill>
                <a:latin typeface="Arial Narrow" pitchFamily="34" charset="0"/>
              </a:rPr>
              <a:t>Read </a:t>
            </a:r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one </a:t>
            </a:r>
            <a:r>
              <a:rPr lang="en-US" sz="2600" dirty="0">
                <a:solidFill>
                  <a:srgbClr val="00B050"/>
                </a:solidFill>
                <a:latin typeface="Arial Narrow" pitchFamily="34" charset="0"/>
              </a:rPr>
              <a:t>letter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600" dirty="0">
                <a:solidFill>
                  <a:srgbClr val="000099"/>
                </a:solidFill>
                <a:latin typeface="Arial Narrow" pitchFamily="34" charset="0"/>
              </a:rPr>
              <a:t>(“%c”, &amp;letter);</a:t>
            </a:r>
          </a:p>
          <a:p>
            <a:endParaRPr lang="en-US" sz="26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6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   //</a:t>
            </a:r>
            <a:r>
              <a:rPr lang="en-US" sz="2600" dirty="0">
                <a:solidFill>
                  <a:srgbClr val="00B050"/>
                </a:solidFill>
                <a:latin typeface="Arial Narrow" pitchFamily="34" charset="0"/>
              </a:rPr>
              <a:t>If letter is a or A, increment count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if </a:t>
            </a:r>
            <a:r>
              <a:rPr lang="en-US" sz="2600" dirty="0">
                <a:solidFill>
                  <a:srgbClr val="000099"/>
                </a:solidFill>
                <a:latin typeface="Arial Narrow" pitchFamily="34" charset="0"/>
              </a:rPr>
              <a:t>(letter == ‘a’ || letter == ‘A’) {</a:t>
            </a:r>
          </a:p>
          <a:p>
            <a:r>
              <a:rPr lang="en-US" sz="2600" dirty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count</a:t>
            </a:r>
            <a:r>
              <a:rPr lang="en-US" sz="2600" dirty="0">
                <a:solidFill>
                  <a:srgbClr val="000099"/>
                </a:solidFill>
                <a:latin typeface="Arial Narrow" pitchFamily="34" charset="0"/>
              </a:rPr>
              <a:t>++;</a:t>
            </a: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    }</a:t>
            </a:r>
            <a:endParaRPr lang="en-US" sz="26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r>
              <a:rPr lang="en-US" sz="26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600" dirty="0" smtClean="0">
                <a:solidFill>
                  <a:srgbClr val="000099"/>
                </a:solidFill>
                <a:latin typeface="Arial Narrow" pitchFamily="34" charset="0"/>
              </a:rPr>
              <a:t>(“You entered %d a’s and A’s\n”, count);</a:t>
            </a:r>
          </a:p>
        </p:txBody>
      </p:sp>
    </p:spTree>
    <p:extLst>
      <p:ext uri="{BB962C8B-B14F-4D97-AF65-F5344CB8AC3E}">
        <p14:creationId xmlns:p14="http://schemas.microsoft.com/office/powerpoint/2010/main" val="5695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if statements (I)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725" y="1604129"/>
            <a:ext cx="3876675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if (delta &lt; 0)</a:t>
            </a:r>
          </a:p>
          <a:p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2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(“No real roots\n”);</a:t>
            </a:r>
          </a:p>
          <a:p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else</a:t>
            </a:r>
          </a:p>
          <a:p>
            <a:r>
              <a:rPr lang="en-US" sz="22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if (delta == 0)</a:t>
            </a:r>
          </a:p>
          <a:p>
            <a:r>
              <a:rPr lang="en-US" sz="22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   </a:t>
            </a:r>
            <a:r>
              <a:rPr lang="en-US" sz="22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(“Exactly one real root\n”);</a:t>
            </a:r>
          </a:p>
          <a:p>
            <a:r>
              <a:rPr lang="en-US" sz="22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else </a:t>
            </a:r>
          </a:p>
          <a:p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    </a:t>
            </a:r>
            <a:r>
              <a:rPr lang="en-US" sz="22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(“Two distinct roots\n”);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1604129"/>
            <a:ext cx="3876675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if (delta &lt; 0)</a:t>
            </a:r>
          </a:p>
          <a:p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2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(“No real roots\n”);</a:t>
            </a:r>
          </a:p>
          <a:p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else if (delta == 0)</a:t>
            </a:r>
          </a:p>
          <a:p>
            <a:r>
              <a:rPr lang="en-US" sz="22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2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(“Exactly one real root\n”);</a:t>
            </a:r>
          </a:p>
          <a:p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else </a:t>
            </a:r>
          </a:p>
          <a:p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2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(“Two distinct roots\n”);</a:t>
            </a:r>
          </a:p>
          <a:p>
            <a:endParaRPr lang="en-US" sz="2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25" y="4343400"/>
            <a:ext cx="7905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when: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series of conditions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stop as soon as one if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326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if statements (II)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426488"/>
            <a:ext cx="4114800" cy="53553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if (age &lt; 40)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else if (age &lt; 50)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0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(“You are in your forties\n”);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60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fifties\n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70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sixties\n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80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seventies\n”);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90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eighties\n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if (age &lt;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100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(“You are in your 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nineties\n</a:t>
            </a:r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else </a:t>
            </a:r>
          </a:p>
          <a:p>
            <a:r>
              <a:rPr lang="en-US" sz="20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  <a:endParaRPr lang="en-US" sz="2000" dirty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2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219200"/>
            <a:ext cx="3276600" cy="540147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if (age &lt; 40)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(“You are young\n”);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else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if (age &lt; 50)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your 40s\n”);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60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50s\n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70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60s\n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80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70s\n”);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90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80s\n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else 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    if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(age &lt;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100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)</a:t>
            </a: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(“In 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your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90s\n</a:t>
            </a:r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”);</a:t>
            </a:r>
          </a:p>
          <a:p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    else </a:t>
            </a:r>
            <a:endParaRPr lang="en-US" sz="15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1500" dirty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                       </a:t>
            </a:r>
            <a:r>
              <a:rPr lang="en-US" sz="15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1500" dirty="0" smtClean="0">
                <a:solidFill>
                  <a:srgbClr val="000099"/>
                </a:solidFill>
                <a:latin typeface="Arial Narrow" pitchFamily="34" charset="0"/>
              </a:rPr>
              <a:t>(“Really?\n”);</a:t>
            </a:r>
            <a:endParaRPr lang="en-US" sz="1500" dirty="0">
              <a:solidFill>
                <a:srgbClr val="000099"/>
              </a:solidFill>
              <a:latin typeface="Arial Narrow" pitchFamily="34" charset="0"/>
            </a:endParaRPr>
          </a:p>
          <a:p>
            <a:endParaRPr lang="en-US" sz="15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9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of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0300" y="1430953"/>
            <a:ext cx="4343400" cy="489364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a, b, c, z;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(“Enter 3 integers:\n”);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d%d%d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”, &amp;a, &amp;b, &amp;c);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if (a &lt; b)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if (b&lt;c)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  z = c;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else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 z = b;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else 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if (a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z = a;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else 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z = c;</a:t>
            </a:r>
          </a:p>
        </p:txBody>
      </p:sp>
    </p:spTree>
    <p:extLst>
      <p:ext uri="{BB962C8B-B14F-4D97-AF65-F5344CB8AC3E}">
        <p14:creationId xmlns:p14="http://schemas.microsoft.com/office/powerpoint/2010/main" val="218515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</a:t>
            </a:r>
            <a:r>
              <a:rPr lang="en-US" dirty="0"/>
              <a:t>of If Statements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4129"/>
            <a:ext cx="4572000" cy="34163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a, b, c, z;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(“Enter 3 integers:\n”);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(“%</a:t>
            </a:r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d%d%d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”, &amp;a, &amp;b, &amp;c);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if (a &gt; b &amp;&amp; a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z = a;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else if (b &gt; c)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z = b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else </a:t>
            </a:r>
          </a:p>
          <a:p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z = c;</a:t>
            </a:r>
          </a:p>
        </p:txBody>
      </p:sp>
    </p:spTree>
    <p:extLst>
      <p:ext uri="{BB962C8B-B14F-4D97-AF65-F5344CB8AC3E}">
        <p14:creationId xmlns:p14="http://schemas.microsoft.com/office/powerpoint/2010/main" val="118797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if ( salary &lt; 200000)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    if (salary &gt; 50000)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(“You are doing alright\n”);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(“You make a lot of money”);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dirty="0" smtClean="0"/>
              <a:t>What is the output if salary is </a:t>
            </a:r>
          </a:p>
          <a:p>
            <a:pPr marL="0" indent="0" algn="ctr">
              <a:buNone/>
            </a:pPr>
            <a:r>
              <a:rPr lang="en-US" dirty="0" smtClean="0"/>
              <a:t>$100,000	    $250,000	$10,000?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if ( salary &lt; 200000)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    if (salary &gt; 50000)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       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(“You are doing alright\n”);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    else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         </a:t>
            </a: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(“You make a lot of money”);</a:t>
            </a:r>
          </a:p>
          <a:p>
            <a:pPr marL="0" indent="0">
              <a:buNone/>
            </a:pP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dirty="0" smtClean="0"/>
              <a:t>Else is matched to the nearest if</a:t>
            </a:r>
          </a:p>
          <a:p>
            <a:r>
              <a:rPr lang="en-US" dirty="0" smtClean="0"/>
              <a:t>Use { } even with one statement only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2624</Words>
  <Application>Microsoft Macintosh PowerPoint</Application>
  <PresentationFormat>On-screen Show (4:3)</PresentationFormat>
  <Paragraphs>496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Compound Statement (I)</vt:lpstr>
      <vt:lpstr>Compound Statement (II)</vt:lpstr>
      <vt:lpstr>Else Clause</vt:lpstr>
      <vt:lpstr>Cascading if statements (I)</vt:lpstr>
      <vt:lpstr>Cascading if statements (II)</vt:lpstr>
      <vt:lpstr>Example 1 of If Statements</vt:lpstr>
      <vt:lpstr>Example 2 of If Statements</vt:lpstr>
      <vt:lpstr>Dangling else problem (I)</vt:lpstr>
      <vt:lpstr>Dangling else problem (II)</vt:lpstr>
      <vt:lpstr>Exercise of If Statement</vt:lpstr>
      <vt:lpstr>Quiz 05</vt:lpstr>
      <vt:lpstr>Conditional Expressions</vt:lpstr>
      <vt:lpstr>Conditional Expressions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Example</vt:lpstr>
      <vt:lpstr>Pitfalls</vt:lpstr>
      <vt:lpstr>Summary</vt:lpstr>
      <vt:lpstr>Practice</vt:lpstr>
      <vt:lpstr>CSE 220 – C Programming Lecture 09 </vt:lpstr>
      <vt:lpstr>Control of Flow</vt:lpstr>
      <vt:lpstr>While Statement</vt:lpstr>
      <vt:lpstr>Example 1</vt:lpstr>
      <vt:lpstr>Example 2</vt:lpstr>
      <vt:lpstr>Example 3</vt:lpstr>
      <vt:lpstr>Infinite Loop</vt:lpstr>
      <vt:lpstr>Infinite Loop</vt:lpstr>
      <vt:lpstr>Exercise</vt:lpstr>
      <vt:lpstr>PowerPoint Presentation</vt:lpstr>
      <vt:lpstr>Another Way:  Do not use While(1)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225</cp:revision>
  <dcterms:created xsi:type="dcterms:W3CDTF">2006-08-16T00:00:00Z</dcterms:created>
  <dcterms:modified xsi:type="dcterms:W3CDTF">2019-09-25T19:04:18Z</dcterms:modified>
</cp:coreProperties>
</file>