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5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77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1087" autoAdjust="0"/>
  </p:normalViewPr>
  <p:slideViewPr>
    <p:cSldViewPr>
      <p:cViewPr varScale="1">
        <p:scale>
          <a:sx n="101" d="100"/>
          <a:sy n="101" d="100"/>
        </p:scale>
        <p:origin x="-12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712"/>
    </p:cViewPr>
  </p:sorterViewPr>
  <p:notesViewPr>
    <p:cSldViewPr>
      <p:cViewPr varScale="1">
        <p:scale>
          <a:sx n="56" d="100"/>
          <a:sy n="56" d="100"/>
        </p:scale>
        <p:origin x="197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3EF0-FA50-45BF-AAE5-02AE2E2C9BEB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6AEB2-3164-4991-9D1A-465E2F57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1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CA5D-E365-4956-B7FA-A7D8253D360F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EBCD-346C-4301-BF85-82E445ABD877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C34-37DD-4820-9813-7FD2C72333CE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7E00E4E0-0CC6-408A-825B-119F970471CF}" type="datetime1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2ED-895F-4EDD-B782-4D7BF94E1FBF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41642AD7-E906-4941-83CC-0FCE08F59C35}" type="datetime1">
              <a:rPr lang="en-US" smtClean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469-91BD-4EC1-9168-EB4B9A1942AA}" type="datetime1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342-C089-4CFC-B19C-198EFED8D091}" type="datetime1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1E33-C466-4348-AA13-0E66CB28FAF7}" type="datetime1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49AD-28EA-4928-8DE9-5E97947BE438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BD6-0E07-4161-BA6F-762C46DC5A5B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7275-3693-4AB9-99E2-F9A9B085DEA5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do  statement while (expression);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do  {statement; } 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while (expression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);</a:t>
            </a:r>
            <a:endParaRPr lang="en-US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800" dirty="0" smtClean="0"/>
              <a:t>() required around expression</a:t>
            </a:r>
          </a:p>
          <a:p>
            <a:r>
              <a:rPr lang="en-US" sz="2800" dirty="0" smtClean="0"/>
              <a:t>expression: controlling expression</a:t>
            </a:r>
          </a:p>
          <a:p>
            <a:r>
              <a:rPr lang="en-US" sz="2800" dirty="0" smtClean="0"/>
              <a:t>Statement/statements: loop body</a:t>
            </a:r>
          </a:p>
          <a:p>
            <a:r>
              <a:rPr lang="en-US" sz="2800" dirty="0" smtClean="0"/>
              <a:t>Similar to while except: the controlling expression is executed after the loop body is executed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3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declare a variable inside expr1</a:t>
            </a:r>
          </a:p>
          <a:p>
            <a:r>
              <a:rPr lang="en-US" dirty="0" smtClean="0"/>
              <a:t>The variable is visible only inside loop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for (</a:t>
            </a:r>
            <a:r>
              <a:rPr lang="en-US" dirty="0" err="1" smtClean="0">
                <a:solidFill>
                  <a:srgbClr val="FF0000"/>
                </a:solidFill>
                <a:latin typeface="Arial Narrow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=0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; 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&lt;3;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++) 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{</a:t>
            </a:r>
          </a:p>
          <a:p>
            <a:pPr marL="0" indent="0" defTabSz="712788">
              <a:buNone/>
            </a:pP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(“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is %d\n”,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(“Now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is: %d\n”,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);</a:t>
            </a:r>
            <a:endParaRPr lang="en-US" dirty="0">
              <a:solidFill>
                <a:srgbClr val="000099"/>
              </a:solidFill>
            </a:endParaRPr>
          </a:p>
          <a:p>
            <a:endParaRPr lang="en-US" dirty="0" smtClean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4267200"/>
            <a:ext cx="23622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Wrong!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Variable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 is not available outside the loop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3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from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and for: may exit before body executed</a:t>
            </a:r>
          </a:p>
          <a:p>
            <a:r>
              <a:rPr lang="en-US" dirty="0" smtClean="0"/>
              <a:t>Do: exit after body is executed at least once</a:t>
            </a:r>
          </a:p>
          <a:p>
            <a:r>
              <a:rPr lang="en-US" dirty="0" smtClean="0"/>
              <a:t>Exit in the middle or transfer control?</a:t>
            </a:r>
          </a:p>
          <a:p>
            <a:pPr lvl="1"/>
            <a:r>
              <a:rPr lang="en-US" dirty="0" smtClean="0"/>
              <a:t>break statement</a:t>
            </a:r>
          </a:p>
          <a:p>
            <a:pPr lvl="1"/>
            <a:r>
              <a:rPr lang="en-US" dirty="0" smtClean="0"/>
              <a:t>continue statement</a:t>
            </a:r>
          </a:p>
          <a:p>
            <a:pPr lvl="1"/>
            <a:r>
              <a:rPr lang="en-US" dirty="0" err="1" smtClean="0"/>
              <a:t>goto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4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break;</a:t>
            </a:r>
          </a:p>
          <a:p>
            <a:r>
              <a:rPr lang="en-US" dirty="0" smtClean="0"/>
              <a:t>Used to jump out of: while, do, for, switch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785170"/>
            <a:ext cx="457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sum = 0;</a:t>
            </a:r>
          </a:p>
          <a:p>
            <a:r>
              <a:rPr lang="en-US" sz="2800" dirty="0">
                <a:solidFill>
                  <a:srgbClr val="FF0000"/>
                </a:solidFill>
                <a:latin typeface="Arial Narrow" pitchFamily="34" charset="0"/>
              </a:rPr>
              <a:t>for (;;) {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8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(“Enter a number\n”);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800" dirty="0" err="1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(“%d”,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&amp;n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);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   sum += n;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   if (n == 100) 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        break;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6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break;</a:t>
            </a:r>
          </a:p>
          <a:p>
            <a:r>
              <a:rPr lang="en-US" dirty="0" smtClean="0"/>
              <a:t>Used to jump out of: while, do, for, switch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788920"/>
            <a:ext cx="457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sum = 0;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while (1) {</a:t>
            </a:r>
            <a:endParaRPr lang="en-US" sz="2800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8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(“Enter a number\n”);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800" dirty="0" err="1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(“%d”,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&amp;n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);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   sum += n;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   if (n == 100) 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        break;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0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continue;</a:t>
            </a:r>
          </a:p>
          <a:p>
            <a:r>
              <a:rPr lang="en-US" dirty="0" smtClean="0"/>
              <a:t>Used to skip the remainder of the current iteration and go to the next one: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3204270"/>
            <a:ext cx="457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sum = 0;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for 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=10;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&lt;111;i++) 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{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if (i%3 == 0) 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       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continue;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sum +=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(“Added %d\n”,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);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6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3086100" lvl="7" indent="0"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goto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line-label;</a:t>
            </a:r>
          </a:p>
          <a:p>
            <a:pPr marL="3086100" lvl="7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line-label: ….</a:t>
            </a:r>
          </a:p>
          <a:p>
            <a:r>
              <a:rPr lang="en-US" dirty="0" smtClean="0"/>
              <a:t>Used to jump to any other statement (with a label) in the function</a:t>
            </a:r>
          </a:p>
          <a:p>
            <a:r>
              <a:rPr lang="en-US" dirty="0" smtClean="0"/>
              <a:t>Rarely used</a:t>
            </a:r>
            <a:br>
              <a:rPr lang="en-US" dirty="0" smtClean="0"/>
            </a:br>
            <a:r>
              <a:rPr lang="en-US" dirty="0" smtClean="0"/>
              <a:t>largely because it is too loose in structure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1599872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sum = 0;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while (1) {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(“Enter a number\n”);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(“%d”,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&amp;n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);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if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(n == 100) 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     </a:t>
            </a:r>
            <a:r>
              <a:rPr lang="en-US" sz="2800" dirty="0" err="1" smtClean="0">
                <a:solidFill>
                  <a:srgbClr val="FF0000"/>
                </a:solidFill>
                <a:latin typeface="Arial Narrow" pitchFamily="34" charset="0"/>
              </a:rPr>
              <a:t>goto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 Narrow" pitchFamily="34" charset="0"/>
              </a:rPr>
              <a:t>done_reading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sum += n;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</a:p>
          <a:p>
            <a:r>
              <a:rPr lang="en-US" sz="2800" dirty="0" err="1" smtClean="0">
                <a:solidFill>
                  <a:srgbClr val="FF0000"/>
                </a:solidFill>
                <a:latin typeface="Arial Narrow" pitchFamily="34" charset="0"/>
              </a:rPr>
              <a:t>done_reading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: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(“Sum is %d\n”, sum);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9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Arial Narrow" pitchFamily="34" charset="0"/>
              </a:rPr>
              <a:t>;</a:t>
            </a:r>
            <a:endParaRPr lang="en-US" b="1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dirty="0" smtClean="0"/>
              <a:t>Used mainly for writing loops with an empty loop body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6824" y="4618018"/>
            <a:ext cx="3533775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if 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(d == 20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latin typeface="Arial Narrow" pitchFamily="34" charset="0"/>
              </a:rPr>
              <a:t>;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(“d is %d\n”, d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);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389293"/>
            <a:ext cx="37338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for (d = 2; d &lt; n; d +=5)</a:t>
            </a: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;</a:t>
            </a:r>
          </a:p>
          <a:p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(“d is %d\n”, d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);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608493"/>
            <a:ext cx="37338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while(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&lt; 0)</a:t>
            </a:r>
            <a:r>
              <a:rPr lang="en-US" sz="2800" b="1" dirty="0" smtClean="0">
                <a:solidFill>
                  <a:srgbClr val="FF0000"/>
                </a:solidFill>
                <a:latin typeface="Arial Narrow" pitchFamily="34" charset="0"/>
              </a:rPr>
              <a:t>;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{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++;}</a:t>
            </a: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7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</a:t>
            </a:r>
            <a:r>
              <a:rPr lang="en-US" dirty="0" smtClean="0"/>
              <a:t> and </a:t>
            </a:r>
            <a:r>
              <a:rPr lang="en-US" b="1" dirty="0" smtClean="0"/>
              <a:t>Continue</a:t>
            </a:r>
            <a:r>
              <a:rPr lang="en-US" dirty="0" smtClean="0"/>
              <a:t> are Different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371600"/>
            <a:ext cx="381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i;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for (i = 1; i&lt;=4; i++){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(“%d\n ”, i);</a:t>
            </a:r>
            <a:br>
              <a:rPr lang="en-US" sz="2800" dirty="0" smtClean="0">
                <a:solidFill>
                  <a:srgbClr val="000099"/>
                </a:solidFill>
              </a:rPr>
            </a:br>
            <a:r>
              <a:rPr lang="en-US" sz="2800" dirty="0" smtClean="0">
                <a:solidFill>
                  <a:srgbClr val="000099"/>
                </a:solidFill>
              </a:rPr>
              <a:t>	if (i&gt;=2) </a:t>
            </a:r>
            <a:r>
              <a:rPr lang="en-US" sz="2800" dirty="0" smtClean="0">
                <a:solidFill>
                  <a:srgbClr val="FF0000"/>
                </a:solidFill>
              </a:rPr>
              <a:t>break</a:t>
            </a:r>
            <a:r>
              <a:rPr lang="en-US" sz="2800" dirty="0" smtClean="0">
                <a:solidFill>
                  <a:srgbClr val="000099"/>
                </a:solidFill>
              </a:rPr>
              <a:t>;</a:t>
            </a:r>
            <a:br>
              <a:rPr lang="en-US" sz="2800" dirty="0" smtClean="0">
                <a:solidFill>
                  <a:srgbClr val="000099"/>
                </a:solidFill>
              </a:rPr>
            </a:br>
            <a:r>
              <a:rPr lang="en-US" sz="2800" dirty="0" smtClean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(“for\n”);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038600"/>
            <a:ext cx="381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for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2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81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i;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for (i = 1; i&lt;=4; i++){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(“%d\n ”, i);</a:t>
            </a:r>
            <a:br>
              <a:rPr lang="en-US" sz="2800" dirty="0" smtClean="0">
                <a:solidFill>
                  <a:srgbClr val="000099"/>
                </a:solidFill>
              </a:rPr>
            </a:br>
            <a:r>
              <a:rPr lang="en-US" sz="2800" dirty="0" smtClean="0">
                <a:solidFill>
                  <a:srgbClr val="000099"/>
                </a:solidFill>
              </a:rPr>
              <a:t>	if (i&gt;=2) </a:t>
            </a:r>
            <a:r>
              <a:rPr lang="en-US" sz="2800" dirty="0" smtClean="0">
                <a:solidFill>
                  <a:srgbClr val="FF0000"/>
                </a:solidFill>
              </a:rPr>
              <a:t>continue</a:t>
            </a:r>
            <a:r>
              <a:rPr lang="en-US" sz="2800" dirty="0" smtClean="0">
                <a:solidFill>
                  <a:srgbClr val="000099"/>
                </a:solidFill>
              </a:rPr>
              <a:t>;</a:t>
            </a:r>
            <a:br>
              <a:rPr lang="en-US" sz="2800" dirty="0" smtClean="0">
                <a:solidFill>
                  <a:srgbClr val="000099"/>
                </a:solidFill>
              </a:rPr>
            </a:br>
            <a:r>
              <a:rPr lang="en-US" sz="2800" dirty="0" smtClean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(“for\n”);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4038600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for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2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3</a:t>
            </a:r>
          </a:p>
          <a:p>
            <a:r>
              <a:rPr lang="en-US" sz="2800" dirty="0">
                <a:solidFill>
                  <a:srgbClr val="008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855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i;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for (i = 1; i&lt;=4; i++){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>
                <a:solidFill>
                  <a:srgbClr val="000099"/>
                </a:solidFill>
              </a:rPr>
              <a:t>printf</a:t>
            </a:r>
            <a:r>
              <a:rPr lang="en-US" dirty="0">
                <a:solidFill>
                  <a:srgbClr val="000099"/>
                </a:solidFill>
              </a:rPr>
              <a:t>(“%d\n ”, i);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dirty="0">
                <a:solidFill>
                  <a:srgbClr val="000099"/>
                </a:solidFill>
              </a:rPr>
              <a:t>	if (i&gt;</a:t>
            </a:r>
            <a:r>
              <a:rPr lang="en-US" dirty="0" smtClean="0">
                <a:solidFill>
                  <a:srgbClr val="000099"/>
                </a:solidFill>
              </a:rPr>
              <a:t>=3) </a:t>
            </a:r>
            <a:r>
              <a:rPr lang="en-US" dirty="0">
                <a:solidFill>
                  <a:srgbClr val="FF0000"/>
                </a:solidFill>
              </a:rPr>
              <a:t>continue</a:t>
            </a:r>
            <a:r>
              <a:rPr lang="en-US" dirty="0">
                <a:solidFill>
                  <a:srgbClr val="000099"/>
                </a:solidFill>
              </a:rPr>
              <a:t>;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>
                <a:solidFill>
                  <a:srgbClr val="000099"/>
                </a:solidFill>
              </a:rPr>
              <a:t>printf</a:t>
            </a:r>
            <a:r>
              <a:rPr lang="en-US" dirty="0">
                <a:solidFill>
                  <a:srgbClr val="000099"/>
                </a:solidFill>
              </a:rPr>
              <a:t>(“for\n”);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How many “</a:t>
            </a:r>
            <a:r>
              <a:rPr lang="en-US" dirty="0" err="1" smtClean="0"/>
              <a:t>for”’s</a:t>
            </a:r>
            <a:r>
              <a:rPr lang="en-US" dirty="0" smtClean="0"/>
              <a:t> are produced above?  Choose:</a:t>
            </a:r>
          </a:p>
          <a:p>
            <a:pPr marL="0" indent="0">
              <a:buNone/>
            </a:pPr>
            <a:r>
              <a:rPr lang="en-US" dirty="0" smtClean="0"/>
              <a:t>0, 1, 2, 3, 4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2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/ Do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42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count = 0;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while (count &lt; 5) {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(“%d\t”, count++);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  <a:p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i="1" dirty="0" smtClean="0">
                <a:solidFill>
                  <a:srgbClr val="C00000"/>
                </a:solidFill>
                <a:latin typeface="Arial Narrow" pitchFamily="34" charset="0"/>
              </a:rPr>
              <a:t>0  1  2  3  4</a:t>
            </a:r>
            <a:endParaRPr lang="en-US" sz="2800" i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1600200"/>
            <a:ext cx="342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count = 0;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do {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(“%d\t”, count++);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 while  (count &lt; 5);</a:t>
            </a:r>
          </a:p>
          <a:p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i="1" dirty="0" smtClean="0">
                <a:solidFill>
                  <a:srgbClr val="C00000"/>
                </a:solidFill>
                <a:latin typeface="Arial Narrow" pitchFamily="34" charset="0"/>
              </a:rPr>
              <a:t>0  1  2  3  4</a:t>
            </a:r>
          </a:p>
        </p:txBody>
      </p:sp>
    </p:spTree>
    <p:extLst>
      <p:ext uri="{BB962C8B-B14F-4D97-AF65-F5344CB8AC3E}">
        <p14:creationId xmlns:p14="http://schemas.microsoft.com/office/powerpoint/2010/main" val="57972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/ Do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429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count = 10;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while (count &lt; 5) {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(“%d\t”, count++);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</a:p>
          <a:p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i="1" dirty="0" smtClean="0">
                <a:solidFill>
                  <a:srgbClr val="00B050"/>
                </a:solidFill>
                <a:latin typeface="Arial Narrow" pitchFamily="34" charset="0"/>
              </a:rPr>
              <a:t>Nothing is printed</a:t>
            </a:r>
          </a:p>
          <a:p>
            <a:r>
              <a:rPr lang="en-US" sz="2800" i="1" dirty="0" smtClean="0">
                <a:solidFill>
                  <a:srgbClr val="00B050"/>
                </a:solidFill>
                <a:latin typeface="Arial Narrow" pitchFamily="34" charset="0"/>
              </a:rPr>
              <a:t>Value of count: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600200"/>
            <a:ext cx="3429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count = 10;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do {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(“%d\t”, count++);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} while  (count &lt; 5);</a:t>
            </a:r>
          </a:p>
          <a:p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i="1" dirty="0" smtClean="0">
                <a:solidFill>
                  <a:srgbClr val="FF0000"/>
                </a:solidFill>
                <a:latin typeface="Arial Narrow" pitchFamily="34" charset="0"/>
              </a:rPr>
              <a:t>10</a:t>
            </a:r>
          </a:p>
          <a:p>
            <a:r>
              <a:rPr lang="en-US" sz="2800" i="1" dirty="0" smtClean="0">
                <a:solidFill>
                  <a:srgbClr val="00B050"/>
                </a:solidFill>
                <a:latin typeface="Arial Narrow" pitchFamily="34" charset="0"/>
              </a:rPr>
              <a:t>Value of count: 11</a:t>
            </a:r>
            <a:endParaRPr lang="en-US" sz="2800" i="1" dirty="0">
              <a:solidFill>
                <a:srgbClr val="00B05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9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32037"/>
            <a:ext cx="8229600" cy="307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5000"/>
            <a:ext cx="38862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char answer = ‘y’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value = 0;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while (answer != ‘n’) { 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 value += 10;</a:t>
            </a:r>
          </a:p>
          <a:p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(“Increment again?\n”);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(“%c”, &amp;answer);</a:t>
            </a:r>
          </a:p>
          <a:p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400" dirty="0" smtClean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1905000"/>
            <a:ext cx="38862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char answer;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value = 0;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do { 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 value += 10;</a:t>
            </a:r>
          </a:p>
          <a:p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(“Increment again?\n”);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(“%c”, &amp;answer);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} while (answer != ‘n’)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371600"/>
            <a:ext cx="81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Before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371600"/>
            <a:ext cx="83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Use do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1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for (expr1;  expr2;  expr3 ) statement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for 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expr1; 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expr2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; 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expr3 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) 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{ statements }</a:t>
            </a:r>
            <a:endParaRPr lang="en-US" dirty="0">
              <a:solidFill>
                <a:srgbClr val="000099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124200"/>
            <a:ext cx="35814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itchFamily="34" charset="0"/>
              </a:rPr>
              <a:t>for (</a:t>
            </a:r>
            <a:r>
              <a:rPr lang="en-US" sz="2800" dirty="0" err="1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Arial Narrow" pitchFamily="34" charset="0"/>
              </a:rPr>
              <a:t> = 0</a:t>
            </a:r>
            <a:r>
              <a:rPr lang="en-US" sz="2800" dirty="0">
                <a:latin typeface="Arial Narrow" pitchFamily="34" charset="0"/>
              </a:rPr>
              <a:t>;  </a:t>
            </a:r>
            <a:r>
              <a:rPr lang="en-US" sz="2800" dirty="0" err="1">
                <a:solidFill>
                  <a:srgbClr val="FF0000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Arial Narrow" pitchFamily="34" charset="0"/>
              </a:rPr>
              <a:t> &lt;10</a:t>
            </a:r>
            <a:r>
              <a:rPr lang="en-US" sz="2800" dirty="0">
                <a:latin typeface="Arial Narrow" pitchFamily="34" charset="0"/>
              </a:rPr>
              <a:t>;  </a:t>
            </a:r>
            <a:r>
              <a:rPr lang="en-US" sz="2800" dirty="0" err="1">
                <a:latin typeface="Arial Narrow" pitchFamily="34" charset="0"/>
              </a:rPr>
              <a:t>i</a:t>
            </a:r>
            <a:r>
              <a:rPr lang="en-US" sz="2800" dirty="0">
                <a:latin typeface="Arial Narrow" pitchFamily="34" charset="0"/>
              </a:rPr>
              <a:t>++ ) {</a:t>
            </a:r>
          </a:p>
          <a:p>
            <a:r>
              <a:rPr lang="en-US" sz="2800" dirty="0">
                <a:latin typeface="Arial Narrow" pitchFamily="34" charset="0"/>
              </a:rPr>
              <a:t>      </a:t>
            </a:r>
            <a:r>
              <a:rPr lang="en-US" sz="2800" dirty="0" err="1">
                <a:latin typeface="Arial Narrow" pitchFamily="34" charset="0"/>
              </a:rPr>
              <a:t>printf</a:t>
            </a:r>
            <a:r>
              <a:rPr lang="en-US" sz="2800" dirty="0">
                <a:latin typeface="Arial Narrow" pitchFamily="34" charset="0"/>
              </a:rPr>
              <a:t>(“count at %d\n”);</a:t>
            </a:r>
          </a:p>
          <a:p>
            <a:r>
              <a:rPr lang="en-US" sz="2800" dirty="0" smtClean="0">
                <a:latin typeface="Arial Narrow" pitchFamily="34" charset="0"/>
              </a:rPr>
              <a:t>}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62400" y="3124200"/>
            <a:ext cx="49530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Evaluate </a:t>
            </a:r>
            <a:r>
              <a:rPr lang="en-US" sz="2800" dirty="0" smtClean="0">
                <a:solidFill>
                  <a:srgbClr val="00B050"/>
                </a:solidFill>
              </a:rPr>
              <a:t>expr1</a:t>
            </a:r>
            <a:r>
              <a:rPr lang="en-US" sz="2800" dirty="0" smtClean="0"/>
              <a:t>: </a:t>
            </a:r>
            <a:r>
              <a:rPr lang="en-US" sz="2800" i="1" dirty="0" smtClean="0">
                <a:solidFill>
                  <a:srgbClr val="0B2B91"/>
                </a:solidFill>
              </a:rPr>
              <a:t>initialize </a:t>
            </a:r>
            <a:r>
              <a:rPr lang="en-US" sz="2800" i="1" dirty="0" err="1" smtClean="0">
                <a:solidFill>
                  <a:srgbClr val="0B2B91"/>
                </a:solidFill>
              </a:rPr>
              <a:t>i</a:t>
            </a:r>
            <a:r>
              <a:rPr lang="en-US" sz="2800" i="1" dirty="0" smtClean="0">
                <a:solidFill>
                  <a:srgbClr val="0B2B91"/>
                </a:solidFill>
              </a:rPr>
              <a:t> to 0</a:t>
            </a:r>
          </a:p>
          <a:p>
            <a:r>
              <a:rPr lang="en-US" sz="2800" dirty="0" smtClean="0"/>
              <a:t>Test </a:t>
            </a:r>
            <a:r>
              <a:rPr lang="en-US" sz="2800" dirty="0" smtClean="0">
                <a:solidFill>
                  <a:srgbClr val="FF0000"/>
                </a:solidFill>
              </a:rPr>
              <a:t>expr2</a:t>
            </a:r>
            <a:r>
              <a:rPr lang="en-US" sz="2800" dirty="0" smtClean="0"/>
              <a:t>: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0B2B91"/>
                </a:solidFill>
              </a:rPr>
              <a:t>is </a:t>
            </a:r>
            <a:r>
              <a:rPr lang="en-US" sz="2800" i="1" dirty="0" err="1" smtClean="0">
                <a:solidFill>
                  <a:srgbClr val="0B2B91"/>
                </a:solidFill>
              </a:rPr>
              <a:t>i</a:t>
            </a:r>
            <a:r>
              <a:rPr lang="en-US" sz="2800" i="1" dirty="0" smtClean="0">
                <a:solidFill>
                  <a:srgbClr val="0B2B91"/>
                </a:solidFill>
              </a:rPr>
              <a:t> &lt; 10?</a:t>
            </a:r>
          </a:p>
          <a:p>
            <a:r>
              <a:rPr lang="en-US" sz="2800" dirty="0" smtClean="0"/>
              <a:t>If true:</a:t>
            </a:r>
          </a:p>
          <a:p>
            <a:r>
              <a:rPr lang="en-US" sz="2800" dirty="0" smtClean="0"/>
              <a:t>    Execute loop body: </a:t>
            </a:r>
            <a:r>
              <a:rPr lang="en-US" sz="2800" i="1" dirty="0" err="1" smtClean="0">
                <a:solidFill>
                  <a:srgbClr val="0B2B91"/>
                </a:solidFill>
              </a:rPr>
              <a:t>printf</a:t>
            </a:r>
            <a:r>
              <a:rPr lang="en-US" sz="2800" i="1" dirty="0" smtClean="0">
                <a:solidFill>
                  <a:srgbClr val="0B2B91"/>
                </a:solidFill>
              </a:rPr>
              <a:t>(“…”) </a:t>
            </a:r>
          </a:p>
          <a:p>
            <a:r>
              <a:rPr lang="en-US" sz="2800" i="1" dirty="0">
                <a:solidFill>
                  <a:srgbClr val="0B2B91"/>
                </a:solidFill>
              </a:rPr>
              <a:t> </a:t>
            </a:r>
            <a:r>
              <a:rPr lang="en-US" sz="2800" i="1" dirty="0" smtClean="0">
                <a:solidFill>
                  <a:srgbClr val="0B2B91"/>
                </a:solidFill>
              </a:rPr>
              <a:t>   </a:t>
            </a:r>
            <a:r>
              <a:rPr lang="en-US" sz="2800" dirty="0" smtClean="0"/>
              <a:t>Execute expr3: </a:t>
            </a:r>
            <a:r>
              <a:rPr lang="en-US" sz="2800" i="1" dirty="0" err="1" smtClean="0">
                <a:solidFill>
                  <a:srgbClr val="0B2B91"/>
                </a:solidFill>
              </a:rPr>
              <a:t>i</a:t>
            </a:r>
            <a:r>
              <a:rPr lang="en-US" sz="2800" i="1" dirty="0" smtClean="0">
                <a:solidFill>
                  <a:srgbClr val="0B2B91"/>
                </a:solidFill>
              </a:rPr>
              <a:t>++</a:t>
            </a:r>
          </a:p>
          <a:p>
            <a:r>
              <a:rPr lang="en-US" sz="2800" dirty="0" smtClean="0"/>
              <a:t>If false: exit loop</a:t>
            </a:r>
            <a:endParaRPr lang="en-US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7658100" y="3780504"/>
            <a:ext cx="1409700" cy="1371600"/>
            <a:chOff x="7658100" y="3714748"/>
            <a:chExt cx="1223772" cy="1371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662672" y="5046664"/>
              <a:ext cx="12192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8858250" y="3714748"/>
              <a:ext cx="4572" cy="13716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658100" y="3754437"/>
              <a:ext cx="1219200" cy="0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09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Suitable use: when we have a counting variable</a:t>
            </a:r>
          </a:p>
          <a:p>
            <a:r>
              <a:rPr lang="en-US" dirty="0" smtClean="0"/>
              <a:t>Common usages:</a:t>
            </a:r>
          </a:p>
          <a:p>
            <a:endParaRPr lang="en-US" sz="2000" dirty="0" smtClean="0"/>
          </a:p>
          <a:p>
            <a:pPr marL="225425" lvl="1" indent="0">
              <a:buNone/>
            </a:pP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for (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=0;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&lt;n;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++) {…}		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//Count from 0 to n-1</a:t>
            </a:r>
          </a:p>
          <a:p>
            <a:pPr marL="225425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for (</a:t>
            </a:r>
            <a:r>
              <a:rPr lang="en-US" sz="3200" dirty="0" err="1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=1; </a:t>
            </a:r>
            <a:r>
              <a:rPr lang="en-US" sz="3200" dirty="0" err="1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&lt;=n</a:t>
            </a: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; </a:t>
            </a:r>
            <a:r>
              <a:rPr lang="en-US" sz="3200" dirty="0" err="1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++) {…}	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//</a:t>
            </a:r>
            <a:r>
              <a:rPr lang="en-US" sz="3200" dirty="0">
                <a:solidFill>
                  <a:srgbClr val="00B050"/>
                </a:solidFill>
                <a:latin typeface="Arial Narrow" pitchFamily="34" charset="0"/>
              </a:rPr>
              <a:t>Count from 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1 </a:t>
            </a:r>
            <a:r>
              <a:rPr lang="en-US" sz="3200" dirty="0">
                <a:solidFill>
                  <a:srgbClr val="00B050"/>
                </a:solidFill>
                <a:latin typeface="Arial Narrow" pitchFamily="34" charset="0"/>
              </a:rPr>
              <a:t>to 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n</a:t>
            </a:r>
            <a:endParaRPr lang="en-US" sz="3200" dirty="0">
              <a:solidFill>
                <a:srgbClr val="00B050"/>
              </a:solidFill>
              <a:latin typeface="Arial Narrow" pitchFamily="34" charset="0"/>
            </a:endParaRPr>
          </a:p>
          <a:p>
            <a:pPr marL="225425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for (</a:t>
            </a:r>
            <a:r>
              <a:rPr lang="en-US" sz="3200" dirty="0" err="1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=n;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&gt;0;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--) </a:t>
            </a: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{…}	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//</a:t>
            </a:r>
            <a:r>
              <a:rPr lang="en-US" sz="3200" dirty="0">
                <a:solidFill>
                  <a:srgbClr val="00B050"/>
                </a:solidFill>
                <a:latin typeface="Arial Narrow" pitchFamily="34" charset="0"/>
              </a:rPr>
              <a:t>Count 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down from n to 1</a:t>
            </a:r>
            <a:endParaRPr lang="en-US" sz="3200" dirty="0">
              <a:solidFill>
                <a:srgbClr val="00B050"/>
              </a:solidFill>
              <a:latin typeface="Arial Narrow" pitchFamily="34" charset="0"/>
            </a:endParaRPr>
          </a:p>
          <a:p>
            <a:pPr marL="225425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for (</a:t>
            </a:r>
            <a:r>
              <a:rPr lang="en-US" sz="3200" dirty="0" err="1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=n-1;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&gt;=0;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--) </a:t>
            </a:r>
            <a:r>
              <a:rPr lang="en-US" sz="3200" dirty="0">
                <a:solidFill>
                  <a:srgbClr val="000099"/>
                </a:solidFill>
                <a:latin typeface="Arial Narrow" pitchFamily="34" charset="0"/>
              </a:rPr>
              <a:t>{…}	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//</a:t>
            </a:r>
            <a:r>
              <a:rPr lang="en-US" sz="3200" dirty="0">
                <a:solidFill>
                  <a:srgbClr val="00B050"/>
                </a:solidFill>
                <a:latin typeface="Arial Narrow" pitchFamily="34" charset="0"/>
              </a:rPr>
              <a:t>Count from 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n-1 </a:t>
            </a:r>
            <a:r>
              <a:rPr lang="en-US" sz="3200" dirty="0">
                <a:solidFill>
                  <a:srgbClr val="00B050"/>
                </a:solidFill>
                <a:latin typeface="Arial Narrow" pitchFamily="34" charset="0"/>
              </a:rPr>
              <a:t>to 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0</a:t>
            </a:r>
            <a:endParaRPr lang="en-US" sz="3200" dirty="0">
              <a:solidFill>
                <a:srgbClr val="00B050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itchFamily="34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2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Omitting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endParaRPr lang="en-US" dirty="0" smtClean="0"/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omit all 3 expressions: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r>
              <a:rPr lang="en-US" sz="3500" dirty="0" smtClean="0">
                <a:solidFill>
                  <a:srgbClr val="0B2B91"/>
                </a:solidFill>
                <a:latin typeface="Arial Narrow" pitchFamily="34" charset="0"/>
              </a:rPr>
              <a:t>for </a:t>
            </a:r>
            <a:r>
              <a:rPr lang="en-US" sz="3500" dirty="0">
                <a:solidFill>
                  <a:srgbClr val="0B2B91"/>
                </a:solidFill>
                <a:latin typeface="Arial Narrow" pitchFamily="34" charset="0"/>
              </a:rPr>
              <a:t>(;;) {…}</a:t>
            </a:r>
            <a:endParaRPr lang="en-US" sz="3500" dirty="0" smtClean="0"/>
          </a:p>
          <a:p>
            <a:r>
              <a:rPr lang="en-US" dirty="0" smtClean="0"/>
              <a:t>If second expression is omitted: </a:t>
            </a:r>
            <a:r>
              <a:rPr lang="en-US" u="sng" dirty="0" smtClean="0"/>
              <a:t>condition is true</a:t>
            </a:r>
          </a:p>
          <a:p>
            <a:pPr lvl="1"/>
            <a:r>
              <a:rPr lang="en-US" dirty="0" smtClean="0"/>
              <a:t>the loop does not terminate (unless stopped in the body) </a:t>
            </a:r>
            <a:endParaRPr lang="en-US" sz="32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514350" indent="-457200"/>
            <a:endParaRPr lang="en-US" dirty="0" smtClean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3700" y="1580346"/>
            <a:ext cx="3276600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for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(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=0;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&lt;n;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++)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{…}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75" y="2623759"/>
            <a:ext cx="28956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= 0;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for (;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&lt;n;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++) {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…}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6" name="Left-Right Arrow 5"/>
          <p:cNvSpPr/>
          <p:nvPr/>
        </p:nvSpPr>
        <p:spPr>
          <a:xfrm rot="20215269">
            <a:off x="2616622" y="2232891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0" y="2623759"/>
            <a:ext cx="28956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for (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=0;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&lt;n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;) {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…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++;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5" name="Left-Right Arrow 14"/>
          <p:cNvSpPr/>
          <p:nvPr/>
        </p:nvSpPr>
        <p:spPr>
          <a:xfrm rot="1290589">
            <a:off x="5832748" y="2215695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2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expr1, expr2</a:t>
            </a:r>
            <a:endParaRPr lang="en-US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dirty="0" smtClean="0"/>
              <a:t>First expr1 is evaluated, then expr2</a:t>
            </a:r>
          </a:p>
          <a:p>
            <a:r>
              <a:rPr lang="en-US" dirty="0" smtClean="0"/>
              <a:t>The value of entire expression is the </a:t>
            </a:r>
            <a:r>
              <a:rPr lang="en-US" u="sng" dirty="0" smtClean="0"/>
              <a:t>last expression</a:t>
            </a:r>
            <a:r>
              <a:rPr lang="en-US" dirty="0" smtClean="0"/>
              <a:t> evaluated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=0, j=100		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=0,j++,k=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i+j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endParaRPr lang="en-US" dirty="0" smtClean="0">
              <a:solidFill>
                <a:srgbClr val="000099"/>
              </a:solidFill>
            </a:endParaRPr>
          </a:p>
          <a:p>
            <a:r>
              <a:rPr lang="en-US" dirty="0" smtClean="0"/>
              <a:t>Use when C requires a single expression, but you need to have multiple expressions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endParaRPr lang="en-US" dirty="0" smtClean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execute multiple expressions:</a:t>
            </a:r>
          </a:p>
          <a:p>
            <a:pPr lvl="1"/>
            <a:r>
              <a:rPr lang="en-US" dirty="0" smtClean="0"/>
              <a:t>Initialize multiple variables in expr1</a:t>
            </a:r>
          </a:p>
          <a:p>
            <a:pPr lvl="1"/>
            <a:r>
              <a:rPr lang="en-US" dirty="0" smtClean="0"/>
              <a:t>Increment multiple variable in expr3</a:t>
            </a:r>
          </a:p>
          <a:p>
            <a:pPr marL="0" indent="0">
              <a:buNone/>
            </a:pP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for 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(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=50, j=100)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;  </a:t>
            </a: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i+j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&gt;0; 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+=5, j-=15) 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dirty="0"/>
          </a:p>
          <a:p>
            <a:endParaRPr lang="en-US" dirty="0" smtClean="0">
              <a:solidFill>
                <a:srgbClr val="0B2B9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0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1081</Words>
  <Application>Microsoft Macintosh PowerPoint</Application>
  <PresentationFormat>On-screen Show (4:3)</PresentationFormat>
  <Paragraphs>228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Do Statement</vt:lpstr>
      <vt:lpstr>While / Do comparison</vt:lpstr>
      <vt:lpstr>While / Do comparison</vt:lpstr>
      <vt:lpstr>Example 1 Revisited</vt:lpstr>
      <vt:lpstr>For statement</vt:lpstr>
      <vt:lpstr>For statement</vt:lpstr>
      <vt:lpstr>Omitting expressions</vt:lpstr>
      <vt:lpstr>Comma Operator</vt:lpstr>
      <vt:lpstr>Multiple expressions</vt:lpstr>
      <vt:lpstr>Declare and Initialize</vt:lpstr>
      <vt:lpstr>Exiting from a loop</vt:lpstr>
      <vt:lpstr>Break</vt:lpstr>
      <vt:lpstr>Break</vt:lpstr>
      <vt:lpstr>Continue</vt:lpstr>
      <vt:lpstr>goto</vt:lpstr>
      <vt:lpstr>goto</vt:lpstr>
      <vt:lpstr>Null statement</vt:lpstr>
      <vt:lpstr>Break and Continue are Different</vt:lpstr>
      <vt:lpstr>Quiz 06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284</cp:revision>
  <dcterms:created xsi:type="dcterms:W3CDTF">2006-08-16T00:00:00Z</dcterms:created>
  <dcterms:modified xsi:type="dcterms:W3CDTF">2019-09-30T20:50:55Z</dcterms:modified>
</cp:coreProperties>
</file>