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9" r:id="rId15"/>
    <p:sldId id="355" r:id="rId16"/>
    <p:sldId id="256" r:id="rId17"/>
    <p:sldId id="325" r:id="rId18"/>
    <p:sldId id="326" r:id="rId19"/>
    <p:sldId id="327" r:id="rId20"/>
    <p:sldId id="336" r:id="rId21"/>
    <p:sldId id="328" r:id="rId22"/>
    <p:sldId id="33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087" autoAdjust="0"/>
  </p:normalViewPr>
  <p:slideViewPr>
    <p:cSldViewPr>
      <p:cViewPr varScale="1">
        <p:scale>
          <a:sx n="98" d="100"/>
          <a:sy n="98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given n of a value between 1 and 26, prints the following: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A1    A2    A3  …  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045" y="3505200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(“Enter n between 1 and 26:\n”);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</a:rPr>
              <a:t>(“%d”, &amp;n);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</a:t>
            </a:r>
            <a:r>
              <a:rPr lang="en-US" sz="2800" dirty="0" err="1" smtClean="0">
                <a:solidFill>
                  <a:srgbClr val="000099"/>
                </a:solidFill>
              </a:rPr>
              <a:t>A%d</a:t>
            </a:r>
            <a:r>
              <a:rPr lang="en-US" sz="2800" dirty="0" smtClean="0">
                <a:solidFill>
                  <a:srgbClr val="000099"/>
                </a:solidFill>
              </a:rPr>
              <a:t> ”, index);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11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</a:t>
            </a:r>
            <a:r>
              <a:rPr lang="en-US" dirty="0" smtClean="0"/>
              <a:t>: Solution: Use Nested Loops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164134"/>
            <a:ext cx="3962400" cy="5262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n,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, idx2;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char letter = ‘A’;</a:t>
            </a:r>
          </a:p>
          <a:p>
            <a:endParaRPr lang="en-US" sz="27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//Read input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(“Enter n: (1..26)\n”);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(“%d”, &amp;n);</a:t>
            </a:r>
          </a:p>
          <a:p>
            <a:endParaRPr lang="en-US" sz="27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//Validate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if (n &lt; 1 || n &gt; 26)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(“Not a valid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nb.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\n”);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return 1;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164134"/>
            <a:ext cx="4724400" cy="38318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//Print table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= 1;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&lt;=n;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++,</a:t>
            </a:r>
            <a:r>
              <a:rPr lang="en-US" sz="2700" dirty="0" smtClean="0">
                <a:solidFill>
                  <a:srgbClr val="FF0000"/>
                </a:solidFill>
                <a:latin typeface="Arial Narrow" pitchFamily="34" charset="0"/>
              </a:rPr>
              <a:t>letter++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for (idx2 = 1; idx2 &lt;= n; idx2++)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(“%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c%d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“, letter, idx2);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(“\n”);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endParaRPr lang="en-US" sz="27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9230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250573"/>
            <a:ext cx="121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99"/>
                </a:solidFill>
              </a:rPr>
              <a:t>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!!!!!</a:t>
            </a:r>
          </a:p>
          <a:p>
            <a:r>
              <a:rPr lang="en-US" sz="3200" b="1" dirty="0" smtClean="0">
                <a:solidFill>
                  <a:srgbClr val="000099"/>
                </a:solidFill>
              </a:rPr>
              <a:t>!!!!!!</a:t>
            </a:r>
            <a:endParaRPr lang="en-US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8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7406" y="3448507"/>
            <a:ext cx="5909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!		Row 1: 1 ex. mark	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</a:t>
            </a:r>
            <a:r>
              <a:rPr lang="en-US" sz="2800" b="1" dirty="0">
                <a:solidFill>
                  <a:srgbClr val="000099"/>
                </a:solidFill>
              </a:rPr>
              <a:t>	</a:t>
            </a:r>
            <a:r>
              <a:rPr lang="en-US" sz="2800" b="1" dirty="0" smtClean="0">
                <a:solidFill>
                  <a:srgbClr val="000099"/>
                </a:solidFill>
              </a:rPr>
              <a:t>	Row 2: 2 </a:t>
            </a:r>
            <a:r>
              <a:rPr lang="en-US" sz="2800" b="1" dirty="0">
                <a:solidFill>
                  <a:srgbClr val="000099"/>
                </a:solidFill>
              </a:rPr>
              <a:t>ex. </a:t>
            </a:r>
            <a:r>
              <a:rPr lang="en-US" sz="2800" b="1" dirty="0" smtClean="0">
                <a:solidFill>
                  <a:srgbClr val="000099"/>
                </a:solidFill>
              </a:rPr>
              <a:t>marks</a:t>
            </a:r>
            <a:r>
              <a:rPr lang="en-US" sz="2800" b="1" dirty="0">
                <a:solidFill>
                  <a:srgbClr val="000099"/>
                </a:solidFill>
              </a:rPr>
              <a:t>	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			…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		Row x: x ex. marks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!!!!!			…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!!!!!!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4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4: Solution: Use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print out the following pattern consisting of x rows where x is an integer read from standard input: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429000"/>
            <a:ext cx="5486400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for (idx1 = 1; idx1&lt;=n; idx1++)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for (idx2 = 1; idx2 &lt;= idx1; idx2++)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(“!“);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(“\n”);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48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many characters does the inner loop print for line i, i=1, 2, </a:t>
            </a:r>
            <a:r>
              <a:rPr lang="is-IS" dirty="0" smtClean="0"/>
              <a:t>… n</a:t>
            </a:r>
            <a:r>
              <a:rPr lang="en-US" dirty="0" smtClean="0"/>
              <a:t>?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429000"/>
            <a:ext cx="5486400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for (idx1 = 1; idx1&lt;=n; idx1++)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for (idx2 = 1; idx2 &lt;= idx1; idx2++)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(“!“);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(“\n”);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51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statements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Do loop</a:t>
            </a:r>
          </a:p>
          <a:p>
            <a:pPr lvl="1"/>
            <a:r>
              <a:rPr lang="en-US" dirty="0" smtClean="0"/>
              <a:t>For loop</a:t>
            </a:r>
          </a:p>
          <a:p>
            <a:r>
              <a:rPr lang="en-US" dirty="0" smtClean="0"/>
              <a:t>break, continue</a:t>
            </a:r>
          </a:p>
          <a:p>
            <a:r>
              <a:rPr lang="en-US" dirty="0" smtClean="0"/>
              <a:t>Comma operator</a:t>
            </a:r>
          </a:p>
          <a:p>
            <a:r>
              <a:rPr lang="en-US" dirty="0" smtClean="0"/>
              <a:t>Null statement</a:t>
            </a:r>
          </a:p>
          <a:p>
            <a:r>
              <a:rPr lang="en-US" smtClean="0"/>
              <a:t>Nested loops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2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11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types</a:t>
            </a:r>
          </a:p>
          <a:p>
            <a:r>
              <a:rPr lang="en-US" dirty="0" smtClean="0"/>
              <a:t>Floating types</a:t>
            </a:r>
          </a:p>
          <a:p>
            <a:r>
              <a:rPr lang="en-US" dirty="0" smtClean="0"/>
              <a:t>Character types</a:t>
            </a:r>
          </a:p>
          <a:p>
            <a:r>
              <a:rPr lang="en-US" dirty="0" smtClean="0"/>
              <a:t>Type conversion</a:t>
            </a:r>
          </a:p>
          <a:p>
            <a:r>
              <a:rPr lang="en-US" dirty="0" smtClean="0"/>
              <a:t>Type definition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/>
              <a:t>T</a:t>
            </a:r>
            <a:r>
              <a:rPr lang="en-US" dirty="0" smtClean="0"/>
              <a:t>ypes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Whole numbers</a:t>
            </a:r>
          </a:p>
          <a:p>
            <a:r>
              <a:rPr lang="en-US" sz="2800" dirty="0" smtClean="0"/>
              <a:t>Signed/Unsigned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Signed: most significant bit denotes the sign: </a:t>
            </a:r>
            <a:r>
              <a:rPr lang="en-US" sz="2400" dirty="0" smtClean="0">
                <a:solidFill>
                  <a:srgbClr val="000099"/>
                </a:solidFill>
              </a:rPr>
              <a:t>1 if – 	0 if 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By default, integers are signed</a:t>
            </a:r>
          </a:p>
          <a:p>
            <a:r>
              <a:rPr lang="en-US" sz="2800" dirty="0" smtClean="0"/>
              <a:t>Length (machine dependent):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: 		16/32bits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long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, long</a:t>
            </a:r>
            <a:r>
              <a:rPr lang="en-US" sz="2400" dirty="0" smtClean="0"/>
              <a:t>: 	32/64bits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short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, short</a:t>
            </a:r>
            <a:r>
              <a:rPr lang="en-US" sz="2400" dirty="0" smtClean="0"/>
              <a:t>: 	16bits 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sizeof</a:t>
            </a:r>
            <a:r>
              <a:rPr lang="en-US" sz="2800" dirty="0" smtClean="0"/>
              <a:t> operator: number of </a:t>
            </a:r>
            <a:r>
              <a:rPr lang="en-US" sz="2800" u="sng" dirty="0" smtClean="0"/>
              <a:t>bytes</a:t>
            </a:r>
            <a:r>
              <a:rPr lang="en-US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(char): 1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): 4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(long): 8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6297" y="4191000"/>
            <a:ext cx="3810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long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short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/>
              <a:t>T</a:t>
            </a:r>
            <a:r>
              <a:rPr lang="en-US" dirty="0" smtClean="0"/>
              <a:t>ypes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111111111 00101000 00111000 00000110</a:t>
            </a:r>
          </a:p>
          <a:p>
            <a:pPr lvl="1"/>
            <a:r>
              <a:rPr lang="en-US" dirty="0" smtClean="0"/>
              <a:t>signed </a:t>
            </a:r>
            <a:r>
              <a:rPr lang="en-US" dirty="0" err="1" smtClean="0"/>
              <a:t>int</a:t>
            </a:r>
            <a:r>
              <a:rPr lang="en-US" dirty="0" smtClean="0"/>
              <a:t> x:  		- (2</a:t>
            </a:r>
            <a:r>
              <a:rPr lang="en-US" baseline="30000" dirty="0" smtClean="0"/>
              <a:t>30</a:t>
            </a:r>
            <a:r>
              <a:rPr lang="en-US" dirty="0" smtClean="0"/>
              <a:t> + 2</a:t>
            </a:r>
            <a:r>
              <a:rPr lang="en-US" baseline="30000" dirty="0" smtClean="0"/>
              <a:t>29 </a:t>
            </a:r>
            <a:r>
              <a:rPr lang="en-US" dirty="0" smtClean="0"/>
              <a:t>+ </a:t>
            </a:r>
            <a:r>
              <a:rPr lang="en-US" baseline="30000" dirty="0" smtClean="0"/>
              <a:t> </a:t>
            </a:r>
            <a:r>
              <a:rPr lang="en-US" dirty="0" smtClean="0"/>
              <a:t>….)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x: 	+2</a:t>
            </a:r>
            <a:r>
              <a:rPr lang="en-US" baseline="30000" dirty="0" smtClean="0"/>
              <a:t>31</a:t>
            </a:r>
            <a:r>
              <a:rPr lang="en-US" dirty="0" smtClean="0"/>
              <a:t> + …</a:t>
            </a:r>
          </a:p>
          <a:p>
            <a:r>
              <a:rPr lang="en-US" dirty="0" smtClean="0"/>
              <a:t>Integer overflow (16-bit case):</a:t>
            </a:r>
          </a:p>
          <a:p>
            <a:pPr lvl="1"/>
            <a:r>
              <a:rPr lang="en-US" dirty="0" smtClean="0"/>
              <a:t>Signed: 0111111111111111 + 0000000000000001 </a:t>
            </a:r>
          </a:p>
          <a:p>
            <a:pPr lvl="1"/>
            <a:r>
              <a:rPr lang="en-US" dirty="0" smtClean="0"/>
              <a:t>Result does not fit in 16 bits</a:t>
            </a:r>
          </a:p>
          <a:p>
            <a:pPr lvl="1"/>
            <a:r>
              <a:rPr lang="en-US" dirty="0" smtClean="0"/>
              <a:t>If signed: behavior undefined</a:t>
            </a:r>
          </a:p>
          <a:p>
            <a:pPr lvl="1"/>
            <a:r>
              <a:rPr lang="en-US" dirty="0" smtClean="0"/>
              <a:t>If unsigned: correct answer modulo 2</a:t>
            </a:r>
            <a:r>
              <a:rPr lang="en-US" baseline="30000" dirty="0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Namely discard the overflown bits</a:t>
            </a:r>
            <a:endParaRPr lang="en-US" baseline="30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3400" y="1066800"/>
            <a:ext cx="457200" cy="457200"/>
          </a:xfrm>
          <a:prstGeom prst="wedgeRectCallout">
            <a:avLst>
              <a:gd name="adj1" fmla="val -81250"/>
              <a:gd name="adj2" fmla="val 91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371600" y="1066800"/>
            <a:ext cx="457200" cy="457200"/>
          </a:xfrm>
          <a:prstGeom prst="wedgeRectCallout">
            <a:avLst>
              <a:gd name="adj1" fmla="val -81250"/>
              <a:gd name="adj2" fmla="val 91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0" y="1066800"/>
            <a:ext cx="457200" cy="457200"/>
          </a:xfrm>
          <a:prstGeom prst="wedgeRectCallout">
            <a:avLst>
              <a:gd name="adj1" fmla="val -2083"/>
              <a:gd name="adj2" fmla="val 9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31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given n of a value between 1 and 26, and </a:t>
            </a:r>
            <a:r>
              <a:rPr lang="en-US" dirty="0" smtClean="0">
                <a:solidFill>
                  <a:srgbClr val="FF0000"/>
                </a:solidFill>
              </a:rPr>
              <a:t>a character X </a:t>
            </a:r>
            <a:r>
              <a:rPr lang="en-US" dirty="0" smtClean="0"/>
              <a:t>prints the following: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X1    X2    X3  …  </a:t>
            </a:r>
            <a:r>
              <a:rPr lang="en-US" sz="2800" dirty="0" err="1" smtClean="0"/>
              <a:t>Xn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044" y="3505200"/>
            <a:ext cx="7194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n;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char c;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(“Enter a number and a letter:\n”);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</a:rPr>
              <a:t>(“%d %c”, &amp;n, &amp;c);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for (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index = 1; index &lt;=n; index++){</a:t>
            </a:r>
          </a:p>
          <a:p>
            <a:r>
              <a:rPr lang="en-US" sz="2800" dirty="0">
                <a:solidFill>
                  <a:srgbClr val="000099"/>
                </a:solidFill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</a:rPr>
              <a:t>(“%</a:t>
            </a:r>
            <a:r>
              <a:rPr lang="en-US" sz="2800" dirty="0" err="1" smtClean="0">
                <a:solidFill>
                  <a:srgbClr val="000099"/>
                </a:solidFill>
              </a:rPr>
              <a:t>c%d</a:t>
            </a:r>
            <a:r>
              <a:rPr lang="en-US" sz="2800" dirty="0" smtClean="0">
                <a:solidFill>
                  <a:srgbClr val="000099"/>
                </a:solidFill>
              </a:rPr>
              <a:t> ”, c, index);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2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 allows constants to be written in:</a:t>
            </a:r>
          </a:p>
          <a:p>
            <a:pPr lvl="1"/>
            <a:r>
              <a:rPr lang="en-US" dirty="0"/>
              <a:t>Decimal: base </a:t>
            </a:r>
            <a:r>
              <a:rPr lang="en-US" dirty="0" smtClean="0"/>
              <a:t>10 </a:t>
            </a:r>
          </a:p>
          <a:p>
            <a:pPr lvl="2"/>
            <a:r>
              <a:rPr lang="en-US" sz="2800" dirty="0" smtClean="0"/>
              <a:t>Digits between 0 and 9, must not begin with 0</a:t>
            </a:r>
          </a:p>
          <a:p>
            <a:pPr lvl="2"/>
            <a:r>
              <a:rPr lang="en-US" sz="2800" dirty="0" smtClean="0">
                <a:solidFill>
                  <a:srgbClr val="000099"/>
                </a:solidFill>
              </a:rPr>
              <a:t>34	   199	</a:t>
            </a:r>
            <a:endParaRPr lang="en-US" sz="2800" dirty="0">
              <a:solidFill>
                <a:srgbClr val="000099"/>
              </a:solidFill>
            </a:endParaRPr>
          </a:p>
          <a:p>
            <a:pPr lvl="1"/>
            <a:r>
              <a:rPr lang="en-US" dirty="0" smtClean="0"/>
              <a:t>Octal: base 8</a:t>
            </a:r>
          </a:p>
          <a:p>
            <a:pPr lvl="2"/>
            <a:r>
              <a:rPr lang="en-US" sz="2800" dirty="0" smtClean="0"/>
              <a:t>Digits between 0 and 7, must begin with 0</a:t>
            </a:r>
          </a:p>
          <a:p>
            <a:pPr lvl="2"/>
            <a:r>
              <a:rPr lang="en-US" sz="2800" dirty="0" smtClean="0">
                <a:solidFill>
                  <a:srgbClr val="000099"/>
                </a:solidFill>
              </a:rPr>
              <a:t>034	 07777</a:t>
            </a:r>
            <a:r>
              <a:rPr lang="en-US" sz="2800" dirty="0" smtClean="0"/>
              <a:t>	</a:t>
            </a:r>
          </a:p>
          <a:p>
            <a:pPr lvl="1"/>
            <a:r>
              <a:rPr lang="en-US" dirty="0" smtClean="0"/>
              <a:t>Hexadecimal: base 16</a:t>
            </a:r>
          </a:p>
          <a:p>
            <a:pPr lvl="2"/>
            <a:r>
              <a:rPr lang="en-US" sz="2800" dirty="0" smtClean="0"/>
              <a:t>Digits: need 15: 0,1,2,3,4,5,6,7,8,9,a,b,c,d,e,f</a:t>
            </a:r>
          </a:p>
          <a:p>
            <a:pPr lvl="2"/>
            <a:r>
              <a:rPr lang="en-US" sz="2800" dirty="0" smtClean="0"/>
              <a:t>must begin with 0x</a:t>
            </a:r>
          </a:p>
          <a:p>
            <a:pPr lvl="2"/>
            <a:r>
              <a:rPr lang="en-US" sz="2800" dirty="0" smtClean="0">
                <a:solidFill>
                  <a:srgbClr val="000099"/>
                </a:solidFill>
              </a:rPr>
              <a:t>0xFA 	0X2fCB	0xfddd	0xfddd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29632" y="5562600"/>
            <a:ext cx="2286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68264" y="5562600"/>
            <a:ext cx="2286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77232" y="6000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long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6000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unsigned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64" y="5527357"/>
            <a:ext cx="30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</a:rPr>
              <a:t>L</a:t>
            </a:r>
            <a:endParaRPr lang="en-US" sz="2600" dirty="0">
              <a:solidFill>
                <a:srgbClr val="00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2064" y="5527357"/>
            <a:ext cx="30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</a:rPr>
              <a:t>U</a:t>
            </a:r>
            <a:endParaRPr lang="en-US" sz="2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0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float: single precision (32bits, 6 digits)</a:t>
            </a:r>
          </a:p>
          <a:p>
            <a:r>
              <a:rPr lang="en-US" dirty="0" smtClean="0"/>
              <a:t>double: double precision (64 bits, 15 digits)</a:t>
            </a:r>
          </a:p>
          <a:p>
            <a:r>
              <a:rPr lang="en-US" dirty="0" smtClean="0"/>
              <a:t>long double: extended precision</a:t>
            </a:r>
          </a:p>
          <a:p>
            <a:r>
              <a:rPr lang="en-US" dirty="0" smtClean="0"/>
              <a:t>Float </a:t>
            </a:r>
            <a:r>
              <a:rPr lang="en-US" dirty="0"/>
              <a:t>Bits</a:t>
            </a:r>
            <a:r>
              <a:rPr lang="en-US" dirty="0" smtClean="0"/>
              <a:t>:	1   0 ----- 0    1 ------------- 1</a:t>
            </a:r>
          </a:p>
          <a:p>
            <a:pPr lvl="1"/>
            <a:r>
              <a:rPr lang="en-US" dirty="0" smtClean="0"/>
              <a:t>Sign (1) </a:t>
            </a:r>
          </a:p>
          <a:p>
            <a:pPr lvl="1"/>
            <a:r>
              <a:rPr lang="en-US" dirty="0" smtClean="0"/>
              <a:t>Exponent (8) </a:t>
            </a:r>
          </a:p>
          <a:p>
            <a:pPr lvl="1"/>
            <a:r>
              <a:rPr lang="en-US" dirty="0" smtClean="0"/>
              <a:t>Fraction (23)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3429000"/>
            <a:ext cx="237172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42900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Types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 a decimal point and/or exponent: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36.0       36.	.36e2        36E0      360e-1</a:t>
            </a:r>
          </a:p>
          <a:p>
            <a:r>
              <a:rPr lang="en-US" dirty="0" smtClean="0"/>
              <a:t>By default: stored as double</a:t>
            </a:r>
          </a:p>
          <a:p>
            <a:r>
              <a:rPr lang="en-US" dirty="0" smtClean="0"/>
              <a:t>To force as float: </a:t>
            </a:r>
          </a:p>
          <a:p>
            <a:pPr lvl="1"/>
            <a:r>
              <a:rPr lang="en-US" dirty="0" smtClean="0"/>
              <a:t>360.0f</a:t>
            </a:r>
          </a:p>
          <a:p>
            <a:r>
              <a:rPr lang="en-US" dirty="0" smtClean="0"/>
              <a:t>To force as double:</a:t>
            </a:r>
          </a:p>
          <a:p>
            <a:pPr lvl="1"/>
            <a:r>
              <a:rPr lang="en-US" dirty="0" smtClean="0"/>
              <a:t>360.0l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Constants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given n of a value between 1 and 26, prints the following table: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A1    A2    A3  …  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B1    B2    B3  </a:t>
            </a:r>
            <a:r>
              <a:rPr lang="en-US" sz="2800" dirty="0"/>
              <a:t>…  </a:t>
            </a:r>
            <a:r>
              <a:rPr lang="en-US" sz="2800" dirty="0" err="1" smtClean="0"/>
              <a:t>Bn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?1    ?2     ?3  </a:t>
            </a:r>
            <a:r>
              <a:rPr lang="en-US" sz="2800" dirty="0"/>
              <a:t>…  </a:t>
            </a:r>
            <a:r>
              <a:rPr lang="en-US" sz="2800" dirty="0" smtClean="0"/>
              <a:t>?n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where ‘?’ is the n</a:t>
            </a:r>
            <a:r>
              <a:rPr lang="en-US" baseline="30000" dirty="0" smtClean="0"/>
              <a:t>th</a:t>
            </a:r>
            <a:r>
              <a:rPr lang="en-US" dirty="0" smtClean="0"/>
              <a:t> letter of the alphabet.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6734" y="5257800"/>
            <a:ext cx="1648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n = 2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A1  A2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B1  B2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6222" y="5225845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n = 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A1  A2  A3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B1  B2  B3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C1  C2  C3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2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3: 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Validate: make sure n between 1 and 26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1: print row ‘1’ for A1 to An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2: print row ‘2’ for B1 to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Bn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, else exit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If n &gt;=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: print row ‘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’ for R</a:t>
            </a:r>
            <a:r>
              <a:rPr lang="en-US" sz="3200" baseline="-25000" dirty="0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1 to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R</a:t>
            </a:r>
            <a:r>
              <a:rPr lang="en-US" sz="3200" baseline="-250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n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, else exit    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…       …       …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Print row n for ?1 to ?n, exit</a:t>
            </a:r>
          </a:p>
        </p:txBody>
      </p:sp>
    </p:spTree>
    <p:extLst>
      <p:ext uri="{BB962C8B-B14F-4D97-AF65-F5344CB8AC3E}">
        <p14:creationId xmlns:p14="http://schemas.microsoft.com/office/powerpoint/2010/main" val="331974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dirty="0" smtClean="0"/>
              <a:t>Steps using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48264"/>
            <a:ext cx="78486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Validate: make sure number is between 1 and 26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 print row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41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dirty="0" smtClean="0"/>
              <a:t>Expand the row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//print row </a:t>
            </a:r>
            <a:r>
              <a:rPr lang="en-US" sz="3200" dirty="0" err="1" smtClean="0">
                <a:solidFill>
                  <a:srgbClr val="00B050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;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“?1 “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“?2 “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…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print “?n \n”  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55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dirty="0" smtClean="0"/>
              <a:t>Row as an insider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7467600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for (idx2 = 1; idx2 &lt;= n; idx2++)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print “?idx2 ”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4191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 Narrow" pitchFamily="34" charset="0"/>
              </a:rPr>
              <a:t>//Should know replacement for ‘?’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Represent the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; 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char letter = ‘A’;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= 1;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&lt;=n; </a:t>
            </a:r>
            <a:r>
              <a:rPr lang="en-US" sz="3200" dirty="0" err="1" smtClean="0">
                <a:solidFill>
                  <a:srgbClr val="000099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for (idx2 = 1; idx2 &lt;= n; idx2++) {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	print letter idx2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letter++;</a:t>
            </a:r>
          </a:p>
          <a:p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191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 Narrow" pitchFamily="34" charset="0"/>
              </a:rPr>
              <a:t>//Should know replacement for ‘?’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0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dirty="0" smtClean="0"/>
              <a:t>Move letter to outer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48264"/>
            <a:ext cx="6629400" cy="452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Read number n from user;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Validate</a:t>
            </a:r>
          </a:p>
          <a:p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, idx2; 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char letter = ‘A’;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= 1;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&lt;=n;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++,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letter++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for (idx2 = 1; idx2 &lt;= n; idx2++) {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print letter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endParaRPr lang="en-US" sz="32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}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3200" dirty="0" smtClean="0">
                <a:solidFill>
                  <a:srgbClr val="00B050"/>
                </a:solidFill>
                <a:latin typeface="Arial Narrow" pitchFamily="34" charset="0"/>
              </a:rPr>
              <a:t>//letter++;</a:t>
            </a:r>
          </a:p>
          <a:p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//Should know replacement for ‘?’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1116</Words>
  <Application>Microsoft Macintosh PowerPoint</Application>
  <PresentationFormat>On-screen Show (4:3)</PresentationFormat>
  <Paragraphs>250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Exercise 1</vt:lpstr>
      <vt:lpstr>Exercise 2</vt:lpstr>
      <vt:lpstr>Exercise 3</vt:lpstr>
      <vt:lpstr>Exercise 3: Algorithm Design</vt:lpstr>
      <vt:lpstr>Exercise 3: Steps using a loop</vt:lpstr>
      <vt:lpstr>Exercise 3: Expand the row</vt:lpstr>
      <vt:lpstr>Exercise 3: Row as an insider loop</vt:lpstr>
      <vt:lpstr>Exercise 3: Represent the letter</vt:lpstr>
      <vt:lpstr>Exercise 3: Move letter to outer for</vt:lpstr>
      <vt:lpstr>Exercise 3: Solution: Use Nested Loops</vt:lpstr>
      <vt:lpstr>Exercise 4</vt:lpstr>
      <vt:lpstr>Exercise 4</vt:lpstr>
      <vt:lpstr>Exercise 4: Solution: Use Nested Loops</vt:lpstr>
      <vt:lpstr>Quiz 07</vt:lpstr>
      <vt:lpstr>Summary</vt:lpstr>
      <vt:lpstr>CSE 220 – C Programming Lecture 11 </vt:lpstr>
      <vt:lpstr>Basic Types </vt:lpstr>
      <vt:lpstr>Integer Types (I)</vt:lpstr>
      <vt:lpstr>Integer Types (II)</vt:lpstr>
      <vt:lpstr>Integer Constants</vt:lpstr>
      <vt:lpstr>Floating Types</vt:lpstr>
      <vt:lpstr>Floating Constants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297</cp:revision>
  <dcterms:created xsi:type="dcterms:W3CDTF">2006-08-16T00:00:00Z</dcterms:created>
  <dcterms:modified xsi:type="dcterms:W3CDTF">2020-02-10T18:57:58Z</dcterms:modified>
</cp:coreProperties>
</file>