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63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1087" autoAdjust="0"/>
  </p:normalViewPr>
  <p:slideViewPr>
    <p:cSldViewPr>
      <p:cViewPr varScale="1">
        <p:scale>
          <a:sx n="98" d="100"/>
          <a:sy n="98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168"/>
    </p:cViewPr>
  </p:sorterViewPr>
  <p:notesViewPr>
    <p:cSldViewPr>
      <p:cViewPr varScale="1">
        <p:scale>
          <a:sx n="56" d="100"/>
          <a:sy n="56" d="100"/>
        </p:scale>
        <p:origin x="19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3EF0-FA50-45BF-AAE5-02AE2E2C9BE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AEB2-3164-4991-9D1A-465E2F57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CA5D-E365-4956-B7FA-A7D8253D360F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EBCD-346C-4301-BF85-82E445ABD877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C34-37DD-4820-9813-7FD2C72333CE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7E00E4E0-0CC6-408A-825B-119F970471CF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2ED-895F-4EDD-B782-4D7BF94E1FBF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41642AD7-E906-4941-83CC-0FCE08F59C35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469-91BD-4EC1-9168-EB4B9A1942AA}" type="datetime1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342-C089-4CFC-B19C-198EFED8D091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1E33-C466-4348-AA13-0E66CB28FAF7}" type="datetime1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49AD-28EA-4928-8DE9-5E97947BE438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BD6-0E07-4161-BA6F-762C46DC5A5B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7275-3693-4AB9-99E2-F9A9B085DEA5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Types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char: single character</a:t>
            </a:r>
          </a:p>
          <a:p>
            <a:r>
              <a:rPr lang="en-US" sz="3300" dirty="0" smtClean="0"/>
              <a:t>Inside the machine: ASCII code: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7bit code, 128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A is 1000001 (=65)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B is 1000010 (=66)</a:t>
            </a:r>
          </a:p>
          <a:p>
            <a:r>
              <a:rPr lang="en-US" sz="3300" dirty="0" smtClean="0"/>
              <a:t>Treated like integers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char c = 65; 	char c = </a:t>
            </a:r>
            <a:r>
              <a:rPr lang="en-US" sz="3300" dirty="0"/>
              <a:t>’</a:t>
            </a:r>
            <a:r>
              <a:rPr lang="en-US" sz="3300" dirty="0" smtClean="0"/>
              <a:t>A</a:t>
            </a:r>
            <a:r>
              <a:rPr lang="en-US" sz="3300" dirty="0"/>
              <a:t>’;</a:t>
            </a:r>
            <a:endParaRPr lang="en-US" sz="33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c += 1 	=&gt; 	c </a:t>
            </a:r>
            <a:r>
              <a:rPr lang="en-US" sz="3300" dirty="0"/>
              <a:t>becomes ’</a:t>
            </a:r>
            <a:r>
              <a:rPr lang="en-US" sz="3300" dirty="0" smtClean="0"/>
              <a:t>B’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c +</a:t>
            </a:r>
            <a:r>
              <a:rPr lang="en-US" sz="3300" dirty="0"/>
              <a:t>= ’</a:t>
            </a:r>
            <a:r>
              <a:rPr lang="en-US" sz="3300" dirty="0" smtClean="0"/>
              <a:t>a</a:t>
            </a:r>
            <a:r>
              <a:rPr lang="en-US" sz="3300" dirty="0"/>
              <a:t>’ – ’</a:t>
            </a:r>
            <a:r>
              <a:rPr lang="en-US" sz="3300" dirty="0" smtClean="0"/>
              <a:t>A</a:t>
            </a:r>
            <a:r>
              <a:rPr lang="en-US" sz="3300" dirty="0"/>
              <a:t>’</a:t>
            </a:r>
            <a:r>
              <a:rPr lang="en-US" sz="3300" dirty="0" smtClean="0"/>
              <a:t> 	=</a:t>
            </a:r>
            <a:r>
              <a:rPr lang="en-US" sz="3300" dirty="0"/>
              <a:t>&gt; ’</a:t>
            </a:r>
            <a:r>
              <a:rPr lang="en-US" sz="3300" dirty="0" smtClean="0"/>
              <a:t>b’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char md = 32	char md </a:t>
            </a:r>
            <a:r>
              <a:rPr lang="en-US" sz="3300" dirty="0"/>
              <a:t>= ’ ’</a:t>
            </a:r>
            <a:endParaRPr lang="en-US" sz="33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/>
              <a:t>’</a:t>
            </a:r>
            <a:r>
              <a:rPr lang="en-US" sz="3300" dirty="0" smtClean="0"/>
              <a:t>a</a:t>
            </a:r>
            <a:r>
              <a:rPr lang="en-US" sz="3300" dirty="0"/>
              <a:t>’</a:t>
            </a:r>
            <a:r>
              <a:rPr lang="en-US" sz="3300" dirty="0" smtClean="0"/>
              <a:t>*</a:t>
            </a:r>
            <a:r>
              <a:rPr lang="en-US" sz="3300" dirty="0"/>
              <a:t>’</a:t>
            </a:r>
            <a:r>
              <a:rPr lang="en-US" sz="3300" dirty="0" smtClean="0"/>
              <a:t>z</a:t>
            </a:r>
            <a:r>
              <a:rPr lang="en-US" sz="3300" dirty="0"/>
              <a:t>’</a:t>
            </a:r>
            <a:r>
              <a:rPr lang="en-US" sz="3300" dirty="0" smtClean="0"/>
              <a:t>/’X’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61089"/>
              </p:ext>
            </p:extLst>
          </p:nvPr>
        </p:nvGraphicFramePr>
        <p:xfrm>
          <a:off x="5486400" y="1752600"/>
          <a:ext cx="304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481"/>
                <a:gridCol w="817680"/>
                <a:gridCol w="688258"/>
                <a:gridCol w="786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47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types</a:t>
            </a:r>
          </a:p>
          <a:p>
            <a:r>
              <a:rPr lang="en-US" dirty="0" smtClean="0"/>
              <a:t>Character types</a:t>
            </a:r>
          </a:p>
          <a:p>
            <a:r>
              <a:rPr lang="en-US" dirty="0" smtClean="0"/>
              <a:t>Type conversion (implicit and explicit)</a:t>
            </a:r>
          </a:p>
          <a:p>
            <a:r>
              <a:rPr lang="en-US" dirty="0" smtClean="0"/>
              <a:t>Type definition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5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4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 Types: hold a </a:t>
            </a:r>
            <a:r>
              <a:rPr lang="en-US" dirty="0" smtClean="0"/>
              <a:t>single </a:t>
            </a:r>
            <a:r>
              <a:rPr lang="en-US" dirty="0" smtClean="0"/>
              <a:t>value 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char, …</a:t>
            </a:r>
          </a:p>
          <a:p>
            <a:r>
              <a:rPr lang="en-US" dirty="0" smtClean="0"/>
              <a:t>Aggregate Data Types: referenced as a single entity but hold </a:t>
            </a:r>
            <a:r>
              <a:rPr lang="en-US" dirty="0" smtClean="0"/>
              <a:t>multiple</a:t>
            </a:r>
            <a:r>
              <a:rPr lang="en-US" dirty="0" smtClean="0"/>
              <a:t>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array</a:t>
            </a:r>
          </a:p>
          <a:p>
            <a:pPr lvl="1"/>
            <a:r>
              <a:rPr lang="en-US" dirty="0" err="1" smtClean="0"/>
              <a:t>struct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200" y="5558498"/>
            <a:ext cx="6172200" cy="448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containing a number of values of the same type</a:t>
            </a:r>
          </a:p>
          <a:p>
            <a:r>
              <a:rPr lang="en-US" dirty="0" smtClean="0"/>
              <a:t>To declare an array, specify: </a:t>
            </a:r>
          </a:p>
          <a:p>
            <a:pPr lvl="1"/>
            <a:r>
              <a:rPr lang="en-US" dirty="0" smtClean="0"/>
              <a:t>Type of variables stored</a:t>
            </a:r>
          </a:p>
          <a:p>
            <a:pPr lvl="1"/>
            <a:r>
              <a:rPr lang="en-US" dirty="0"/>
              <a:t>Name of the array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number of </a:t>
            </a:r>
            <a:r>
              <a:rPr lang="en-US" dirty="0" smtClean="0"/>
              <a:t>elements: constant expression</a:t>
            </a:r>
            <a:endParaRPr lang="en-US" dirty="0" smtClean="0"/>
          </a:p>
          <a:p>
            <a:pPr marL="0" indent="0" defTabSz="57150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6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 a[8];</a:t>
            </a:r>
            <a:endParaRPr lang="en-US" sz="36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27020"/>
              </p:ext>
            </p:extLst>
          </p:nvPr>
        </p:nvGraphicFramePr>
        <p:xfrm>
          <a:off x="3096873" y="5562600"/>
          <a:ext cx="4648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5083587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6873" y="5558498"/>
            <a:ext cx="4648200" cy="448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Index starts at 0</a:t>
            </a:r>
          </a:p>
          <a:p>
            <a:r>
              <a:rPr lang="en-US" sz="2800" dirty="0" smtClean="0"/>
              <a:t>If size n, last index is n-1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709208"/>
            <a:ext cx="533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785408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1935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16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88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339054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</a:t>
            </a:r>
            <a:r>
              <a:rPr lang="en-US" sz="2400" i="1" dirty="0" smtClean="0">
                <a:solidFill>
                  <a:srgbClr val="FF0000"/>
                </a:solidFill>
              </a:rPr>
              <a:t>0</a:t>
            </a:r>
            <a:r>
              <a:rPr lang="en-US" sz="2400" i="1" dirty="0" smtClean="0"/>
              <a:t>]</a:t>
            </a:r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a[1]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76575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a[2]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a[3]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a[4]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a[5]</a:t>
            </a:r>
            <a:endParaRPr lang="en-US" sz="2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a[6]</a:t>
            </a:r>
            <a:endParaRPr lang="en-US" sz="2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1985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</a:t>
            </a:r>
            <a:r>
              <a:rPr lang="en-US" sz="2400" i="1" dirty="0" smtClean="0">
                <a:solidFill>
                  <a:srgbClr val="FF0000"/>
                </a:solidFill>
              </a:rPr>
              <a:t>7</a:t>
            </a:r>
            <a:r>
              <a:rPr lang="en-US" sz="2400" i="1" dirty="0" smtClean="0"/>
              <a:t>]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233208"/>
            <a:ext cx="24765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//Set values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#define Z 1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a[0] = 11;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a[Z] = 20;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a[2+2] = 0;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075" y="4233208"/>
            <a:ext cx="3209925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//Print cell content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(“%d\n”, a[0]);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9600" y="5265003"/>
            <a:ext cx="320040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//Read into a cell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(“%d\n”, &amp;a[6]);</a:t>
            </a:r>
          </a:p>
        </p:txBody>
      </p:sp>
    </p:spTree>
    <p:extLst>
      <p:ext uri="{BB962C8B-B14F-4D97-AF65-F5344CB8AC3E}">
        <p14:creationId xmlns:p14="http://schemas.microsoft.com/office/powerpoint/2010/main" val="343604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 10 integers from the user and print them backwards: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2474416"/>
            <a:ext cx="4800600" cy="415498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//Declare array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values[10];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//Read values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for 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=0;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&lt;10;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++) {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(“%d”, &amp;values[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//Print from last to first</a:t>
            </a:r>
            <a:endParaRPr lang="en-US" sz="24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for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=9;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&gt;=0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--)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d”,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values[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4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 10 integers from the user and print them backwards: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474416"/>
            <a:ext cx="4800600" cy="415498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//Declare array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values[10];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//Read values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for 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=0;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&lt;10;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++) {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(“%d”, &amp;values[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//Print from last to first</a:t>
            </a:r>
            <a:endParaRPr lang="en-US" sz="24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for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=9;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&gt;=0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--)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d”,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values[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30480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changes need to be done if we need an array of 11 elements?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4456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 10 integers from the user and print them backwards: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474416"/>
            <a:ext cx="4800600" cy="415498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//Declare array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values[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11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];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//Read values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for 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=0;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11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++) {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(“%d”, &amp;values[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//Print from last to first</a:t>
            </a:r>
            <a:endParaRPr lang="en-US" sz="24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for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=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10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&gt;=0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--)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d”,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values[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9718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changes need to be done if we need an array of 11 elements?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3624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Use Constant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1524000"/>
            <a:ext cx="5029200" cy="526297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#define  size 10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…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,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lastIdx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= size – 1;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values[size];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//Read values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for (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=0;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&lt;size;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++) 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(“%d”, &amp;values[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//Print from last to first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for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=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lastIdx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&gt;=0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--)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  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(“%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d”,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values[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7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real value of the size of the array below: </a:t>
            </a:r>
            <a:br>
              <a:rPr lang="en-US" dirty="0" smtClean="0"/>
            </a:br>
            <a:r>
              <a:rPr lang="en-US" dirty="0" smtClean="0"/>
              <a:t>Answer: (</a:t>
            </a:r>
            <a:r>
              <a:rPr lang="en-US" dirty="0" smtClean="0"/>
              <a:t>a) </a:t>
            </a:r>
            <a:r>
              <a:rPr lang="en-US" dirty="0" smtClean="0"/>
              <a:t>determined at run </a:t>
            </a:r>
            <a:r>
              <a:rPr lang="en-US" dirty="0" smtClean="0"/>
              <a:t>time, (b) 10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703017"/>
            <a:ext cx="586740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#define 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MAXSIZE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10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values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[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MAXSIZE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]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/>
            </a:r>
            <a:b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</a:b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(“Input array size %d\n”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,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size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)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  <a:r>
              <a:rPr lang="en-US" sz="2400" dirty="0">
                <a:solidFill>
                  <a:srgbClr val="00B050"/>
                </a:solidFill>
                <a:latin typeface="Arial Narrow" pitchFamily="34" charset="0"/>
              </a:rPr>
              <a:t> //Ask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size</a:t>
            </a:r>
            <a:endParaRPr lang="en-US" sz="24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400" dirty="0" err="1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(“%d”,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&amp;size)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400" dirty="0">
                <a:solidFill>
                  <a:srgbClr val="00B050"/>
                </a:solidFill>
                <a:latin typeface="Arial Narrow" pitchFamily="34" charset="0"/>
              </a:rPr>
              <a:t>//Read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size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Arial Narrow" pitchFamily="34" charset="0"/>
              </a:rPr>
              <a:t>//Read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array values</a:t>
            </a:r>
            <a:endParaRPr lang="en-US" sz="24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If (size &gt; MAXSIZE) {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(“error!\n”); exit(1)}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for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=0; </a:t>
            </a:r>
            <a:r>
              <a:rPr lang="en-US" sz="2400" dirty="0" err="1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&lt;size; </a:t>
            </a:r>
            <a:r>
              <a:rPr lang="en-US" sz="2400" dirty="0" err="1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++) {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      </a:t>
            </a:r>
            <a:r>
              <a:rPr lang="en-US" sz="2400" dirty="0" err="1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(“%d”, &amp;values[</a:t>
            </a:r>
            <a:r>
              <a:rPr lang="en-US" sz="2400" dirty="0" err="1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  <a:p>
            <a:r>
              <a:rPr lang="is-IS" sz="2400" dirty="0" smtClean="0">
                <a:solidFill>
                  <a:srgbClr val="0B2B91"/>
                </a:solidFill>
                <a:latin typeface="Arial Narrow" pitchFamily="34" charset="0"/>
              </a:rPr>
              <a:t>…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9" y="1529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Types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sz="3300" dirty="0" smtClean="0"/>
              <a:t>How to turn an uppercase character into lowercase?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69659"/>
              </p:ext>
            </p:extLst>
          </p:nvPr>
        </p:nvGraphicFramePr>
        <p:xfrm>
          <a:off x="6019800" y="1805781"/>
          <a:ext cx="289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10"/>
                <a:gridCol w="796290"/>
                <a:gridCol w="700548"/>
                <a:gridCol w="747252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2820412"/>
            <a:ext cx="537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c</a:t>
            </a:r>
            <a:r>
              <a:rPr lang="en-US" sz="2400" dirty="0" smtClean="0">
                <a:solidFill>
                  <a:srgbClr val="000099"/>
                </a:solidFill>
              </a:rPr>
              <a:t>har </a:t>
            </a:r>
            <a:r>
              <a:rPr lang="en-US" sz="2400" dirty="0" err="1" smtClean="0">
                <a:solidFill>
                  <a:srgbClr val="000099"/>
                </a:solidFill>
              </a:rPr>
              <a:t>bigLetter</a:t>
            </a:r>
            <a:r>
              <a:rPr lang="en-US" sz="2400" dirty="0" smtClean="0">
                <a:solidFill>
                  <a:srgbClr val="000099"/>
                </a:solidFill>
              </a:rPr>
              <a:t> = 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Q’;</a:t>
            </a:r>
          </a:p>
          <a:p>
            <a:r>
              <a:rPr lang="en-US" sz="2400" dirty="0">
                <a:solidFill>
                  <a:srgbClr val="000099"/>
                </a:solidFill>
              </a:rPr>
              <a:t>c</a:t>
            </a:r>
            <a:r>
              <a:rPr lang="en-US" sz="2400" dirty="0" smtClean="0">
                <a:solidFill>
                  <a:srgbClr val="000099"/>
                </a:solidFill>
              </a:rPr>
              <a:t>har smallLetter1 = </a:t>
            </a:r>
            <a:r>
              <a:rPr lang="en-US" sz="2400" dirty="0" err="1" smtClean="0">
                <a:solidFill>
                  <a:srgbClr val="000099"/>
                </a:solidFill>
              </a:rPr>
              <a:t>bigLetter</a:t>
            </a:r>
            <a:r>
              <a:rPr lang="en-US" sz="2400" dirty="0" smtClean="0">
                <a:solidFill>
                  <a:srgbClr val="000099"/>
                </a:solidFill>
              </a:rPr>
              <a:t> + 32;</a:t>
            </a:r>
          </a:p>
          <a:p>
            <a:r>
              <a:rPr lang="en-US" sz="2400" dirty="0">
                <a:solidFill>
                  <a:srgbClr val="000099"/>
                </a:solidFill>
              </a:rPr>
              <a:t>c</a:t>
            </a:r>
            <a:r>
              <a:rPr lang="en-US" sz="2400" dirty="0" smtClean="0">
                <a:solidFill>
                  <a:srgbClr val="000099"/>
                </a:solidFill>
              </a:rPr>
              <a:t>har smallLetter2 </a:t>
            </a:r>
            <a:r>
              <a:rPr lang="en-US" sz="2400" dirty="0">
                <a:solidFill>
                  <a:srgbClr val="000099"/>
                </a:solidFill>
              </a:rPr>
              <a:t>= </a:t>
            </a:r>
            <a:r>
              <a:rPr lang="en-US" sz="2400" dirty="0" err="1" smtClean="0">
                <a:solidFill>
                  <a:srgbClr val="000099"/>
                </a:solidFill>
              </a:rPr>
              <a:t>bigLetter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>
                <a:solidFill>
                  <a:srgbClr val="000099"/>
                </a:solidFill>
              </a:rPr>
              <a:t>+ </a:t>
            </a:r>
            <a:r>
              <a:rPr lang="en-US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q’ – 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Q’);</a:t>
            </a:r>
          </a:p>
          <a:p>
            <a:r>
              <a:rPr lang="en-US" sz="2400" dirty="0">
                <a:solidFill>
                  <a:srgbClr val="000099"/>
                </a:solidFill>
              </a:rPr>
              <a:t>c</a:t>
            </a:r>
            <a:r>
              <a:rPr lang="en-US" sz="2400" dirty="0" smtClean="0">
                <a:solidFill>
                  <a:srgbClr val="000099"/>
                </a:solidFill>
              </a:rPr>
              <a:t>har smallLetter3 </a:t>
            </a:r>
            <a:r>
              <a:rPr lang="en-US" sz="2400" dirty="0">
                <a:solidFill>
                  <a:srgbClr val="000099"/>
                </a:solidFill>
              </a:rPr>
              <a:t>= </a:t>
            </a:r>
            <a:r>
              <a:rPr lang="en-US" sz="2400" dirty="0" err="1" smtClean="0">
                <a:solidFill>
                  <a:srgbClr val="000099"/>
                </a:solidFill>
              </a:rPr>
              <a:t>bigLetter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>
                <a:solidFill>
                  <a:srgbClr val="000099"/>
                </a:solidFill>
              </a:rPr>
              <a:t>+ </a:t>
            </a:r>
            <a:r>
              <a:rPr lang="en-US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a’ </a:t>
            </a:r>
            <a:r>
              <a:rPr lang="en-US" sz="2400" dirty="0">
                <a:solidFill>
                  <a:srgbClr val="000099"/>
                </a:solidFill>
              </a:rPr>
              <a:t>– 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A’);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" y="4646395"/>
            <a:ext cx="537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char choice;</a:t>
            </a:r>
          </a:p>
          <a:p>
            <a:r>
              <a:rPr lang="en-US" sz="2400" dirty="0" err="1">
                <a:solidFill>
                  <a:srgbClr val="000099"/>
                </a:solidFill>
              </a:rPr>
              <a:t>s</a:t>
            </a:r>
            <a:r>
              <a:rPr lang="en-US" sz="2400" dirty="0" err="1" smtClean="0">
                <a:solidFill>
                  <a:srgbClr val="000099"/>
                </a:solidFill>
              </a:rPr>
              <a:t>canf</a:t>
            </a:r>
            <a:r>
              <a:rPr lang="en-US" sz="2400" dirty="0" smtClean="0">
                <a:solidFill>
                  <a:srgbClr val="000099"/>
                </a:solidFill>
              </a:rPr>
              <a:t>(“%c”, &amp;choice);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If (choice &gt;= 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A’ &amp;&amp; choice &lt;= 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Z’)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	choice </a:t>
            </a:r>
            <a:r>
              <a:rPr lang="en-US" sz="2400" dirty="0">
                <a:solidFill>
                  <a:srgbClr val="000099"/>
                </a:solidFill>
              </a:rPr>
              <a:t>= </a:t>
            </a:r>
            <a:r>
              <a:rPr lang="en-US" sz="2400" dirty="0" smtClean="0">
                <a:solidFill>
                  <a:srgbClr val="000099"/>
                </a:solidFill>
              </a:rPr>
              <a:t>choice </a:t>
            </a:r>
            <a:r>
              <a:rPr lang="en-US" sz="2400" dirty="0">
                <a:solidFill>
                  <a:srgbClr val="000099"/>
                </a:solidFill>
              </a:rPr>
              <a:t>+ </a:t>
            </a:r>
            <a:r>
              <a:rPr lang="en-US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a’ – </a:t>
            </a:r>
            <a:r>
              <a:rPr lang="en-US" sz="2400" dirty="0"/>
              <a:t>’</a:t>
            </a:r>
            <a:r>
              <a:rPr lang="en-US" sz="2400" dirty="0" smtClean="0">
                <a:solidFill>
                  <a:srgbClr val="000099"/>
                </a:solidFill>
              </a:rPr>
              <a:t>A’);</a:t>
            </a:r>
          </a:p>
        </p:txBody>
      </p:sp>
    </p:spTree>
    <p:extLst>
      <p:ext uri="{BB962C8B-B14F-4D97-AF65-F5344CB8AC3E}">
        <p14:creationId xmlns:p14="http://schemas.microsoft.com/office/powerpoint/2010/main" val="146644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08525"/>
          </a:xfrm>
        </p:spPr>
        <p:txBody>
          <a:bodyPr>
            <a:noAutofit/>
          </a:bodyPr>
          <a:lstStyle/>
          <a:p>
            <a:pPr marL="0" indent="0" defTabSz="511175">
              <a:buNone/>
            </a:pPr>
            <a:r>
              <a:rPr lang="en-US" sz="2200" dirty="0" smtClean="0"/>
              <a:t>Write a program that reads a character from the user and outputs all characters starting from that character to Z.</a:t>
            </a:r>
          </a:p>
          <a:p>
            <a:pPr marL="0" indent="0" defTabSz="511175">
              <a:buNone/>
            </a:pPr>
            <a:r>
              <a:rPr lang="en-US" sz="2200" dirty="0" smtClean="0"/>
              <a:t>Example: if user enters P, the program prints: P Q R S T U V W X Y Z</a:t>
            </a:r>
          </a:p>
          <a:p>
            <a:pPr marL="0" indent="0" defTabSz="511175">
              <a:buNone/>
            </a:pPr>
            <a:endParaRPr lang="en-US" sz="2200" dirty="0" smtClean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1175"/>
            <a:r>
              <a:rPr lang="en-US" sz="2400" dirty="0" err="1">
                <a:solidFill>
                  <a:srgbClr val="000099"/>
                </a:solidFill>
              </a:rPr>
              <a:t>int</a:t>
            </a:r>
            <a:r>
              <a:rPr lang="en-US" sz="2400" dirty="0">
                <a:solidFill>
                  <a:srgbClr val="000099"/>
                </a:solidFill>
              </a:rPr>
              <a:t> main(void) {</a:t>
            </a:r>
          </a:p>
          <a:p>
            <a:pPr defTabSz="511175"/>
            <a:r>
              <a:rPr lang="en-US" sz="2400" dirty="0">
                <a:solidFill>
                  <a:srgbClr val="000099"/>
                </a:solidFill>
              </a:rPr>
              <a:t>	char </a:t>
            </a:r>
            <a:r>
              <a:rPr lang="en-US" sz="2400" dirty="0" err="1">
                <a:solidFill>
                  <a:srgbClr val="000099"/>
                </a:solidFill>
              </a:rPr>
              <a:t>startingLetter</a:t>
            </a:r>
            <a:r>
              <a:rPr lang="en-US" sz="2400" dirty="0">
                <a:solidFill>
                  <a:srgbClr val="000099"/>
                </a:solidFill>
              </a:rPr>
              <a:t>, </a:t>
            </a:r>
            <a:r>
              <a:rPr lang="en-US" sz="2400" dirty="0" err="1">
                <a:solidFill>
                  <a:srgbClr val="000099"/>
                </a:solidFill>
              </a:rPr>
              <a:t>tmpLetter</a:t>
            </a:r>
            <a:r>
              <a:rPr lang="en-US" sz="2400" dirty="0">
                <a:solidFill>
                  <a:srgbClr val="000099"/>
                </a:solidFill>
              </a:rPr>
              <a:t>;</a:t>
            </a:r>
          </a:p>
          <a:p>
            <a:pPr defTabSz="511175"/>
            <a:r>
              <a:rPr lang="en-US" sz="2400" dirty="0">
                <a:solidFill>
                  <a:srgbClr val="000099"/>
                </a:solidFill>
              </a:rPr>
              <a:t>	</a:t>
            </a:r>
            <a:r>
              <a:rPr lang="en-US" sz="2400" dirty="0" err="1">
                <a:solidFill>
                  <a:srgbClr val="000099"/>
                </a:solidFill>
              </a:rPr>
              <a:t>scanf</a:t>
            </a:r>
            <a:r>
              <a:rPr lang="en-US" sz="2400" dirty="0">
                <a:solidFill>
                  <a:srgbClr val="000099"/>
                </a:solidFill>
              </a:rPr>
              <a:t>(“%c”, &amp;</a:t>
            </a:r>
            <a:r>
              <a:rPr lang="en-US" sz="2400" dirty="0" err="1">
                <a:solidFill>
                  <a:srgbClr val="000099"/>
                </a:solidFill>
              </a:rPr>
              <a:t>startingLetter</a:t>
            </a:r>
            <a:r>
              <a:rPr lang="en-US" sz="2400" dirty="0">
                <a:solidFill>
                  <a:srgbClr val="000099"/>
                </a:solidFill>
              </a:rPr>
              <a:t>);</a:t>
            </a:r>
          </a:p>
          <a:p>
            <a:pPr defTabSz="511175"/>
            <a:r>
              <a:rPr lang="en-US" sz="2400" dirty="0">
                <a:solidFill>
                  <a:srgbClr val="000099"/>
                </a:solidFill>
              </a:rPr>
              <a:t>	for (</a:t>
            </a:r>
            <a:r>
              <a:rPr lang="en-US" sz="2400" dirty="0" err="1">
                <a:solidFill>
                  <a:srgbClr val="000099"/>
                </a:solidFill>
              </a:rPr>
              <a:t>tmpLetter</a:t>
            </a:r>
            <a:r>
              <a:rPr lang="en-US" sz="2400" dirty="0">
                <a:solidFill>
                  <a:srgbClr val="000099"/>
                </a:solidFill>
              </a:rPr>
              <a:t> = </a:t>
            </a:r>
            <a:r>
              <a:rPr lang="en-US" sz="2400" dirty="0" err="1">
                <a:solidFill>
                  <a:srgbClr val="000099"/>
                </a:solidFill>
              </a:rPr>
              <a:t>startingLetter</a:t>
            </a:r>
            <a:r>
              <a:rPr lang="en-US" sz="2400" dirty="0">
                <a:solidFill>
                  <a:srgbClr val="000099"/>
                </a:solidFill>
              </a:rPr>
              <a:t>; </a:t>
            </a:r>
            <a:r>
              <a:rPr lang="en-US" sz="2400" dirty="0" err="1">
                <a:solidFill>
                  <a:srgbClr val="000099"/>
                </a:solidFill>
              </a:rPr>
              <a:t>tmpLetter</a:t>
            </a:r>
            <a:r>
              <a:rPr lang="en-US" sz="2400" dirty="0">
                <a:solidFill>
                  <a:srgbClr val="000099"/>
                </a:solidFill>
              </a:rPr>
              <a:t> &lt;= ’Z’; </a:t>
            </a:r>
            <a:r>
              <a:rPr lang="en-US" sz="2400" dirty="0" err="1">
                <a:solidFill>
                  <a:srgbClr val="000099"/>
                </a:solidFill>
              </a:rPr>
              <a:t>tmpLetter</a:t>
            </a:r>
            <a:r>
              <a:rPr lang="en-US" sz="2400" dirty="0">
                <a:solidFill>
                  <a:srgbClr val="000099"/>
                </a:solidFill>
              </a:rPr>
              <a:t>++)</a:t>
            </a:r>
          </a:p>
          <a:p>
            <a:pPr defTabSz="511175"/>
            <a:r>
              <a:rPr lang="en-US" sz="2400" dirty="0">
                <a:solidFill>
                  <a:srgbClr val="000099"/>
                </a:solidFill>
              </a:rPr>
              <a:t>		</a:t>
            </a:r>
            <a:r>
              <a:rPr lang="en-US" sz="2400" dirty="0" err="1">
                <a:solidFill>
                  <a:srgbClr val="000099"/>
                </a:solidFill>
              </a:rPr>
              <a:t>printf</a:t>
            </a:r>
            <a:r>
              <a:rPr lang="en-US" sz="2400" dirty="0">
                <a:solidFill>
                  <a:srgbClr val="000099"/>
                </a:solidFill>
              </a:rPr>
              <a:t>(“%c  ”, </a:t>
            </a:r>
            <a:r>
              <a:rPr lang="en-US" sz="2400" dirty="0" err="1">
                <a:solidFill>
                  <a:srgbClr val="000099"/>
                </a:solidFill>
              </a:rPr>
              <a:t>tmpLetter</a:t>
            </a:r>
            <a:r>
              <a:rPr lang="en-US" sz="2400" dirty="0">
                <a:solidFill>
                  <a:srgbClr val="000099"/>
                </a:solidFill>
              </a:rPr>
              <a:t>);</a:t>
            </a:r>
          </a:p>
          <a:p>
            <a:pPr defTabSz="511175"/>
            <a:endParaRPr lang="en-US" sz="2400" dirty="0">
              <a:solidFill>
                <a:srgbClr val="000099"/>
              </a:solidFill>
            </a:endParaRPr>
          </a:p>
          <a:p>
            <a:pPr defTabSz="511175"/>
            <a:r>
              <a:rPr lang="en-US" sz="2400" dirty="0">
                <a:solidFill>
                  <a:srgbClr val="000099"/>
                </a:solidFill>
              </a:rPr>
              <a:t>	return 0;</a:t>
            </a:r>
          </a:p>
          <a:p>
            <a:pPr defTabSz="511175"/>
            <a:r>
              <a:rPr lang="en-US" sz="2400" dirty="0" smtClean="0">
                <a:solidFill>
                  <a:srgbClr val="000099"/>
                </a:solidFill>
              </a:rPr>
              <a:t>}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2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scanf</a:t>
            </a:r>
            <a:r>
              <a:rPr lang="en-US" dirty="0" smtClean="0"/>
              <a:t> with %c to read a single character</a:t>
            </a:r>
          </a:p>
          <a:p>
            <a:r>
              <a:rPr lang="en-US" dirty="0" smtClean="0"/>
              <a:t>Does not skip spaces by default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(“%c”, &amp;</a:t>
            </a:r>
            <a:r>
              <a:rPr lang="en-US" dirty="0" err="1" smtClean="0"/>
              <a:t>mychar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(“ %c”, &amp;</a:t>
            </a:r>
            <a:r>
              <a:rPr lang="en-US" dirty="0" err="1" smtClean="0"/>
              <a:t>mychar</a:t>
            </a:r>
            <a:r>
              <a:rPr lang="en-US" dirty="0" smtClean="0"/>
              <a:t>);	//a space in </a:t>
            </a:r>
            <a:r>
              <a:rPr lang="en-US" dirty="0" err="1" smtClean="0"/>
              <a:t>specifier</a:t>
            </a:r>
            <a:endParaRPr lang="en-US" dirty="0" smtClean="0"/>
          </a:p>
          <a:p>
            <a:r>
              <a:rPr lang="en-US" dirty="0" err="1" smtClean="0"/>
              <a:t>mychar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(“%c”, </a:t>
            </a:r>
            <a:r>
              <a:rPr lang="en-US" dirty="0" err="1" smtClean="0"/>
              <a:t>mychar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putchar</a:t>
            </a:r>
            <a:r>
              <a:rPr lang="en-US" dirty="0" smtClean="0"/>
              <a:t>(</a:t>
            </a:r>
            <a:r>
              <a:rPr lang="en-US" dirty="0" err="1" smtClean="0"/>
              <a:t>mychar</a:t>
            </a:r>
            <a:r>
              <a:rPr lang="en-US" dirty="0" smtClean="0"/>
              <a:t>);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() and </a:t>
            </a:r>
            <a:r>
              <a:rPr lang="en-US" dirty="0" err="1" smtClean="0"/>
              <a:t>putchar</a:t>
            </a:r>
            <a:r>
              <a:rPr lang="en-US" dirty="0" smtClean="0"/>
              <a:t>() </a:t>
            </a:r>
            <a:r>
              <a:rPr lang="en-US" dirty="0" smtClean="0"/>
              <a:t>are faster than </a:t>
            </a:r>
            <a:br>
              <a:rPr lang="en-US" dirty="0" smtClean="0"/>
            </a:br>
            <a:r>
              <a:rPr lang="en-US" dirty="0" err="1" smtClean="0"/>
              <a:t>scanf</a:t>
            </a:r>
            <a:r>
              <a:rPr lang="en-US" dirty="0" smtClean="0"/>
              <a:t> and </a:t>
            </a:r>
            <a:r>
              <a:rPr lang="en-US" dirty="0" err="1" smtClean="0"/>
              <a:t>printf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5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08525"/>
          </a:xfrm>
        </p:spPr>
        <p:txBody>
          <a:bodyPr>
            <a:noAutofit/>
          </a:bodyPr>
          <a:lstStyle/>
          <a:p>
            <a:pPr marL="0" indent="0" defTabSz="511175">
              <a:buNone/>
            </a:pPr>
            <a:r>
              <a:rPr lang="en-US" sz="2200" dirty="0" smtClean="0"/>
              <a:t>What is the output of the following program if the user enters: </a:t>
            </a:r>
          </a:p>
          <a:p>
            <a:pPr marL="0" indent="0" defTabSz="511175">
              <a:buNone/>
            </a:pPr>
            <a:r>
              <a:rPr lang="en-US" sz="2200" dirty="0" smtClean="0"/>
              <a:t>a newline b newline c newline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1175"/>
            <a:r>
              <a:rPr lang="en-US" sz="2400" dirty="0" smtClean="0">
                <a:solidFill>
                  <a:srgbClr val="000099"/>
                </a:solidFill>
              </a:rPr>
              <a:t>char </a:t>
            </a:r>
            <a:r>
              <a:rPr lang="en-US" sz="2400" dirty="0" err="1" smtClean="0">
                <a:solidFill>
                  <a:srgbClr val="000099"/>
                </a:solidFill>
              </a:rPr>
              <a:t>ch</a:t>
            </a:r>
            <a:r>
              <a:rPr lang="en-US" sz="2400" dirty="0" smtClean="0">
                <a:solidFill>
                  <a:srgbClr val="000099"/>
                </a:solidFill>
              </a:rPr>
              <a:t>;</a:t>
            </a:r>
            <a:endParaRPr lang="en-US" sz="2400" dirty="0">
              <a:solidFill>
                <a:srgbClr val="000099"/>
              </a:solidFill>
            </a:endParaRPr>
          </a:p>
          <a:p>
            <a:pPr defTabSz="511175"/>
            <a:r>
              <a:rPr lang="en-US" sz="2400" dirty="0" smtClean="0">
                <a:solidFill>
                  <a:srgbClr val="000099"/>
                </a:solidFill>
              </a:rPr>
              <a:t>for (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idx</a:t>
            </a:r>
            <a:r>
              <a:rPr lang="en-US" sz="2400" dirty="0" smtClean="0">
                <a:solidFill>
                  <a:srgbClr val="000099"/>
                </a:solidFill>
              </a:rPr>
              <a:t>=0; </a:t>
            </a:r>
            <a:r>
              <a:rPr lang="en-US" sz="2400" dirty="0" err="1" smtClean="0">
                <a:solidFill>
                  <a:srgbClr val="000099"/>
                </a:solidFill>
              </a:rPr>
              <a:t>idx</a:t>
            </a:r>
            <a:r>
              <a:rPr lang="en-US" sz="2400" dirty="0" smtClean="0">
                <a:solidFill>
                  <a:srgbClr val="000099"/>
                </a:solidFill>
              </a:rPr>
              <a:t>&lt;3; </a:t>
            </a:r>
            <a:r>
              <a:rPr lang="en-US" sz="2400" dirty="0" err="1" smtClean="0">
                <a:solidFill>
                  <a:srgbClr val="000099"/>
                </a:solidFill>
              </a:rPr>
              <a:t>idx</a:t>
            </a:r>
            <a:r>
              <a:rPr lang="en-US" sz="2400" dirty="0" smtClean="0">
                <a:solidFill>
                  <a:srgbClr val="000099"/>
                </a:solidFill>
              </a:rPr>
              <a:t>++) {</a:t>
            </a:r>
          </a:p>
          <a:p>
            <a:pPr lvl="0" defTabSz="511175"/>
            <a:r>
              <a:rPr lang="en-US" sz="2400" dirty="0">
                <a:solidFill>
                  <a:srgbClr val="000099"/>
                </a:solidFill>
              </a:rPr>
              <a:t>	</a:t>
            </a:r>
            <a:r>
              <a:rPr lang="en-US" altLang="en-US" sz="2400" dirty="0" err="1">
                <a:solidFill>
                  <a:srgbClr val="000099"/>
                </a:solidFill>
              </a:rPr>
              <a:t>printf</a:t>
            </a:r>
            <a:r>
              <a:rPr lang="en-US" altLang="en-US" sz="2400" dirty="0">
                <a:solidFill>
                  <a:srgbClr val="000099"/>
                </a:solidFill>
              </a:rPr>
              <a:t>("Enter a single character &gt;&gt; "); </a:t>
            </a:r>
            <a:endParaRPr lang="en-US" altLang="en-US" sz="2400" dirty="0" smtClean="0">
              <a:solidFill>
                <a:srgbClr val="000099"/>
              </a:solidFill>
            </a:endParaRPr>
          </a:p>
          <a:p>
            <a:pPr lvl="0" defTabSz="511175"/>
            <a:r>
              <a:rPr lang="en-US" altLang="en-US" sz="2400" dirty="0">
                <a:solidFill>
                  <a:srgbClr val="000099"/>
                </a:solidFill>
              </a:rPr>
              <a:t>	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ch</a:t>
            </a:r>
            <a:r>
              <a:rPr lang="en-US" altLang="en-US" sz="2400" dirty="0" smtClean="0">
                <a:solidFill>
                  <a:srgbClr val="000099"/>
                </a:solidFill>
              </a:rPr>
              <a:t> </a:t>
            </a:r>
            <a:r>
              <a:rPr lang="en-US" altLang="en-US" sz="2400" dirty="0">
                <a:solidFill>
                  <a:srgbClr val="000099"/>
                </a:solidFill>
              </a:rPr>
              <a:t>= </a:t>
            </a:r>
            <a:r>
              <a:rPr lang="en-US" altLang="en-US" sz="2400" dirty="0" err="1">
                <a:solidFill>
                  <a:srgbClr val="000099"/>
                </a:solidFill>
              </a:rPr>
              <a:t>getchar</a:t>
            </a:r>
            <a:r>
              <a:rPr lang="en-US" altLang="en-US" sz="2400" dirty="0">
                <a:solidFill>
                  <a:srgbClr val="000099"/>
                </a:solidFill>
              </a:rPr>
              <a:t>(); </a:t>
            </a:r>
            <a:endParaRPr lang="en-US" altLang="en-US" sz="2400" dirty="0" smtClean="0">
              <a:solidFill>
                <a:srgbClr val="000099"/>
              </a:solidFill>
            </a:endParaRPr>
          </a:p>
          <a:p>
            <a:pPr lvl="0" defTabSz="511175"/>
            <a:r>
              <a:rPr lang="en-US" altLang="en-US" sz="2400" dirty="0">
                <a:solidFill>
                  <a:srgbClr val="000099"/>
                </a:solidFill>
              </a:rPr>
              <a:t>	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putchar</a:t>
            </a:r>
            <a:r>
              <a:rPr lang="en-US" altLang="en-US" sz="2400" dirty="0" smtClean="0">
                <a:solidFill>
                  <a:srgbClr val="000099"/>
                </a:solidFill>
              </a:rPr>
              <a:t>(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ch</a:t>
            </a:r>
            <a:r>
              <a:rPr lang="en-US" altLang="en-US" sz="2400" dirty="0">
                <a:solidFill>
                  <a:srgbClr val="000099"/>
                </a:solidFill>
              </a:rPr>
              <a:t>);</a:t>
            </a:r>
            <a:r>
              <a:rPr lang="en-US" altLang="en-US" sz="800" dirty="0">
                <a:solidFill>
                  <a:srgbClr val="000099"/>
                </a:solidFill>
              </a:rPr>
              <a:t> </a:t>
            </a:r>
            <a:endParaRPr lang="en-US" altLang="en-US" sz="2400" dirty="0" smtClean="0">
              <a:solidFill>
                <a:srgbClr val="000099"/>
              </a:solidFill>
            </a:endParaRPr>
          </a:p>
          <a:p>
            <a:pPr lvl="0" defTabSz="511175"/>
            <a:r>
              <a:rPr lang="en-US" altLang="en-US" sz="2400" dirty="0" smtClean="0">
                <a:solidFill>
                  <a:srgbClr val="000099"/>
                </a:solidFill>
              </a:rPr>
              <a:t>}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4445059"/>
            <a:ext cx="49005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Enter a single character &gt;&gt;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</a:p>
          <a:p>
            <a:r>
              <a:rPr lang="en-US" sz="3200" dirty="0" err="1" smtClean="0">
                <a:solidFill>
                  <a:srgbClr val="000099"/>
                </a:solidFill>
              </a:rPr>
              <a:t>a</a:t>
            </a:r>
            <a:r>
              <a:rPr lang="en-US" sz="3200" dirty="0" err="1" smtClean="0">
                <a:solidFill>
                  <a:srgbClr val="00B050"/>
                </a:solidFill>
              </a:rPr>
              <a:t>Enter</a:t>
            </a:r>
            <a:r>
              <a:rPr lang="en-US" sz="3200" dirty="0" smtClean="0">
                <a:solidFill>
                  <a:srgbClr val="00B050"/>
                </a:solidFill>
              </a:rPr>
              <a:t> a single character &gt;&gt;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Enter a single character &gt;&gt;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US" sz="3200" dirty="0" smtClean="0">
                <a:solidFill>
                  <a:srgbClr val="000099"/>
                </a:solidFill>
              </a:rPr>
              <a:t>b</a:t>
            </a:r>
            <a:r>
              <a:rPr lang="en-US" sz="3200" dirty="0" smtClean="0"/>
              <a:t>&lt;158 black:~/220Practice &gt;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348309" y="3545002"/>
            <a:ext cx="2514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#Iterations: 3</a:t>
            </a:r>
          </a:p>
          <a:p>
            <a:r>
              <a:rPr lang="en-US" sz="2400" dirty="0" smtClean="0"/>
              <a:t>The 3 characters </a:t>
            </a:r>
            <a:r>
              <a:rPr lang="en-US" sz="2400" dirty="0" smtClean="0"/>
              <a:t>read into </a:t>
            </a:r>
            <a:r>
              <a:rPr lang="en-US" sz="2400" dirty="0" err="1" smtClean="0"/>
              <a:t>ch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 smtClean="0"/>
              <a:t>newline </a:t>
            </a:r>
            <a:r>
              <a:rPr lang="en-US" sz="2400" dirty="0" smtClean="0"/>
              <a:t>b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ewline c newline are not read!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2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Implicit conversion: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When operands have different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When right side of assignment does not match left side</a:t>
            </a:r>
          </a:p>
          <a:p>
            <a:r>
              <a:rPr lang="en-US" dirty="0" smtClean="0"/>
              <a:t>Main rule: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Convert to narrowest type that fits (promotion)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myFloat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+ </a:t>
            </a:r>
            <a:r>
              <a:rPr lang="en-US" dirty="0" err="1" smtClean="0">
                <a:solidFill>
                  <a:srgbClr val="000099"/>
                </a:solidFill>
              </a:rPr>
              <a:t>myInt</a:t>
            </a:r>
            <a:r>
              <a:rPr lang="en-US" dirty="0" smtClean="0"/>
              <a:t>: 	</a:t>
            </a:r>
            <a:r>
              <a:rPr lang="en-US" dirty="0" smtClean="0"/>
              <a:t>narrow</a:t>
            </a:r>
            <a:r>
              <a:rPr lang="en-US" dirty="0" smtClean="0"/>
              <a:t> </a:t>
            </a:r>
            <a:r>
              <a:rPr lang="en-US" dirty="0" smtClean="0"/>
              <a:t>to convert </a:t>
            </a:r>
            <a:r>
              <a:rPr lang="en-US" dirty="0" err="1" smtClean="0"/>
              <a:t>int</a:t>
            </a:r>
            <a:r>
              <a:rPr lang="en-US" dirty="0" smtClean="0"/>
              <a:t> to float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float =&gt; double =&gt; long double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int</a:t>
            </a:r>
            <a:r>
              <a:rPr lang="en-US" dirty="0" smtClean="0"/>
              <a:t> =&gt; unsigned </a:t>
            </a:r>
            <a:r>
              <a:rPr lang="en-US" dirty="0" err="1" smtClean="0"/>
              <a:t>int</a:t>
            </a:r>
            <a:r>
              <a:rPr lang="en-US" dirty="0" smtClean="0"/>
              <a:t> =&gt; 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=&gt; </a:t>
            </a: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0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conversion: Casting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j = (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) f;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</a:rPr>
              <a:t>float fraction = </a:t>
            </a:r>
            <a:r>
              <a:rPr lang="en-US" dirty="0" err="1" smtClean="0">
                <a:solidFill>
                  <a:srgbClr val="000099"/>
                </a:solidFill>
              </a:rPr>
              <a:t>myFloat</a:t>
            </a:r>
            <a:r>
              <a:rPr lang="en-US" dirty="0" smtClean="0">
                <a:solidFill>
                  <a:srgbClr val="000099"/>
                </a:solidFill>
              </a:rPr>
              <a:t> – (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) </a:t>
            </a:r>
            <a:r>
              <a:rPr lang="en-US" dirty="0" err="1" smtClean="0">
                <a:solidFill>
                  <a:srgbClr val="000099"/>
                </a:solidFill>
              </a:rPr>
              <a:t>myFloat</a:t>
            </a:r>
            <a:r>
              <a:rPr lang="en-US" dirty="0" smtClean="0">
                <a:solidFill>
                  <a:srgbClr val="000099"/>
                </a:solidFill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</a:rPr>
              <a:t>float result = ((float) x) / y;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</a:rPr>
              <a:t>float result =  1.0f/2;</a:t>
            </a:r>
          </a:p>
          <a:p>
            <a:r>
              <a:rPr lang="en-US" dirty="0" smtClean="0"/>
              <a:t>Casts treated as unary operators, have high precedence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</a:rPr>
              <a:t>float result = (float) x / y;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4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16075"/>
            <a:ext cx="3505200" cy="9541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#define BOOLEAN </a:t>
            </a:r>
            <a:r>
              <a:rPr lang="en-US" sz="2800" dirty="0" err="1">
                <a:solidFill>
                  <a:srgbClr val="000099"/>
                </a:solidFill>
              </a:rPr>
              <a:t>int</a:t>
            </a:r>
            <a:endParaRPr lang="en-US" sz="2800" dirty="0">
              <a:solidFill>
                <a:srgbClr val="000099"/>
              </a:solidFill>
            </a:endParaRPr>
          </a:p>
          <a:p>
            <a:r>
              <a:rPr lang="en-US" sz="2800" dirty="0">
                <a:solidFill>
                  <a:srgbClr val="000099"/>
                </a:solidFill>
              </a:rPr>
              <a:t>BOOLEAN </a:t>
            </a:r>
            <a:r>
              <a:rPr lang="en-US" sz="2800" dirty="0" smtClean="0">
                <a:solidFill>
                  <a:srgbClr val="000099"/>
                </a:solidFill>
              </a:rPr>
              <a:t>x;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8865" y="1616075"/>
            <a:ext cx="3333135" cy="9541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typedef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int</a:t>
            </a:r>
            <a:r>
              <a:rPr lang="en-US" sz="2800" dirty="0">
                <a:solidFill>
                  <a:srgbClr val="000099"/>
                </a:solidFill>
              </a:rPr>
              <a:t> Boolean;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Boolean y;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806822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ot </a:t>
            </a:r>
            <a:r>
              <a:rPr lang="en-US" sz="2400" dirty="0"/>
              <a:t>terminated by </a:t>
            </a:r>
            <a:r>
              <a:rPr lang="en-US" sz="2400" dirty="0" smtClean="0"/>
              <a:t>“;”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alias for any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Blind replacement by the preprocessor which is not part of the compiler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7632" y="2806822"/>
            <a:ext cx="3495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Terminated by </a:t>
            </a:r>
            <a:r>
              <a:rPr lang="en-US" sz="2400" dirty="0" smtClean="0"/>
              <a:t>“;”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Limited to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new type is defined by the compiler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Follows the scope rules (for visibility)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Better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038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smtClean="0"/>
              <a:t>Definition: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 defTabSz="511175">
              <a:buNone/>
            </a:pPr>
            <a:r>
              <a:rPr lang="en-US" sz="2200" dirty="0" smtClean="0">
                <a:solidFill>
                  <a:srgbClr val="000099"/>
                </a:solidFill>
              </a:rPr>
              <a:t>#define TRUE 1</a:t>
            </a:r>
          </a:p>
          <a:p>
            <a:pPr marL="0" indent="0" defTabSz="511175">
              <a:buNone/>
            </a:pPr>
            <a:r>
              <a:rPr lang="en-US" sz="2200" dirty="0" smtClean="0">
                <a:solidFill>
                  <a:srgbClr val="000099"/>
                </a:solidFill>
              </a:rPr>
              <a:t>#define FALSE 0</a:t>
            </a:r>
          </a:p>
          <a:p>
            <a:pPr marL="0" indent="0" defTabSz="511175">
              <a:buNone/>
            </a:pPr>
            <a:r>
              <a:rPr lang="en-US" sz="2200" dirty="0" err="1" smtClean="0">
                <a:solidFill>
                  <a:srgbClr val="000099"/>
                </a:solidFill>
              </a:rPr>
              <a:t>typedef</a:t>
            </a:r>
            <a:r>
              <a:rPr lang="en-US" sz="2200" dirty="0" smtClean="0">
                <a:solidFill>
                  <a:srgbClr val="000099"/>
                </a:solidFill>
              </a:rPr>
              <a:t> BOOLEAN short;</a:t>
            </a:r>
          </a:p>
          <a:p>
            <a:pPr marL="0" indent="0" defTabSz="511175">
              <a:buNone/>
            </a:pPr>
            <a:r>
              <a:rPr lang="en-US" sz="2200" dirty="0" err="1" smtClean="0">
                <a:solidFill>
                  <a:srgbClr val="000099"/>
                </a:solidFill>
              </a:rPr>
              <a:t>int</a:t>
            </a:r>
            <a:r>
              <a:rPr lang="en-US" sz="2200" dirty="0" smtClean="0">
                <a:solidFill>
                  <a:srgbClr val="000099"/>
                </a:solidFill>
              </a:rPr>
              <a:t> main(void) {</a:t>
            </a:r>
          </a:p>
          <a:p>
            <a:pPr marL="0" indent="0" defTabSz="511175">
              <a:buNone/>
            </a:pPr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err="1" smtClean="0">
                <a:solidFill>
                  <a:srgbClr val="000099"/>
                </a:solidFill>
              </a:rPr>
              <a:t>int</a:t>
            </a:r>
            <a:r>
              <a:rPr lang="en-US" sz="2200" dirty="0" smtClean="0">
                <a:solidFill>
                  <a:srgbClr val="000099"/>
                </a:solidFill>
              </a:rPr>
              <a:t> answer;</a:t>
            </a:r>
          </a:p>
          <a:p>
            <a:pPr marL="0" indent="0" defTabSz="511175">
              <a:buNone/>
            </a:pPr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BOOLEAN match;</a:t>
            </a:r>
          </a:p>
          <a:p>
            <a:pPr marL="0" indent="0" defTabSz="511175">
              <a:buNone/>
            </a:pPr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err="1" smtClean="0">
                <a:solidFill>
                  <a:srgbClr val="000099"/>
                </a:solidFill>
              </a:rPr>
              <a:t>scanf</a:t>
            </a:r>
            <a:r>
              <a:rPr lang="en-US" sz="2200" dirty="0" smtClean="0">
                <a:solidFill>
                  <a:srgbClr val="000099"/>
                </a:solidFill>
              </a:rPr>
              <a:t>(“%d</a:t>
            </a:r>
            <a:r>
              <a:rPr lang="en-US" sz="2200" dirty="0">
                <a:solidFill>
                  <a:srgbClr val="000099"/>
                </a:solidFill>
              </a:rPr>
              <a:t>”, </a:t>
            </a:r>
            <a:r>
              <a:rPr lang="en-US" sz="2200" dirty="0" smtClean="0">
                <a:solidFill>
                  <a:srgbClr val="000099"/>
                </a:solidFill>
              </a:rPr>
              <a:t>&amp;answer</a:t>
            </a:r>
            <a:r>
              <a:rPr lang="en-US" sz="2200" dirty="0">
                <a:solidFill>
                  <a:srgbClr val="000099"/>
                </a:solidFill>
              </a:rPr>
              <a:t>);</a:t>
            </a:r>
            <a:endParaRPr lang="en-US" sz="2200" dirty="0" smtClean="0">
              <a:solidFill>
                <a:srgbClr val="000099"/>
              </a:solidFill>
            </a:endParaRPr>
          </a:p>
          <a:p>
            <a:pPr marL="0" indent="0" defTabSz="511175">
              <a:buNone/>
            </a:pPr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if (answer == 5)</a:t>
            </a:r>
          </a:p>
          <a:p>
            <a:pPr marL="0" indent="0" defTabSz="511175">
              <a:buNone/>
            </a:pPr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	match = TRUE;</a:t>
            </a:r>
          </a:p>
          <a:p>
            <a:pPr marL="0" indent="0" defTabSz="511175">
              <a:buNone/>
            </a:pPr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else </a:t>
            </a:r>
          </a:p>
          <a:p>
            <a:pPr marL="0" indent="0" defTabSz="511175">
              <a:buNone/>
            </a:pPr>
            <a:r>
              <a:rPr lang="en-US" sz="2200" dirty="0">
                <a:solidFill>
                  <a:srgbClr val="000099"/>
                </a:solidFill>
              </a:rPr>
              <a:t>	</a:t>
            </a:r>
            <a:r>
              <a:rPr lang="en-US" sz="2200" dirty="0" smtClean="0">
                <a:solidFill>
                  <a:srgbClr val="000099"/>
                </a:solidFill>
              </a:rPr>
              <a:t>	match = FALSE;</a:t>
            </a:r>
          </a:p>
          <a:p>
            <a:pPr marL="0" indent="0" defTabSz="511175">
              <a:buNone/>
            </a:pPr>
            <a:r>
              <a:rPr lang="en-US" sz="2200" dirty="0">
                <a:solidFill>
                  <a:srgbClr val="000099"/>
                </a:solidFill>
              </a:rPr>
              <a:t>}</a:t>
            </a:r>
            <a:endParaRPr lang="en-US" sz="2200" dirty="0" smtClean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7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1225</Words>
  <Application>Microsoft Macintosh PowerPoint</Application>
  <PresentationFormat>On-screen Show (4:3)</PresentationFormat>
  <Paragraphs>310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Character Types (I)</vt:lpstr>
      <vt:lpstr>Character Types (II)</vt:lpstr>
      <vt:lpstr>Exercise</vt:lpstr>
      <vt:lpstr>Reading and Writing</vt:lpstr>
      <vt:lpstr>Exercise</vt:lpstr>
      <vt:lpstr>Type Conversion (I)</vt:lpstr>
      <vt:lpstr>Type Conversion (II)</vt:lpstr>
      <vt:lpstr>Type Definition</vt:lpstr>
      <vt:lpstr>Type Definition: Example</vt:lpstr>
      <vt:lpstr>Summary</vt:lpstr>
      <vt:lpstr>CSE 220 – C Programming Lecture 12</vt:lpstr>
      <vt:lpstr>Data Types</vt:lpstr>
      <vt:lpstr>One Dimensional Array</vt:lpstr>
      <vt:lpstr>Access to Array</vt:lpstr>
      <vt:lpstr>Example 1</vt:lpstr>
      <vt:lpstr>Example 2</vt:lpstr>
      <vt:lpstr>Example 2 Solution</vt:lpstr>
      <vt:lpstr>Example 3: Use Constant</vt:lpstr>
      <vt:lpstr>Quiz 08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310</cp:revision>
  <dcterms:created xsi:type="dcterms:W3CDTF">2006-08-16T00:00:00Z</dcterms:created>
  <dcterms:modified xsi:type="dcterms:W3CDTF">2020-02-12T18:55:02Z</dcterms:modified>
</cp:coreProperties>
</file>