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71" r:id="rId2"/>
    <p:sldId id="372" r:id="rId3"/>
    <p:sldId id="373" r:id="rId4"/>
    <p:sldId id="374" r:id="rId5"/>
    <p:sldId id="375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76" r:id="rId18"/>
    <p:sldId id="364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853" autoAdjust="0"/>
    <p:restoredTop sz="91087" autoAdjust="0"/>
  </p:normalViewPr>
  <p:slideViewPr>
    <p:cSldViewPr>
      <p:cViewPr varScale="1">
        <p:scale>
          <a:sx n="102" d="100"/>
          <a:sy n="102" d="100"/>
        </p:scale>
        <p:origin x="-12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78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83EF0-FA50-45BF-AAE5-02AE2E2C9BEB}" type="datetimeFigureOut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6AEB2-3164-4991-9D1A-465E2F57E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1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CA5D-E365-4956-B7FA-A7D8253D360F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EBCD-346C-4301-BF85-82E445ABD877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9C34-37DD-4820-9813-7FD2C72333CE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95600" y="6324600"/>
            <a:ext cx="1066800" cy="365125"/>
          </a:xfrm>
        </p:spPr>
        <p:txBody>
          <a:bodyPr/>
          <a:lstStyle/>
          <a:p>
            <a:fld id="{7E00E4E0-0CC6-408A-825B-119F970471CF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43400" y="6324600"/>
            <a:ext cx="4343400" cy="365125"/>
          </a:xfrm>
        </p:spPr>
        <p:txBody>
          <a:bodyPr/>
          <a:lstStyle/>
          <a:p>
            <a:pPr algn="r"/>
            <a:r>
              <a:rPr lang="nb-NO" smtClean="0"/>
              <a:t>CSE 220 - C Programming | Dr. Fatme El-Moukaddem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AE2ED-895F-4EDD-B782-4D7BF94E1FBF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133600" cy="365125"/>
          </a:xfrm>
        </p:spPr>
        <p:txBody>
          <a:bodyPr/>
          <a:lstStyle/>
          <a:p>
            <a:fld id="{41642AD7-E906-4941-83CC-0FCE08F59C35}" type="datetime1">
              <a:rPr lang="en-US" smtClean="0"/>
              <a:t>2/17/20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24400" y="6356350"/>
            <a:ext cx="3962400" cy="365125"/>
          </a:xfrm>
        </p:spPr>
        <p:txBody>
          <a:bodyPr/>
          <a:lstStyle/>
          <a:p>
            <a:pPr algn="r"/>
            <a:r>
              <a:rPr lang="nb-NO" dirty="0" smtClean="0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9900" y="6362700"/>
            <a:ext cx="901700" cy="365125"/>
          </a:xfrm>
        </p:spPr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E3469-91BD-4EC1-9168-EB4B9A1942AA}" type="datetime1">
              <a:rPr lang="en-US" smtClean="0"/>
              <a:t>2/17/20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0342-C089-4CFC-B19C-198EFED8D091}" type="datetime1">
              <a:rPr lang="en-US" smtClean="0"/>
              <a:t>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1E33-C466-4348-AA13-0E66CB28FAF7}" type="datetime1">
              <a:rPr lang="en-US" smtClean="0"/>
              <a:t>2/17/20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49AD-28EA-4928-8DE9-5E97947BE438}" type="datetime1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7BD6-0E07-4161-BA6F-762C46DC5A5B}" type="datetime1">
              <a:rPr lang="en-US" smtClean="0"/>
              <a:t>2/17/20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87275-3693-4AB9-99E2-F9A9B085DEA5}" type="datetime1">
              <a:rPr lang="en-US" smtClean="0"/>
              <a:t>2/17/20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 smtClean="0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 </a:t>
            </a:r>
            <a:r>
              <a:rPr lang="en-US" sz="2800" u="sng" dirty="0" smtClean="0"/>
              <a:t>does not check </a:t>
            </a:r>
            <a:r>
              <a:rPr lang="en-US" sz="2800" dirty="0" smtClean="0"/>
              <a:t>subscript bounds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709208"/>
            <a:ext cx="53340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22479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41935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10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77000" y="2709208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288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2438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20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46482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67400" y="278540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-2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676400" y="339054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</a:t>
            </a:r>
            <a:r>
              <a:rPr lang="en-US" sz="2400" i="1" dirty="0" smtClean="0">
                <a:solidFill>
                  <a:srgbClr val="FF0000"/>
                </a:solidFill>
              </a:rPr>
              <a:t>0</a:t>
            </a:r>
            <a:r>
              <a:rPr lang="en-US" sz="2400" i="1" dirty="0" smtClean="0"/>
              <a:t>]</a:t>
            </a:r>
            <a:endParaRPr lang="en-US" sz="24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23622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a[1]</a:t>
            </a:r>
            <a:endParaRPr lang="en-US" sz="2400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3076575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a[2]</a:t>
            </a:r>
            <a:endParaRPr lang="en-US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7338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a[3]</a:t>
            </a:r>
            <a:endParaRPr lang="en-US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a[4]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a[5]</a:t>
            </a:r>
            <a:endParaRPr lang="en-US" sz="2400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a[6]</a:t>
            </a:r>
            <a:endParaRPr lang="en-US" sz="2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19850" y="339500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a[7]</a:t>
            </a:r>
            <a:endParaRPr lang="en-US" sz="2400" i="1" dirty="0"/>
          </a:p>
        </p:txBody>
      </p:sp>
      <p:sp>
        <p:nvSpPr>
          <p:cNvPr id="33" name="Rectangle 32"/>
          <p:cNvSpPr/>
          <p:nvPr/>
        </p:nvSpPr>
        <p:spPr>
          <a:xfrm>
            <a:off x="609600" y="2709208"/>
            <a:ext cx="76200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7658100" y="2686050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219200" y="2714625"/>
            <a:ext cx="0" cy="6858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" y="2281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Memory:</a:t>
            </a:r>
            <a:endParaRPr lang="en-US" sz="24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857500" y="4233208"/>
            <a:ext cx="3086100" cy="18158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x = 7;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a[8]; 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a[8] = 90;</a:t>
            </a:r>
          </a:p>
          <a:p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(“x is:%d\n”, x);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86600" y="279148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90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7162800" y="2238375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919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Initialize to constant values: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a[4][3] = { {1, 2, 3},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                         {4, 5, 6},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                         {7, 9, 10},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                         {11, 12, 13} };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8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Short initializers: </a:t>
            </a:r>
          </a:p>
          <a:p>
            <a:pPr lvl="1"/>
            <a:r>
              <a:rPr lang="en-US" dirty="0" smtClean="0"/>
              <a:t>Fill first few rows as specified, remaining with 0’s: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Fill first elements of every row</a:t>
            </a:r>
            <a:r>
              <a:rPr lang="en-US" dirty="0"/>
              <a:t> as specified, remaining with 0’s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6670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a[4][3]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= { {1, 2, 3}, 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             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{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4, 5, 6}};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4572000"/>
            <a:ext cx="419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a[4][3]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= { {1}, 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             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{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4, 5, 6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},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             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{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7, 9}, 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                   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{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11, 12, 13} };</a:t>
            </a:r>
          </a:p>
        </p:txBody>
      </p:sp>
    </p:spTree>
    <p:extLst>
      <p:ext uri="{BB962C8B-B14F-4D97-AF65-F5344CB8AC3E}">
        <p14:creationId xmlns:p14="http://schemas.microsoft.com/office/powerpoint/2010/main" val="253865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omit inner braces: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a[4][3] = {1, 2, 3, 4, 5, 6, 7, 9, 10, 11, 12, 13};</a:t>
            </a:r>
          </a:p>
          <a:p>
            <a:r>
              <a:rPr lang="en-US" dirty="0" smtClean="0"/>
              <a:t>Risky practice: one missed or extra value affects the rest of the initializer</a:t>
            </a:r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63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program that computes the average of every </a:t>
            </a:r>
            <a:r>
              <a:rPr lang="en-US" sz="2800" dirty="0" smtClean="0">
                <a:solidFill>
                  <a:srgbClr val="FF0000"/>
                </a:solidFill>
              </a:rPr>
              <a:t>column</a:t>
            </a:r>
            <a:r>
              <a:rPr lang="en-US" sz="2800" dirty="0" smtClean="0"/>
              <a:t> of a two dimensional array of N rows and M columns: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3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of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177989"/>
            <a:ext cx="4800600" cy="569386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//Declare variables</a:t>
            </a:r>
          </a:p>
          <a:p>
            <a:r>
              <a:rPr lang="en-US" sz="26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 values[N][M];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float average[M];</a:t>
            </a:r>
          </a:p>
          <a:p>
            <a:r>
              <a:rPr lang="en-US" sz="26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 sum;</a:t>
            </a:r>
          </a:p>
          <a:p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//Read values</a:t>
            </a:r>
          </a:p>
          <a:p>
            <a:r>
              <a:rPr lang="en-US" sz="2600" dirty="0">
                <a:solidFill>
                  <a:srgbClr val="00B050"/>
                </a:solidFill>
                <a:latin typeface="Arial Narrow" pitchFamily="34" charset="0"/>
              </a:rPr>
              <a:t>	</a:t>
            </a:r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….</a:t>
            </a:r>
          </a:p>
          <a:p>
            <a:r>
              <a:rPr lang="en-US" sz="2600" dirty="0" smtClean="0">
                <a:solidFill>
                  <a:srgbClr val="00B050"/>
                </a:solidFill>
                <a:latin typeface="Arial Narrow" pitchFamily="34" charset="0"/>
              </a:rPr>
              <a:t>//Print content</a:t>
            </a:r>
            <a:endParaRPr lang="en-US" sz="2600" dirty="0">
              <a:solidFill>
                <a:srgbClr val="00B050"/>
              </a:solidFill>
              <a:latin typeface="Arial Narrow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2600" dirty="0" err="1" smtClean="0">
                <a:solidFill>
                  <a:srgbClr val="0B2B91"/>
                </a:solidFill>
                <a:latin typeface="Arial Narrow" pitchFamily="34" charset="0"/>
              </a:rPr>
              <a:t>col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=0; </a:t>
            </a:r>
            <a:r>
              <a:rPr lang="en-US" sz="2600" dirty="0" err="1" smtClean="0">
                <a:solidFill>
                  <a:srgbClr val="0B2B91"/>
                </a:solidFill>
                <a:latin typeface="Arial Narrow" pitchFamily="34" charset="0"/>
              </a:rPr>
              <a:t>col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&lt;M; </a:t>
            </a:r>
            <a:r>
              <a:rPr lang="en-US" sz="2600" dirty="0" err="1" smtClean="0">
                <a:solidFill>
                  <a:srgbClr val="0B2B91"/>
                </a:solidFill>
                <a:latin typeface="Arial Narrow" pitchFamily="34" charset="0"/>
              </a:rPr>
              <a:t>col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++) {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       sum = 0;</a:t>
            </a: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6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      for (row=0</a:t>
            </a:r>
            <a:r>
              <a:rPr lang="en-US" sz="2600" dirty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row&lt;N; row++) </a:t>
            </a:r>
            <a:r>
              <a:rPr lang="en-US" sz="26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             sum += values[row][</a:t>
            </a:r>
            <a:r>
              <a:rPr lang="en-US" sz="2600" dirty="0" err="1" smtClean="0">
                <a:solidFill>
                  <a:srgbClr val="0B2B91"/>
                </a:solidFill>
                <a:latin typeface="Arial Narrow" pitchFamily="34" charset="0"/>
              </a:rPr>
              <a:t>col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];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       }</a:t>
            </a:r>
          </a:p>
          <a:p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       average[</a:t>
            </a:r>
            <a:r>
              <a:rPr lang="en-US" sz="2600" dirty="0" err="1" smtClean="0">
                <a:solidFill>
                  <a:srgbClr val="0B2B91"/>
                </a:solidFill>
                <a:latin typeface="Arial Narrow" pitchFamily="34" charset="0"/>
              </a:rPr>
              <a:t>col</a:t>
            </a:r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] = (float</a:t>
            </a:r>
            <a:r>
              <a:rPr lang="en-US" sz="2600" smtClean="0">
                <a:solidFill>
                  <a:srgbClr val="0B2B91"/>
                </a:solidFill>
                <a:latin typeface="Arial Narrow" pitchFamily="34" charset="0"/>
              </a:rPr>
              <a:t>) sum/N;</a:t>
            </a: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6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6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40551"/>
              </p:ext>
            </p:extLst>
          </p:nvPr>
        </p:nvGraphicFramePr>
        <p:xfrm>
          <a:off x="5257800" y="1752600"/>
          <a:ext cx="29718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749310"/>
              </p:ext>
            </p:extLst>
          </p:nvPr>
        </p:nvGraphicFramePr>
        <p:xfrm>
          <a:off x="5257800" y="3439160"/>
          <a:ext cx="29718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2950"/>
                <a:gridCol w="742950"/>
                <a:gridCol w="742950"/>
                <a:gridCol w="74295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B2B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91000" y="1752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B2B91"/>
                </a:solidFill>
              </a:rPr>
              <a:t>values</a:t>
            </a:r>
            <a:endParaRPr lang="en-US" b="1" dirty="0">
              <a:solidFill>
                <a:srgbClr val="0B2B9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44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0" y="144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M-1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730088" y="251262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N-1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925704" y="1764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67200" y="3429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B2B91"/>
                </a:solidFill>
              </a:rPr>
              <a:t>average</a:t>
            </a:r>
            <a:endParaRPr lang="en-US" b="1" dirty="0">
              <a:solidFill>
                <a:srgbClr val="0B2B9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3135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0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71096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M-1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75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Length Array (VLA)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C99: possible to use an expression that is not a constant for the array size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size;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(“How many elements?\n”);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scanf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(“%d”, &amp;size);	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a[size];</a:t>
            </a:r>
          </a:p>
          <a:p>
            <a:r>
              <a:rPr lang="en-US" dirty="0" smtClean="0"/>
              <a:t>VLAs can be multidimensional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a[rows][cols];</a:t>
            </a:r>
          </a:p>
          <a:p>
            <a:r>
              <a:rPr lang="en-US" dirty="0" smtClean="0"/>
              <a:t>Advantage: use correct size instead of guessing, avoid problems with array too short or too long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Direct assignment is not applicable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a[5] = {10, 20, 30, 40, 50};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b[5];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b = a;  </a:t>
            </a:r>
            <a:r>
              <a:rPr lang="en-US" sz="3000" dirty="0" smtClean="0">
                <a:solidFill>
                  <a:srgbClr val="FF0000"/>
                </a:solidFill>
                <a:latin typeface="Arial Narrow" pitchFamily="34" charset="0"/>
              </a:rPr>
              <a:t>//Generates a compilation error!</a:t>
            </a:r>
          </a:p>
          <a:p>
            <a:r>
              <a:rPr lang="en-US" dirty="0" smtClean="0"/>
              <a:t>Use a loop, copy elements one by one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for (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=0;idx&lt;5;idx++)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	       b[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] = a[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idx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];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memcpy</a:t>
            </a:r>
            <a:r>
              <a:rPr lang="en-US" dirty="0" smtClean="0"/>
              <a:t> (memory copy) function in &lt;</a:t>
            </a:r>
            <a:r>
              <a:rPr lang="en-US" dirty="0" err="1" smtClean="0"/>
              <a:t>string.h</a:t>
            </a:r>
            <a:r>
              <a:rPr lang="en-US" dirty="0" smtClean="0"/>
              <a:t>&gt;:</a:t>
            </a:r>
          </a:p>
          <a:p>
            <a:pPr marL="914400" lvl="2" indent="0">
              <a:buNone/>
            </a:pPr>
            <a:r>
              <a:rPr lang="en-US" sz="3100" dirty="0">
                <a:solidFill>
                  <a:srgbClr val="0B2B91"/>
                </a:solidFill>
                <a:latin typeface="Arial Narrow" pitchFamily="34" charset="0"/>
              </a:rPr>
              <a:t>i</a:t>
            </a:r>
            <a:r>
              <a:rPr lang="en-US" sz="3100" dirty="0" smtClean="0">
                <a:solidFill>
                  <a:srgbClr val="0B2B91"/>
                </a:solidFill>
                <a:latin typeface="Arial Narrow" pitchFamily="34" charset="0"/>
              </a:rPr>
              <a:t>nclude &lt;</a:t>
            </a:r>
            <a:r>
              <a:rPr lang="en-US" sz="3100" dirty="0" err="1" smtClean="0">
                <a:solidFill>
                  <a:srgbClr val="0B2B91"/>
                </a:solidFill>
                <a:latin typeface="Arial Narrow" pitchFamily="34" charset="0"/>
              </a:rPr>
              <a:t>string.h</a:t>
            </a:r>
            <a:r>
              <a:rPr lang="en-US" sz="3100" dirty="0" smtClean="0">
                <a:solidFill>
                  <a:srgbClr val="0B2B91"/>
                </a:solidFill>
                <a:latin typeface="Arial Narrow" pitchFamily="34" charset="0"/>
              </a:rPr>
              <a:t>&gt;</a:t>
            </a:r>
          </a:p>
          <a:p>
            <a:pPr marL="914400" lvl="2" indent="0">
              <a:buNone/>
            </a:pPr>
            <a:r>
              <a:rPr lang="en-US" sz="3100" dirty="0" smtClean="0">
                <a:solidFill>
                  <a:srgbClr val="0B2B91"/>
                </a:solidFill>
                <a:latin typeface="Arial Narrow" pitchFamily="34" charset="0"/>
              </a:rPr>
              <a:t> 	….</a:t>
            </a:r>
          </a:p>
          <a:p>
            <a:pPr marL="457200" lvl="1" indent="0">
              <a:buNone/>
            </a:pPr>
            <a:r>
              <a:rPr lang="en-US" sz="31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100" dirty="0" err="1" smtClean="0">
                <a:solidFill>
                  <a:srgbClr val="0B2B91"/>
                </a:solidFill>
                <a:latin typeface="Arial Narrow" pitchFamily="34" charset="0"/>
              </a:rPr>
              <a:t>memcpy</a:t>
            </a:r>
            <a:r>
              <a:rPr lang="en-US" sz="3100" dirty="0" smtClean="0">
                <a:solidFill>
                  <a:srgbClr val="0B2B91"/>
                </a:solidFill>
                <a:latin typeface="Arial Narrow" pitchFamily="34" charset="0"/>
              </a:rPr>
              <a:t>(a, b, </a:t>
            </a:r>
            <a:r>
              <a:rPr lang="en-US" sz="3100" dirty="0" err="1" smtClean="0">
                <a:solidFill>
                  <a:srgbClr val="0B2B91"/>
                </a:solidFill>
                <a:latin typeface="Arial Narrow" pitchFamily="34" charset="0"/>
              </a:rPr>
              <a:t>sizeof</a:t>
            </a:r>
            <a:r>
              <a:rPr lang="en-US" sz="3100" dirty="0" smtClean="0">
                <a:solidFill>
                  <a:srgbClr val="0B2B91"/>
                </a:solidFill>
                <a:latin typeface="Arial Narrow" pitchFamily="34" charset="0"/>
              </a:rPr>
              <a:t>(a));	</a:t>
            </a:r>
            <a:r>
              <a:rPr lang="en-US" sz="3100" dirty="0" smtClean="0">
                <a:solidFill>
                  <a:srgbClr val="00B050"/>
                </a:solidFill>
                <a:latin typeface="Arial Narrow" pitchFamily="34" charset="0"/>
              </a:rPr>
              <a:t>//faster than a loop</a:t>
            </a:r>
            <a:endParaRPr lang="en-US" sz="3100" dirty="0">
              <a:solidFill>
                <a:srgbClr val="00B050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are all the errors above: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(1) line 1 only</a:t>
            </a:r>
            <a:br>
              <a:rPr lang="en-US" dirty="0" smtClean="0"/>
            </a:br>
            <a:r>
              <a:rPr lang="en-US" dirty="0" smtClean="0"/>
              <a:t>(2) line 3 only</a:t>
            </a:r>
            <a:br>
              <a:rPr lang="en-US" dirty="0" smtClean="0"/>
            </a:br>
            <a:r>
              <a:rPr lang="en-US" dirty="0" smtClean="0"/>
              <a:t>(3) both line 1 and line 3</a:t>
            </a:r>
            <a:br>
              <a:rPr lang="en-US" dirty="0" smtClean="0"/>
            </a:br>
            <a:r>
              <a:rPr lang="en-US" dirty="0" smtClean="0"/>
              <a:t>(4) none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1676400"/>
            <a:ext cx="5486400" cy="1200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 a[5] = {10, 20, 30,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40};  /* line 1 */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b[5]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;                              /* line 2 */</a:t>
            </a:r>
            <a:endParaRPr lang="en-US" sz="24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b </a:t>
            </a:r>
            <a:r>
              <a:rPr lang="en-US" sz="2400" dirty="0">
                <a:solidFill>
                  <a:srgbClr val="0B2B91"/>
                </a:solidFill>
                <a:latin typeface="Arial Narrow" pitchFamily="34" charset="0"/>
              </a:rPr>
              <a:t>= a; </a:t>
            </a:r>
            <a:r>
              <a:rPr lang="en-US" sz="2400" dirty="0" smtClean="0">
                <a:solidFill>
                  <a:srgbClr val="0B2B91"/>
                </a:solidFill>
                <a:latin typeface="Arial Narrow" pitchFamily="34" charset="0"/>
              </a:rPr>
              <a:t>                                /* line 3 */</a:t>
            </a:r>
            <a:endParaRPr lang="en-US" sz="24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2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types</a:t>
            </a:r>
          </a:p>
          <a:p>
            <a:pPr lvl="1"/>
            <a:r>
              <a:rPr lang="en-US" dirty="0" smtClean="0"/>
              <a:t>One dimensional</a:t>
            </a:r>
          </a:p>
          <a:p>
            <a:pPr lvl="1"/>
            <a:r>
              <a:rPr lang="en-US" dirty="0" smtClean="0"/>
              <a:t>Multi dimensional</a:t>
            </a:r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Access and Bounds</a:t>
            </a:r>
          </a:p>
          <a:p>
            <a:r>
              <a:rPr lang="en-US" dirty="0" smtClean="0"/>
              <a:t>Copying an array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20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Initialize to constant values:</a:t>
            </a: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a[10] = {1, 2, 3, 4, 5, 6, 7, 8, 9, 10};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char 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myLetters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[5] = {‘a’, ‘z’, ‘x’, ‘1’, ‘w’};</a:t>
            </a:r>
          </a:p>
          <a:p>
            <a:r>
              <a:rPr lang="en-US" sz="3000" dirty="0" smtClean="0"/>
              <a:t>If initializer is shorter than array size, the remainder of the array is initialized to zero:</a:t>
            </a:r>
          </a:p>
          <a:p>
            <a:pPr marL="457200" lvl="1" indent="0">
              <a:buNone/>
            </a:pPr>
            <a:r>
              <a:rPr lang="en-US" sz="3000" dirty="0" smtClean="0"/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a[10] = {1, 2, 3, 4, 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5};</a:t>
            </a:r>
          </a:p>
          <a:p>
            <a:r>
              <a:rPr lang="en-US" sz="3000" dirty="0" smtClean="0"/>
              <a:t>If initializer is longer than array size: </a:t>
            </a:r>
            <a:r>
              <a:rPr lang="en-US" sz="3000" dirty="0" smtClean="0">
                <a:solidFill>
                  <a:srgbClr val="FF0000"/>
                </a:solidFill>
              </a:rPr>
              <a:t>error  </a:t>
            </a:r>
          </a:p>
          <a:p>
            <a:r>
              <a:rPr lang="en-US" sz="3000" dirty="0" smtClean="0"/>
              <a:t>If size omitted and </a:t>
            </a:r>
            <a:r>
              <a:rPr lang="en-US" sz="3000" dirty="0"/>
              <a:t>initializer </a:t>
            </a:r>
            <a:r>
              <a:rPr lang="en-US" sz="3000" dirty="0" smtClean="0"/>
              <a:t>present, the array will have the initializer value:</a:t>
            </a:r>
          </a:p>
          <a:p>
            <a:pPr marL="0" lvl="1" indent="0">
              <a:buNone/>
            </a:pP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a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[ ] </a:t>
            </a: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= {1, 2, 3, 4, 5</a:t>
            </a:r>
            <a:r>
              <a:rPr lang="en-US" sz="3000" dirty="0" smtClean="0">
                <a:solidFill>
                  <a:srgbClr val="0B2B91"/>
                </a:solidFill>
                <a:latin typeface="Arial Narrow" pitchFamily="34" charset="0"/>
              </a:rPr>
              <a:t>};   </a:t>
            </a:r>
          </a:p>
          <a:p>
            <a:pPr marL="0" lvl="1" indent="0">
              <a:buNone/>
            </a:pPr>
            <a:r>
              <a:rPr lang="en-US" sz="30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//Same as </a:t>
            </a:r>
            <a:r>
              <a:rPr lang="en-US" sz="3000" dirty="0" err="1" smtClean="0">
                <a:solidFill>
                  <a:srgbClr val="00B050"/>
                </a:solidFill>
                <a:latin typeface="Arial Narrow" pitchFamily="34" charset="0"/>
              </a:rPr>
              <a:t>int</a:t>
            </a:r>
            <a:r>
              <a:rPr lang="en-US" sz="3000" dirty="0" smtClean="0">
                <a:solidFill>
                  <a:srgbClr val="00B050"/>
                </a:solidFill>
                <a:latin typeface="Arial Narrow" pitchFamily="34" charset="0"/>
              </a:rPr>
              <a:t> a[5] = {1, 2, 3, 4, 5};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70516"/>
            <a:ext cx="3810000" cy="44012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switch (month) 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case 1: mc = 0; break;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case 2: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mc =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2;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break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case 3: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mc =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3;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break;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case 4: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mc =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1;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break;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case 5: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mc =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3;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break;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case 6: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mc =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0;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break;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case 7: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mc =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4;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break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…..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1676400"/>
            <a:ext cx="426720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mc[12] = </a:t>
            </a: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{0,2,3,1,3,0,4,2,3,4,1,2};</a:t>
            </a:r>
          </a:p>
          <a:p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//Use in formula as: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 Narrow" pitchFamily="34" charset="0"/>
              </a:rPr>
              <a:t>mc[month – 1]</a:t>
            </a:r>
            <a:endParaRPr lang="en-US" sz="28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Task: Double the values in the given array: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5146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myValues</a:t>
            </a:r>
            <a:r>
              <a:rPr lang="en-US" sz="2400" dirty="0" smtClean="0">
                <a:solidFill>
                  <a:srgbClr val="000099"/>
                </a:solidFill>
              </a:rPr>
              <a:t>[7] = {1, 4, 0, -1, 7, 9, 1}; 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3158827"/>
            <a:ext cx="58674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for (</a:t>
            </a:r>
            <a:r>
              <a:rPr lang="en-US" sz="2400" dirty="0" err="1" smtClean="0">
                <a:solidFill>
                  <a:srgbClr val="000099"/>
                </a:solidFill>
              </a:rPr>
              <a:t>int</a:t>
            </a:r>
            <a:r>
              <a:rPr lang="en-US" sz="2400" dirty="0" smtClean="0">
                <a:solidFill>
                  <a:srgbClr val="000099"/>
                </a:solidFill>
              </a:rPr>
              <a:t> 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=0; 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 &lt; 7; 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++) {</a:t>
            </a:r>
          </a:p>
          <a:p>
            <a:pPr defTabSz="747713"/>
            <a:r>
              <a:rPr lang="en-US" sz="2400" dirty="0" smtClean="0">
                <a:solidFill>
                  <a:srgbClr val="000099"/>
                </a:solidFill>
              </a:rPr>
              <a:t>	</a:t>
            </a:r>
            <a:r>
              <a:rPr lang="en-US" sz="2400" dirty="0" err="1" smtClean="0">
                <a:solidFill>
                  <a:srgbClr val="000099"/>
                </a:solidFill>
              </a:rPr>
              <a:t>myValues</a:t>
            </a:r>
            <a:r>
              <a:rPr lang="en-US" sz="2400" dirty="0" smtClean="0">
                <a:solidFill>
                  <a:srgbClr val="000099"/>
                </a:solidFill>
              </a:rPr>
              <a:t>[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] = </a:t>
            </a:r>
            <a:r>
              <a:rPr lang="en-US" sz="2400" dirty="0" err="1" smtClean="0">
                <a:solidFill>
                  <a:srgbClr val="000099"/>
                </a:solidFill>
              </a:rPr>
              <a:t>myValues</a:t>
            </a:r>
            <a:r>
              <a:rPr lang="en-US" sz="2400" dirty="0" smtClean="0">
                <a:solidFill>
                  <a:srgbClr val="000099"/>
                </a:solidFill>
              </a:rPr>
              <a:t>[</a:t>
            </a:r>
            <a:r>
              <a:rPr lang="en-US" sz="2400" dirty="0" err="1" smtClean="0">
                <a:solidFill>
                  <a:srgbClr val="000099"/>
                </a:solidFill>
              </a:rPr>
              <a:t>idx</a:t>
            </a:r>
            <a:r>
              <a:rPr lang="en-US" sz="2400" dirty="0" smtClean="0">
                <a:solidFill>
                  <a:srgbClr val="000099"/>
                </a:solidFill>
              </a:rPr>
              <a:t>]*2;</a:t>
            </a:r>
          </a:p>
          <a:p>
            <a:pPr defTabSz="747713"/>
            <a:r>
              <a:rPr lang="en-US" sz="2400">
                <a:solidFill>
                  <a:srgbClr val="000099"/>
                </a:solidFill>
              </a:rPr>
              <a:t>}</a:t>
            </a:r>
            <a:endParaRPr lang="en-US" sz="2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882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sizeof</a:t>
            </a:r>
            <a:r>
              <a:rPr lang="en-US" dirty="0" smtClean="0"/>
              <a:t> operator: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a[10] = {1, 2, 3, 4, 5, 6, 7, 8, 9, 10};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size_a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=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sizeof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(a);	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//10*4 (4 bytes for an </a:t>
            </a:r>
            <a:r>
              <a:rPr lang="en-US" sz="2800" dirty="0" err="1" smtClean="0">
                <a:solidFill>
                  <a:srgbClr val="00B050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size_int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=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sizeof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(a[0]);	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//4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num_elements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=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sizeof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(a) /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sizeof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(a[0]);	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//10</a:t>
            </a:r>
          </a:p>
          <a:p>
            <a:pPr marL="0" indent="0">
              <a:buNone/>
            </a:pP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3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Arrays may have any number of dimensions: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int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temp[5][3];		</a:t>
            </a:r>
            <a:r>
              <a:rPr lang="en-US" sz="2800" dirty="0" smtClean="0">
                <a:solidFill>
                  <a:srgbClr val="00B050"/>
                </a:solidFill>
                <a:latin typeface="Arial Narrow" pitchFamily="34" charset="0"/>
              </a:rPr>
              <a:t>//5 Rows, 3 Columns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/>
              <a:t>To access row </a:t>
            </a:r>
            <a:r>
              <a:rPr lang="en-US" sz="2800" dirty="0" err="1" smtClean="0"/>
              <a:t>i</a:t>
            </a:r>
            <a:r>
              <a:rPr lang="en-US" sz="2800" dirty="0" smtClean="0"/>
              <a:t> and col j: </a:t>
            </a:r>
            <a:r>
              <a:rPr lang="en-US" sz="2800" dirty="0" smtClean="0">
                <a:solidFill>
                  <a:srgbClr val="000099"/>
                </a:solidFill>
              </a:rPr>
              <a:t>temp[</a:t>
            </a:r>
            <a:r>
              <a:rPr lang="en-US" sz="2800" dirty="0" err="1" smtClean="0">
                <a:solidFill>
                  <a:srgbClr val="000099"/>
                </a:solidFill>
              </a:rPr>
              <a:t>i</a:t>
            </a:r>
            <a:r>
              <a:rPr lang="en-US" sz="2800" dirty="0" smtClean="0">
                <a:solidFill>
                  <a:srgbClr val="000099"/>
                </a:solidFill>
              </a:rPr>
              <a:t>][j]</a:t>
            </a:r>
            <a:r>
              <a:rPr lang="en-US" sz="2800" dirty="0">
                <a:solidFill>
                  <a:srgbClr val="000099"/>
                </a:solidFill>
                <a:latin typeface="Arial Narrow" pitchFamily="34" charset="0"/>
              </a:rPr>
              <a:t>	</a:t>
            </a:r>
            <a:endParaRPr lang="en-US" dirty="0" smtClean="0">
              <a:solidFill>
                <a:srgbClr val="000099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07189"/>
              </p:ext>
            </p:extLst>
          </p:nvPr>
        </p:nvGraphicFramePr>
        <p:xfrm>
          <a:off x="2743200" y="3387725"/>
          <a:ext cx="381000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temp[1][2]</a:t>
                      </a:r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41312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temp</a:t>
            </a:r>
            <a:endParaRPr lang="en-US" sz="2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5924"/>
              </p:ext>
            </p:extLst>
          </p:nvPr>
        </p:nvGraphicFramePr>
        <p:xfrm>
          <a:off x="2743200" y="2971165"/>
          <a:ext cx="3810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47231"/>
              </p:ext>
            </p:extLst>
          </p:nvPr>
        </p:nvGraphicFramePr>
        <p:xfrm>
          <a:off x="2133600" y="3403600"/>
          <a:ext cx="53340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0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1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2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3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4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0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memory: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B2B91"/>
              </a:solidFill>
              <a:latin typeface="Arial Narrow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177381"/>
              </p:ext>
            </p:extLst>
          </p:nvPr>
        </p:nvGraphicFramePr>
        <p:xfrm>
          <a:off x="2895600" y="4114800"/>
          <a:ext cx="381000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temp[1][2]</a:t>
                      </a:r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4140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19031"/>
              </p:ext>
            </p:extLst>
          </p:nvPr>
        </p:nvGraphicFramePr>
        <p:xfrm>
          <a:off x="1143000" y="2286000"/>
          <a:ext cx="609599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B2B9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19200" y="267438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temp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478973" y="2286000"/>
            <a:ext cx="5410200" cy="3708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3271699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Logical Representation: (row-major storage)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462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 (II)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76611"/>
              </p:ext>
            </p:extLst>
          </p:nvPr>
        </p:nvGraphicFramePr>
        <p:xfrm>
          <a:off x="1219200" y="3421280"/>
          <a:ext cx="381000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temp[0][1]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temp[0][2]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temp[1][2]</a:t>
                      </a:r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temp[2][2]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temp[3][2]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temp[4][0]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temp[4][1]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/>
                          </a:solidFill>
                        </a:rPr>
                        <a:t>temp[4][2]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8318" y="3270954"/>
            <a:ext cx="852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temp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84477"/>
              </p:ext>
            </p:extLst>
          </p:nvPr>
        </p:nvGraphicFramePr>
        <p:xfrm>
          <a:off x="1066800" y="1981200"/>
          <a:ext cx="609599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rgbClr val="0B2B91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n>
                          <a:solidFill>
                            <a:schemeClr val="tx2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3286" y="1515932"/>
            <a:ext cx="137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314538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Set temp[2][1] to 45: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34050" y="363134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temp[2][1] = 45;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4050" y="4117306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99"/>
                </a:solidFill>
              </a:rPr>
              <a:t>temp[7] = 45;</a:t>
            </a:r>
            <a:endParaRPr lang="en-US" sz="2400" dirty="0">
              <a:solidFill>
                <a:srgbClr val="000099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505200" y="2139211"/>
            <a:ext cx="595745" cy="2171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423555" y="2297668"/>
            <a:ext cx="2843645" cy="369332"/>
            <a:chOff x="1423555" y="2297668"/>
            <a:chExt cx="2843645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1423555" y="22976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04555" y="22976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00500" y="22976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47455" y="2297668"/>
              <a:ext cx="1676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	…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107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Print the content of the two dimensional array values that has N rows and M columns:</a:t>
            </a:r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		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>
              <a:solidFill>
                <a:srgbClr val="0B2B9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2971800"/>
            <a:ext cx="5715000" cy="224676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for (row=0; row&lt;N; row++)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for (col=0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;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col&lt;M; col++) </a:t>
            </a:r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{</a:t>
            </a: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        </a:t>
            </a:r>
            <a:r>
              <a:rPr lang="en-US" sz="2800" dirty="0" err="1" smtClean="0">
                <a:solidFill>
                  <a:srgbClr val="0B2B91"/>
                </a:solidFill>
                <a:latin typeface="Arial Narrow" pitchFamily="34" charset="0"/>
              </a:rPr>
              <a:t>printf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(“%d ”, values[row][col]);</a:t>
            </a:r>
          </a:p>
          <a:p>
            <a:r>
              <a:rPr lang="en-US" sz="2800" dirty="0">
                <a:solidFill>
                  <a:srgbClr val="0B2B91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      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  <a:p>
            <a:r>
              <a:rPr lang="en-US" sz="2800" dirty="0" smtClean="0">
                <a:solidFill>
                  <a:srgbClr val="0B2B91"/>
                </a:solidFill>
                <a:latin typeface="Arial Narrow" pitchFamily="34" charset="0"/>
              </a:rPr>
              <a:t>}</a:t>
            </a:r>
            <a:endParaRPr lang="en-US" sz="2800" dirty="0">
              <a:solidFill>
                <a:srgbClr val="0B2B9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80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993</Words>
  <Application>Microsoft Macintosh PowerPoint</Application>
  <PresentationFormat>On-screen Show (4:3)</PresentationFormat>
  <Paragraphs>275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Bounds</vt:lpstr>
      <vt:lpstr>Array Initialization</vt:lpstr>
      <vt:lpstr>Example</vt:lpstr>
      <vt:lpstr>Exercise</vt:lpstr>
      <vt:lpstr>Size of arrays</vt:lpstr>
      <vt:lpstr>Multidimensional Arrays</vt:lpstr>
      <vt:lpstr>Multidimensional Arrays (I)</vt:lpstr>
      <vt:lpstr>Multidimensional Arrays (II)</vt:lpstr>
      <vt:lpstr>Example</vt:lpstr>
      <vt:lpstr>Initialization</vt:lpstr>
      <vt:lpstr>Initialization (I)</vt:lpstr>
      <vt:lpstr>Initialization (II)</vt:lpstr>
      <vt:lpstr>Exercise</vt:lpstr>
      <vt:lpstr>Solution of Exercise</vt:lpstr>
      <vt:lpstr>Variable Length Array (VLA)</vt:lpstr>
      <vt:lpstr>Copy an Array</vt:lpstr>
      <vt:lpstr>Quiz 09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BMM account</cp:lastModifiedBy>
  <cp:revision>292</cp:revision>
  <dcterms:created xsi:type="dcterms:W3CDTF">2006-08-16T00:00:00Z</dcterms:created>
  <dcterms:modified xsi:type="dcterms:W3CDTF">2020-02-17T19:03:53Z</dcterms:modified>
</cp:coreProperties>
</file>