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86" r:id="rId2"/>
    <p:sldId id="387" r:id="rId3"/>
    <p:sldId id="388" r:id="rId4"/>
    <p:sldId id="389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90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853" autoAdjust="0"/>
    <p:restoredTop sz="91087" autoAdjust="0"/>
  </p:normalViewPr>
  <p:slideViewPr>
    <p:cSldViewPr>
      <p:cViewPr varScale="1">
        <p:scale>
          <a:sx n="105" d="100"/>
          <a:sy n="105" d="100"/>
        </p:scale>
        <p:origin x="-14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0"/>
    </p:cViewPr>
  </p:sorterViewPr>
  <p:notesViewPr>
    <p:cSldViewPr>
      <p:cViewPr varScale="1">
        <p:scale>
          <a:sx n="56" d="100"/>
          <a:sy n="56" d="100"/>
        </p:scale>
        <p:origin x="1978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83EF0-FA50-45BF-AAE5-02AE2E2C9BEB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6AEB2-3164-4991-9D1A-465E2F57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01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6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CA5D-E365-4956-B7FA-A7D8253D360F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EBCD-346C-4301-BF85-82E445ABD877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C34-37DD-4820-9813-7FD2C72333CE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7E00E4E0-0CC6-408A-825B-119F970471CF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2ED-895F-4EDD-B782-4D7BF94E1FBF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41642AD7-E906-4941-83CC-0FCE08F59C35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469-91BD-4EC1-9168-EB4B9A1942AA}" type="datetime1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342-C089-4CFC-B19C-198EFED8D091}" type="datetime1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1E33-C466-4348-AA13-0E66CB28FAF7}" type="datetime1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49AD-28EA-4928-8DE9-5E97947BE438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BD6-0E07-4161-BA6F-762C46DC5A5B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7275-3693-4AB9-99E2-F9A9B085DE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altLang="zh-CN" dirty="0" smtClean="0"/>
              <a:t>Lecture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Functions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1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call: name of function followed by arguments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z = average(x, y);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average(x</a:t>
            </a: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, y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);		</a:t>
            </a:r>
            <a:r>
              <a:rPr lang="en-US" dirty="0" smtClean="0">
                <a:solidFill>
                  <a:srgbClr val="00B050"/>
                </a:solidFill>
                <a:latin typeface="Arial Narrow" pitchFamily="34" charset="0"/>
              </a:rPr>
              <a:t>//don’t capture result</a:t>
            </a:r>
            <a:endParaRPr lang="en-US" dirty="0">
              <a:solidFill>
                <a:srgbClr val="00B050"/>
              </a:solidFill>
              <a:latin typeface="Arial Narrow" pitchFamily="34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B2B91"/>
                </a:solidFill>
                <a:latin typeface="Arial Narrow" pitchFamily="34" charset="0"/>
              </a:rPr>
              <a:t>sayHello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();</a:t>
            </a:r>
          </a:p>
          <a:p>
            <a:pPr marL="514350" indent="-457200"/>
            <a:r>
              <a:rPr lang="en-US" dirty="0" smtClean="0"/>
              <a:t>() must be present even if function takes no parameters: 		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sayHello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;	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 //Wrong</a:t>
            </a:r>
          </a:p>
          <a:p>
            <a:pPr marL="514350" indent="-457200"/>
            <a:r>
              <a:rPr lang="en-US" dirty="0" smtClean="0"/>
              <a:t>Make it clear that result is thrown away: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B2B91"/>
                </a:solidFill>
              </a:rPr>
              <a:t>(void) average(x</a:t>
            </a:r>
            <a:r>
              <a:rPr lang="en-US" dirty="0">
                <a:solidFill>
                  <a:srgbClr val="0B2B91"/>
                </a:solidFill>
              </a:rPr>
              <a:t>, y</a:t>
            </a:r>
            <a:r>
              <a:rPr lang="en-US" dirty="0" smtClean="0">
                <a:solidFill>
                  <a:srgbClr val="0B2B91"/>
                </a:solidFill>
              </a:rPr>
              <a:t>);	</a:t>
            </a:r>
            <a:r>
              <a:rPr lang="en-US" dirty="0" smtClean="0">
                <a:solidFill>
                  <a:srgbClr val="00B050"/>
                </a:solidFill>
              </a:rPr>
              <a:t>//cast to void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</a:t>
            </a:r>
            <a:r>
              <a:rPr lang="en-US" dirty="0" smtClean="0">
                <a:solidFill>
                  <a:srgbClr val="00B050"/>
                </a:solidFill>
              </a:rPr>
              <a:t> throw away</a:t>
            </a:r>
            <a:endParaRPr lang="en-US" dirty="0">
              <a:solidFill>
                <a:srgbClr val="00B050"/>
              </a:solidFill>
            </a:endParaRPr>
          </a:p>
          <a:p>
            <a:pPr marL="914400" lvl="1" indent="-457200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9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#include &lt;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stdio.h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double percentage (double a, double b)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double p = a/b*100;</a:t>
            </a:r>
          </a:p>
          <a:p>
            <a:pPr>
              <a:buNone/>
            </a:pP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return p;</a:t>
            </a:r>
          </a:p>
          <a:p>
            <a:pPr>
              <a:buNone/>
            </a:pP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main () {</a:t>
            </a:r>
          </a:p>
          <a:p>
            <a:pPr>
              <a:buNone/>
            </a:pP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double x = 5, y = 20;</a:t>
            </a:r>
          </a:p>
          <a:p>
            <a:pPr>
              <a:buNone/>
            </a:pP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double 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val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percentage(x, y)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pPr>
              <a:buNone/>
            </a:pP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(“%f 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to 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%f 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is %f %%\n”, 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x, y, 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val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); </a:t>
            </a:r>
          </a:p>
          <a:p>
            <a:pPr>
              <a:buNone/>
            </a:pP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(“7 to 35 is %f %%\n”, </a:t>
            </a:r>
            <a:r>
              <a:rPr lang="en-US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percentage(7, 35)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  <a:endParaRPr lang="en-US" sz="2400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438400"/>
            <a:ext cx="2667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Variable p is destroyed after the function returns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07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Declare functions before calling them for 1</a:t>
            </a:r>
            <a:r>
              <a:rPr lang="en-US" baseline="30000" dirty="0" smtClean="0"/>
              <a:t>st</a:t>
            </a:r>
            <a:r>
              <a:rPr lang="en-US" dirty="0" smtClean="0"/>
              <a:t> time</a:t>
            </a:r>
          </a:p>
          <a:p>
            <a:pPr lvl="1"/>
            <a:r>
              <a:rPr lang="en-US" dirty="0" smtClean="0"/>
              <a:t>Put </a:t>
            </a:r>
            <a:r>
              <a:rPr lang="en-US" u="sng" dirty="0" smtClean="0"/>
              <a:t>definition</a:t>
            </a:r>
            <a:r>
              <a:rPr lang="en-US" dirty="0" smtClean="0"/>
              <a:t> before first call</a:t>
            </a:r>
          </a:p>
          <a:p>
            <a:pPr lvl="1"/>
            <a:r>
              <a:rPr lang="en-US" dirty="0" smtClean="0"/>
              <a:t>Put </a:t>
            </a:r>
            <a:r>
              <a:rPr lang="en-US" u="sng" dirty="0" smtClean="0"/>
              <a:t>declaration</a:t>
            </a:r>
            <a:r>
              <a:rPr lang="en-US" dirty="0" smtClean="0"/>
              <a:t> before first call and </a:t>
            </a:r>
            <a:r>
              <a:rPr lang="en-US" u="sng" dirty="0" smtClean="0"/>
              <a:t>definition</a:t>
            </a:r>
            <a:r>
              <a:rPr lang="en-US" dirty="0" smtClean="0"/>
              <a:t> later</a:t>
            </a:r>
          </a:p>
          <a:p>
            <a:r>
              <a:rPr lang="en-US" dirty="0" smtClean="0"/>
              <a:t>Purpose of declaration: Tell the compiler the type and number of arguments to expect.</a:t>
            </a:r>
          </a:p>
          <a:p>
            <a:r>
              <a:rPr lang="en-US" dirty="0" smtClean="0"/>
              <a:t>If C does not know the function prototype before the 1</a:t>
            </a:r>
            <a:r>
              <a:rPr lang="en-US" baseline="30000" dirty="0" smtClean="0"/>
              <a:t>st</a:t>
            </a:r>
            <a:r>
              <a:rPr lang="en-US" dirty="0" smtClean="0"/>
              <a:t> call, it automatically converts char and short to </a:t>
            </a:r>
            <a:r>
              <a:rPr lang="en-US" dirty="0" err="1" smtClean="0"/>
              <a:t>int</a:t>
            </a:r>
            <a:r>
              <a:rPr lang="en-US" dirty="0" smtClean="0"/>
              <a:t> and float to double: </a:t>
            </a:r>
            <a:r>
              <a:rPr lang="en-US" dirty="0" smtClean="0">
                <a:solidFill>
                  <a:srgbClr val="FF0000"/>
                </a:solidFill>
              </a:rPr>
              <a:t>AVOID!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8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#include &lt;</a:t>
            </a: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stdio.h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&gt;</a:t>
            </a:r>
          </a:p>
          <a:p>
            <a:pPr>
              <a:buNone/>
            </a:pPr>
            <a:r>
              <a:rPr lang="en-US" sz="25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double percentage (double a, double b);	</a:t>
            </a:r>
            <a:r>
              <a:rPr lang="en-US" sz="25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//function declaration</a:t>
            </a:r>
          </a:p>
          <a:p>
            <a:pPr>
              <a:buNone/>
            </a:pP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main () {</a:t>
            </a:r>
          </a:p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double x = 5, y = 20;</a:t>
            </a:r>
          </a:p>
          <a:p>
            <a:pPr>
              <a:buNone/>
            </a:pPr>
            <a:r>
              <a:rPr lang="en-US" sz="25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double </a:t>
            </a: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val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= percentage(x, y);</a:t>
            </a:r>
          </a:p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  <a:p>
            <a:pPr>
              <a:buNone/>
            </a:pPr>
            <a:r>
              <a:rPr lang="en-US" sz="2500" dirty="0">
                <a:solidFill>
                  <a:srgbClr val="0B2B91"/>
                </a:solidFill>
                <a:latin typeface="Arial Narrow" panose="020B0606020202030204" pitchFamily="34" charset="0"/>
              </a:rPr>
              <a:t>double percentage (double a, double b) 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{	</a:t>
            </a:r>
            <a:r>
              <a:rPr lang="en-US" sz="25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//function definition</a:t>
            </a:r>
            <a:endParaRPr lang="en-US" sz="25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>
              <a:buNone/>
            </a:pPr>
            <a:r>
              <a:rPr lang="en-US" sz="2500" dirty="0">
                <a:solidFill>
                  <a:srgbClr val="0B2B91"/>
                </a:solidFill>
                <a:latin typeface="Arial Narrow" panose="020B0606020202030204" pitchFamily="34" charset="0"/>
              </a:rPr>
              <a:t>	double p = a/b*100;</a:t>
            </a:r>
          </a:p>
          <a:p>
            <a:pPr>
              <a:buNone/>
            </a:pPr>
            <a:r>
              <a:rPr lang="en-US" sz="2500" dirty="0">
                <a:solidFill>
                  <a:srgbClr val="0B2B91"/>
                </a:solidFill>
                <a:latin typeface="Arial Narrow" panose="020B0606020202030204" pitchFamily="34" charset="0"/>
              </a:rPr>
              <a:t>	return p;</a:t>
            </a:r>
          </a:p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  <a:endParaRPr lang="en-US" sz="2500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5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#include &lt;</a:t>
            </a: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stdio.h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&gt;</a:t>
            </a:r>
          </a:p>
          <a:p>
            <a:pPr>
              <a:buNone/>
            </a:pPr>
            <a:r>
              <a:rPr lang="en-US" sz="25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double percentage (double, double); </a:t>
            </a:r>
          </a:p>
          <a:p>
            <a:pPr>
              <a:buNone/>
            </a:pP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main () {</a:t>
            </a:r>
          </a:p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double x = 5, y = 20;</a:t>
            </a:r>
          </a:p>
          <a:p>
            <a:pPr>
              <a:buNone/>
            </a:pPr>
            <a:r>
              <a:rPr lang="en-US" sz="25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double </a:t>
            </a: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val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= percentage(x, y);</a:t>
            </a:r>
          </a:p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  <a:p>
            <a:pPr>
              <a:buNone/>
            </a:pPr>
            <a:r>
              <a:rPr lang="en-US" sz="2500" dirty="0">
                <a:solidFill>
                  <a:srgbClr val="0B2B91"/>
                </a:solidFill>
                <a:latin typeface="Arial Narrow" panose="020B0606020202030204" pitchFamily="34" charset="0"/>
              </a:rPr>
              <a:t>double percentage (double a, double b) 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{	</a:t>
            </a:r>
            <a:r>
              <a:rPr lang="en-US" sz="25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//function definition</a:t>
            </a:r>
            <a:endParaRPr lang="en-US" sz="25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>
              <a:buNone/>
            </a:pPr>
            <a:r>
              <a:rPr lang="en-US" sz="2500" dirty="0">
                <a:solidFill>
                  <a:srgbClr val="0B2B91"/>
                </a:solidFill>
                <a:latin typeface="Arial Narrow" panose="020B0606020202030204" pitchFamily="34" charset="0"/>
              </a:rPr>
              <a:t>	double p = a/b*100;</a:t>
            </a:r>
          </a:p>
          <a:p>
            <a:pPr>
              <a:buNone/>
            </a:pPr>
            <a:r>
              <a:rPr lang="en-US" sz="2500" dirty="0">
                <a:solidFill>
                  <a:srgbClr val="0B2B91"/>
                </a:solidFill>
                <a:latin typeface="Arial Narrow" panose="020B0606020202030204" pitchFamily="34" charset="0"/>
              </a:rPr>
              <a:t>	return p;</a:t>
            </a:r>
          </a:p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  <a:endParaRPr lang="en-US" sz="2500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1828800"/>
            <a:ext cx="3200400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Don’t </a:t>
            </a:r>
            <a:r>
              <a:rPr lang="en-US" sz="2500" dirty="0">
                <a:solidFill>
                  <a:srgbClr val="00B050"/>
                </a:solidFill>
                <a:latin typeface="Arial Narrow" panose="020B0606020202030204" pitchFamily="34" charset="0"/>
              </a:rPr>
              <a:t>need </a:t>
            </a:r>
            <a:r>
              <a:rPr lang="en-US" sz="25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parameter names </a:t>
            </a:r>
            <a:r>
              <a:rPr lang="en-US" sz="2500" dirty="0">
                <a:solidFill>
                  <a:srgbClr val="00B050"/>
                </a:solidFill>
                <a:latin typeface="Arial Narrow" panose="020B0606020202030204" pitchFamily="34" charset="0"/>
              </a:rPr>
              <a:t>in </a:t>
            </a:r>
            <a:r>
              <a:rPr lang="en-US" sz="25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declaration, but better practice </a:t>
            </a:r>
            <a:r>
              <a:rPr lang="en-US" sz="2500" dirty="0">
                <a:solidFill>
                  <a:srgbClr val="00B050"/>
                </a:solidFill>
                <a:latin typeface="Arial Narrow" panose="020B0606020202030204" pitchFamily="34" charset="0"/>
              </a:rPr>
              <a:t>to </a:t>
            </a:r>
            <a:r>
              <a:rPr lang="en-US" sz="25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keep them for readability</a:t>
            </a:r>
            <a:endParaRPr lang="en-US" sz="25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1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&amp;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Parameters: </a:t>
            </a:r>
          </a:p>
          <a:p>
            <a:pPr lvl="1"/>
            <a:r>
              <a:rPr lang="en-US" dirty="0" smtClean="0"/>
              <a:t>Appear in function </a:t>
            </a:r>
            <a:r>
              <a:rPr lang="en-US" dirty="0" smtClean="0">
                <a:solidFill>
                  <a:srgbClr val="FF0000"/>
                </a:solidFill>
              </a:rPr>
              <a:t>definition</a:t>
            </a:r>
          </a:p>
          <a:p>
            <a:pPr lvl="1"/>
            <a:r>
              <a:rPr lang="en-US" dirty="0" smtClean="0"/>
              <a:t>Represent names given to the input values </a:t>
            </a:r>
          </a:p>
          <a:p>
            <a:r>
              <a:rPr lang="en-US" dirty="0" smtClean="0"/>
              <a:t>Arguments:</a:t>
            </a:r>
          </a:p>
          <a:p>
            <a:pPr lvl="1"/>
            <a:r>
              <a:rPr lang="en-US" dirty="0" smtClean="0"/>
              <a:t>Expressions that appear in </a:t>
            </a:r>
            <a:r>
              <a:rPr lang="en-US" dirty="0" smtClean="0">
                <a:solidFill>
                  <a:srgbClr val="FF0000"/>
                </a:solidFill>
              </a:rPr>
              <a:t>function calls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Passed by value</a:t>
            </a:r>
            <a:r>
              <a:rPr lang="en-US" dirty="0" smtClean="0"/>
              <a:t>: when a function is called, arguments are copied and passed to the function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1295400"/>
            <a:ext cx="3886200" cy="6168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double percentage (double a, double b)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5410200"/>
            <a:ext cx="3886200" cy="6168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  <a:latin typeface="Arial Narrow" panose="020B0606020202030204" pitchFamily="34" charset="0"/>
              </a:rPr>
              <a:t>Percentage(x-y, </a:t>
            </a:r>
            <a:r>
              <a:rPr lang="en-US" dirty="0" err="1" smtClean="0">
                <a:solidFill>
                  <a:srgbClr val="000090"/>
                </a:solidFill>
                <a:latin typeface="Arial Narrow" panose="020B0606020202030204" pitchFamily="34" charset="0"/>
              </a:rPr>
              <a:t>x+y</a:t>
            </a:r>
            <a:r>
              <a:rPr lang="en-US" dirty="0" smtClean="0">
                <a:solidFill>
                  <a:srgbClr val="000090"/>
                </a:solidFill>
                <a:latin typeface="Arial Narrow" panose="020B0606020202030204" pitchFamily="34" charset="0"/>
              </a:rPr>
              <a:t>)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1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Passing by Value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#include &lt;</a:t>
            </a: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stdio.h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&gt;</a:t>
            </a:r>
          </a:p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void </a:t>
            </a: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addOne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(</a:t>
            </a: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x) {</a:t>
            </a:r>
            <a:endParaRPr lang="en-US" sz="25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>
              <a:buNone/>
            </a:pPr>
            <a:r>
              <a:rPr lang="en-US" sz="25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x++;</a:t>
            </a:r>
            <a:endParaRPr lang="en-US" sz="25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  <a:endParaRPr lang="en-US" sz="25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>
              <a:buNone/>
            </a:pP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main () {</a:t>
            </a:r>
          </a:p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alpha = 5;</a:t>
            </a:r>
          </a:p>
          <a:p>
            <a:pPr>
              <a:buNone/>
            </a:pPr>
            <a:r>
              <a:rPr lang="en-US" sz="25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addOne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(alpha);</a:t>
            </a:r>
          </a:p>
          <a:p>
            <a:pPr>
              <a:buNone/>
            </a:pPr>
            <a:r>
              <a:rPr lang="en-US" sz="25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(“alpha is: %d”, alpha);</a:t>
            </a:r>
          </a:p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9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Passing by Value </a:t>
            </a:r>
            <a:r>
              <a:rPr lang="en-US" dirty="0" smtClean="0"/>
              <a:t>(II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#include &lt;</a:t>
            </a: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stdio.h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&gt;</a:t>
            </a:r>
          </a:p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void </a:t>
            </a: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addOne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(</a:t>
            </a: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x) {</a:t>
            </a:r>
            <a:endParaRPr lang="en-US" sz="25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>
              <a:buNone/>
            </a:pPr>
            <a:r>
              <a:rPr lang="en-US" sz="25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x++;</a:t>
            </a:r>
            <a:endParaRPr lang="en-US" sz="25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  <a:endParaRPr lang="en-US" sz="25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>
              <a:buNone/>
            </a:pP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main () {</a:t>
            </a:r>
          </a:p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alpha = 5;</a:t>
            </a:r>
          </a:p>
          <a:p>
            <a:pPr>
              <a:buNone/>
            </a:pPr>
            <a:r>
              <a:rPr lang="en-US" sz="25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addOne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(alpha);</a:t>
            </a:r>
          </a:p>
          <a:p>
            <a:pPr>
              <a:buNone/>
            </a:pPr>
            <a:r>
              <a:rPr lang="en-US" sz="25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5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(“alpha: %d”,</a:t>
            </a:r>
          </a:p>
          <a:p>
            <a:pPr>
              <a:buNone/>
            </a:pPr>
            <a:r>
              <a:rPr lang="en-US" sz="25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 alpha);</a:t>
            </a:r>
          </a:p>
          <a:p>
            <a:pPr>
              <a:buNone/>
            </a:pPr>
            <a:r>
              <a:rPr lang="en-US" sz="25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6860"/>
              </p:ext>
            </p:extLst>
          </p:nvPr>
        </p:nvGraphicFramePr>
        <p:xfrm>
          <a:off x="3276601" y="199136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16103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51659"/>
              </p:ext>
            </p:extLst>
          </p:nvPr>
        </p:nvGraphicFramePr>
        <p:xfrm>
          <a:off x="3276601" y="297180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8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10293"/>
              </p:ext>
            </p:extLst>
          </p:nvPr>
        </p:nvGraphicFramePr>
        <p:xfrm>
          <a:off x="3276601" y="388620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14800" y="3505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11635"/>
              </p:ext>
            </p:extLst>
          </p:nvPr>
        </p:nvGraphicFramePr>
        <p:xfrm>
          <a:off x="3276601" y="495423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14800" y="457323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13896" y="2743200"/>
            <a:ext cx="2030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Make a copy of the argument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7162800" y="3657600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Increment the copy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7162800" y="463927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Destroy the copy and exit the function</a:t>
            </a:r>
            <a:endParaRPr lang="en-US" sz="2200" dirty="0"/>
          </a:p>
        </p:txBody>
      </p:sp>
      <p:sp>
        <p:nvSpPr>
          <p:cNvPr id="7" name="Oval 6"/>
          <p:cNvSpPr/>
          <p:nvPr/>
        </p:nvSpPr>
        <p:spPr>
          <a:xfrm>
            <a:off x="3048000" y="16764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048000" y="27432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048000" y="36576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48000" y="46482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5100" y="5715000"/>
            <a:ext cx="140970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prints 5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5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Passing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Modify arguments inside function and still use the old value outside the function =&gt; reduce the number of variables that you need to declare inside the function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3352800"/>
            <a:ext cx="4343400" cy="26776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sz="24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 main () {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alpha = 5;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fact1 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= factorial(alpha);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fact2 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= factorial(alpha-1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);</a:t>
            </a:r>
          </a:p>
          <a:p>
            <a:pPr>
              <a:buFont typeface="Arial" pitchFamily="34" charset="0"/>
              <a:buNone/>
            </a:pP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4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(“%d! = %d”, alpha, fact1);</a:t>
            </a:r>
            <a:endParaRPr lang="en-US" sz="24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</a:t>
            </a:r>
            <a:r>
              <a:rPr lang="en-US" sz="24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(“%d! = %d”, </a:t>
            </a: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alpha-1, fact2);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  <a:endParaRPr lang="en-US" sz="2400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352800"/>
            <a:ext cx="3352800" cy="26776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#include &lt;</a:t>
            </a:r>
            <a:r>
              <a:rPr lang="en-US" sz="24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stdio.h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&gt;</a:t>
            </a:r>
          </a:p>
          <a:p>
            <a:pPr>
              <a:buNone/>
            </a:pPr>
            <a:r>
              <a:rPr lang="en-US" sz="24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 factorial (</a:t>
            </a:r>
            <a:r>
              <a:rPr lang="en-US" sz="24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 x) {</a:t>
            </a:r>
            <a:endParaRPr lang="en-US" sz="24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4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 result = 1;</a:t>
            </a:r>
          </a:p>
          <a:p>
            <a:pPr>
              <a:buNone/>
            </a:pP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    while (x &gt; 1) </a:t>
            </a:r>
          </a:p>
          <a:p>
            <a:pPr>
              <a:buNone/>
            </a:pPr>
            <a:r>
              <a:rPr lang="en-US" sz="24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    result </a:t>
            </a: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= result*x--;</a:t>
            </a:r>
          </a:p>
          <a:p>
            <a:pPr>
              <a:buNone/>
            </a:pP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    return result;</a:t>
            </a:r>
          </a:p>
          <a:p>
            <a:pPr>
              <a:buNone/>
            </a:pP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32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Arguments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When </a:t>
            </a:r>
            <a:r>
              <a:rPr lang="en-US" sz="2800" u="sng" dirty="0" smtClean="0"/>
              <a:t>one dimensional</a:t>
            </a:r>
            <a:r>
              <a:rPr lang="en-US" sz="2800" dirty="0" smtClean="0"/>
              <a:t> arrays are passed as arguments, leave length unspecified</a:t>
            </a:r>
          </a:p>
          <a:p>
            <a:r>
              <a:rPr lang="en-US" sz="2800" dirty="0" smtClean="0"/>
              <a:t>How does the function know the size of the array? Pass the size as another argument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581400"/>
            <a:ext cx="4114800" cy="26776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void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printArray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(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a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[ ],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n) 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i;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for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(i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= 0;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i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&lt; n;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i+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+) 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(“a[%d]=%d\n”,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,a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[i]); 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}</a:t>
            </a:r>
          </a:p>
          <a:p>
            <a:pPr indent="-114300"/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568005"/>
            <a:ext cx="4343400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800" dirty="0" err="1" smtClean="0">
                <a:solidFill>
                  <a:srgbClr val="C00000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C00000"/>
                </a:solidFill>
                <a:latin typeface="Arial Narrow" pitchFamily="34" charset="0"/>
              </a:rPr>
              <a:t> score[ ] = {1, 2, 3, 4, 5, 6, 7};</a:t>
            </a:r>
          </a:p>
          <a:p>
            <a:pPr indent="-114300"/>
            <a:r>
              <a:rPr lang="en-US" sz="2800" dirty="0" err="1" smtClean="0">
                <a:solidFill>
                  <a:srgbClr val="C00000"/>
                </a:solidFill>
                <a:latin typeface="Arial Narrow" pitchFamily="34" charset="0"/>
              </a:rPr>
              <a:t>printArray</a:t>
            </a:r>
            <a:r>
              <a:rPr lang="en-US" sz="2800" dirty="0" smtClean="0">
                <a:solidFill>
                  <a:srgbClr val="C00000"/>
                </a:solidFill>
                <a:latin typeface="Arial Narrow" pitchFamily="34" charset="0"/>
              </a:rPr>
              <a:t>(score, 7);</a:t>
            </a:r>
          </a:p>
          <a:p>
            <a:pPr indent="-114300"/>
            <a:r>
              <a:rPr lang="en-US" sz="2800" dirty="0" err="1" smtClean="0">
                <a:solidFill>
                  <a:srgbClr val="C00000"/>
                </a:solidFill>
                <a:latin typeface="Arial Narrow" pitchFamily="34" charset="0"/>
              </a:rPr>
              <a:t>printArray</a:t>
            </a:r>
            <a:r>
              <a:rPr lang="en-US" sz="2800" dirty="0" smtClean="0">
                <a:solidFill>
                  <a:srgbClr val="C00000"/>
                </a:solidFill>
                <a:latin typeface="Arial Narrow" pitchFamily="34" charset="0"/>
              </a:rPr>
              <a:t>(score, 5);</a:t>
            </a:r>
            <a:endParaRPr lang="en-US" sz="2800" dirty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324600" y="5181600"/>
            <a:ext cx="2514600" cy="838200"/>
          </a:xfrm>
          <a:prstGeom prst="wedgeRectCallout">
            <a:avLst>
              <a:gd name="adj1" fmla="val -47127"/>
              <a:gd name="adj2" fmla="val -8351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B2B91"/>
                </a:solidFill>
              </a:rPr>
              <a:t>No brackets in call</a:t>
            </a:r>
            <a:endParaRPr lang="en-US" sz="2400" b="1" dirty="0">
              <a:solidFill>
                <a:srgbClr val="0B2B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7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blocks of C programs</a:t>
            </a:r>
          </a:p>
          <a:p>
            <a:r>
              <a:rPr lang="en-US" dirty="0" smtClean="0"/>
              <a:t>Divide program into smaller pieces</a:t>
            </a:r>
          </a:p>
          <a:p>
            <a:r>
              <a:rPr lang="en-US" dirty="0" smtClean="0"/>
              <a:t>Easier to understand</a:t>
            </a:r>
          </a:p>
          <a:p>
            <a:r>
              <a:rPr lang="en-US" dirty="0" smtClean="0"/>
              <a:t>Easier to maintain</a:t>
            </a:r>
          </a:p>
          <a:p>
            <a:r>
              <a:rPr lang="en-US" dirty="0" smtClean="0"/>
              <a:t>Reuse code and avoid repetition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8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Arguments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When </a:t>
            </a:r>
            <a:r>
              <a:rPr lang="en-US" sz="2800" u="sng" dirty="0" smtClean="0"/>
              <a:t>multi-dimensional</a:t>
            </a:r>
            <a:r>
              <a:rPr lang="en-US" sz="2800" dirty="0" smtClean="0"/>
              <a:t> arrays are passed as arguments, only first dimension length may be unspecified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939745"/>
            <a:ext cx="4800600" cy="26776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void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printArray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(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a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[ ][LEN],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n) 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x, y;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for (x = 0; x &lt; n; x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++)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	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for( y=0; y&lt;LEN; y++)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		….. 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pPr indent="-114300"/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0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Execute the return statement in main()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Call exit function from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stdlib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exit(0);			</a:t>
            </a:r>
            <a:r>
              <a:rPr lang="en-US" dirty="0" smtClean="0">
                <a:solidFill>
                  <a:srgbClr val="00B050"/>
                </a:solidFill>
              </a:rPr>
              <a:t>//normal termination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exit(EXIT_SUCCESS);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//normal termination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exit(EXIT_FAILURE);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//abnormal </a:t>
            </a:r>
            <a:r>
              <a:rPr lang="en-US" dirty="0">
                <a:solidFill>
                  <a:srgbClr val="00B050"/>
                </a:solidFill>
              </a:rPr>
              <a:t>termination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500" dirty="0" smtClean="0">
                <a:latin typeface="Arial Narrow" panose="020B0606020202030204" pitchFamily="34" charset="0"/>
              </a:rPr>
              <a:t>Consider</a:t>
            </a:r>
            <a:br>
              <a:rPr lang="en-US" sz="2500" dirty="0" smtClean="0">
                <a:latin typeface="Arial Narrow" panose="020B0606020202030204" pitchFamily="34" charset="0"/>
              </a:rPr>
            </a:br>
            <a:r>
              <a:rPr lang="en-US" sz="2500" dirty="0" smtClean="0">
                <a:latin typeface="Arial Narrow" panose="020B0606020202030204" pitchFamily="34" charset="0"/>
              </a:rPr>
              <a:t>double </a:t>
            </a:r>
            <a:r>
              <a:rPr lang="en-US" sz="2500" dirty="0" smtClean="0">
                <a:latin typeface="Arial Narrow" panose="020B0606020202030204" pitchFamily="34" charset="0"/>
              </a:rPr>
              <a:t>percentage (double, double); </a:t>
            </a:r>
            <a:endParaRPr lang="en-US" sz="2500" dirty="0" smtClean="0">
              <a:latin typeface="Arial Narrow" panose="020B0606020202030204" pitchFamily="34" charset="0"/>
            </a:endParaRPr>
          </a:p>
          <a:p>
            <a:pPr>
              <a:buNone/>
            </a:pPr>
            <a:r>
              <a:rPr lang="en-US" sz="2500" dirty="0" smtClean="0">
                <a:latin typeface="Arial Narrow" panose="020B0606020202030204" pitchFamily="34" charset="0"/>
              </a:rPr>
              <a:t>Called by </a:t>
            </a:r>
            <a:br>
              <a:rPr lang="en-US" sz="2500" dirty="0" smtClean="0">
                <a:latin typeface="Arial Narrow" panose="020B0606020202030204" pitchFamily="34" charset="0"/>
              </a:rPr>
            </a:br>
            <a:r>
              <a:rPr lang="en-US" sz="2500" dirty="0" err="1" smtClean="0">
                <a:latin typeface="Arial Narrow" panose="020B0606020202030204" pitchFamily="34" charset="0"/>
              </a:rPr>
              <a:t>percetnage</a:t>
            </a:r>
            <a:r>
              <a:rPr lang="en-US" sz="2500" dirty="0" smtClean="0">
                <a:latin typeface="Arial Narrow" panose="020B0606020202030204" pitchFamily="34" charset="0"/>
              </a:rPr>
              <a:t>(a, b)</a:t>
            </a:r>
            <a:br>
              <a:rPr lang="en-US" sz="2500" dirty="0" smtClean="0">
                <a:latin typeface="Arial Narrow" panose="020B0606020202030204" pitchFamily="34" charset="0"/>
              </a:rPr>
            </a:br>
            <a:endParaRPr lang="en-US" sz="2500" dirty="0" smtClean="0">
              <a:latin typeface="Arial Narrow" panose="020B0606020202030204" pitchFamily="34" charset="0"/>
            </a:endParaRPr>
          </a:p>
          <a:p>
            <a:pPr>
              <a:buNone/>
            </a:pPr>
            <a:r>
              <a:rPr lang="en-US" sz="2500" dirty="0" smtClean="0">
                <a:latin typeface="Arial Narrow" panose="020B0606020202030204" pitchFamily="34" charset="0"/>
              </a:rPr>
              <a:t>The above function:</a:t>
            </a:r>
            <a:br>
              <a:rPr lang="en-US" sz="2500" dirty="0" smtClean="0">
                <a:latin typeface="Arial Narrow" panose="020B0606020202030204" pitchFamily="34" charset="0"/>
              </a:rPr>
            </a:br>
            <a:r>
              <a:rPr lang="en-US" sz="2500" dirty="0" smtClean="0">
                <a:latin typeface="Arial Narrow" panose="020B0606020202030204" pitchFamily="34" charset="0"/>
              </a:rPr>
              <a:t>(1) may change a</a:t>
            </a:r>
          </a:p>
          <a:p>
            <a:pPr>
              <a:buNone/>
            </a:pPr>
            <a:r>
              <a:rPr lang="en-US" sz="2500" dirty="0" smtClean="0">
                <a:latin typeface="Arial Narrow" panose="020B0606020202030204" pitchFamily="34" charset="0"/>
              </a:rPr>
              <a:t>     (2) </a:t>
            </a:r>
            <a:r>
              <a:rPr lang="en-US" sz="2500" dirty="0" err="1" smtClean="0">
                <a:latin typeface="Arial Narrow" panose="020B0606020202030204" pitchFamily="34" charset="0"/>
              </a:rPr>
              <a:t>maynot</a:t>
            </a:r>
            <a:r>
              <a:rPr lang="en-US" sz="2500" dirty="0" smtClean="0">
                <a:latin typeface="Arial Narrow" panose="020B0606020202030204" pitchFamily="34" charset="0"/>
              </a:rPr>
              <a:t> change a</a:t>
            </a:r>
          </a:p>
          <a:p>
            <a:pPr>
              <a:buNone/>
            </a:pPr>
            <a:r>
              <a:rPr lang="en-US" sz="2500" dirty="0">
                <a:latin typeface="Arial Narrow" panose="020B0606020202030204" pitchFamily="34" charset="0"/>
              </a:rPr>
              <a:t> </a:t>
            </a:r>
            <a:r>
              <a:rPr lang="en-US" sz="2500" dirty="0" smtClean="0">
                <a:latin typeface="Arial Narrow" panose="020B0606020202030204" pitchFamily="34" charset="0"/>
              </a:rPr>
              <a:t>     </a:t>
            </a:r>
            <a:endParaRPr lang="en-US" sz="2500" dirty="0" smtClean="0"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8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main(void) {</a:t>
            </a:r>
          </a:p>
          <a:p>
            <a:pPr marL="0" indent="0" defTabSz="403225">
              <a:buNone/>
            </a:pPr>
            <a:r>
              <a:rPr lang="en-US" sz="2400" dirty="0" smtClean="0"/>
              <a:t>	char option; </a:t>
            </a:r>
          </a:p>
          <a:p>
            <a:pPr marL="0" indent="0" defTabSz="403225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(“***</a:t>
            </a:r>
            <a:r>
              <a:rPr lang="en-US" sz="2400" dirty="0" smtClean="0"/>
              <a:t>*Now run this conversion program*</a:t>
            </a:r>
            <a:r>
              <a:rPr lang="en-US" sz="2400" dirty="0" smtClean="0"/>
              <a:t>****\n”);</a:t>
            </a:r>
          </a:p>
          <a:p>
            <a:pPr marL="0" indent="0" defTabSz="403225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(“Select one of </a:t>
            </a:r>
            <a:r>
              <a:rPr lang="en-US" sz="2400" dirty="0" smtClean="0"/>
              <a:t>the </a:t>
            </a:r>
            <a:r>
              <a:rPr lang="en-US" sz="2400" dirty="0" smtClean="0"/>
              <a:t>following options\n:”);</a:t>
            </a:r>
          </a:p>
          <a:p>
            <a:pPr marL="0" indent="0" defTabSz="403225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(“- A: to convert from </a:t>
            </a:r>
            <a:r>
              <a:rPr lang="en-US" sz="2400" dirty="0" err="1" smtClean="0"/>
              <a:t>oz</a:t>
            </a:r>
            <a:r>
              <a:rPr lang="en-US" sz="2400" dirty="0" smtClean="0"/>
              <a:t> to </a:t>
            </a:r>
            <a:r>
              <a:rPr lang="en-US" sz="2400" dirty="0" err="1" smtClean="0"/>
              <a:t>lbs</a:t>
            </a:r>
            <a:r>
              <a:rPr lang="en-US" sz="2400" dirty="0" smtClean="0"/>
              <a:t>\n”);</a:t>
            </a:r>
          </a:p>
          <a:p>
            <a:pPr marL="0" indent="0" defTabSz="403225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(“- </a:t>
            </a:r>
            <a:r>
              <a:rPr lang="en-US" sz="2400" dirty="0" smtClean="0"/>
              <a:t>B: </a:t>
            </a:r>
            <a:r>
              <a:rPr lang="en-US" sz="2400" dirty="0"/>
              <a:t>to convert from </a:t>
            </a:r>
            <a:r>
              <a:rPr lang="en-US" sz="2400" dirty="0" err="1" smtClean="0"/>
              <a:t>lbs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sz="2400" dirty="0" err="1" smtClean="0"/>
              <a:t>oz</a:t>
            </a:r>
            <a:r>
              <a:rPr lang="en-US" sz="2400" dirty="0" smtClean="0"/>
              <a:t>\n</a:t>
            </a:r>
            <a:r>
              <a:rPr lang="en-US" sz="2400" dirty="0"/>
              <a:t>”);</a:t>
            </a:r>
          </a:p>
          <a:p>
            <a:pPr marL="0" indent="0" defTabSz="403225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(“- </a:t>
            </a:r>
            <a:r>
              <a:rPr lang="en-US" sz="2400" dirty="0" smtClean="0"/>
              <a:t>C: </a:t>
            </a:r>
            <a:r>
              <a:rPr lang="en-US" sz="2400" dirty="0"/>
              <a:t>to convert from </a:t>
            </a:r>
            <a:r>
              <a:rPr lang="en-US" sz="2400" dirty="0" smtClean="0"/>
              <a:t>g </a:t>
            </a:r>
            <a:r>
              <a:rPr lang="en-US" sz="2400" dirty="0"/>
              <a:t>to </a:t>
            </a:r>
            <a:r>
              <a:rPr lang="en-US" sz="2400" dirty="0" err="1"/>
              <a:t>lbs</a:t>
            </a:r>
            <a:r>
              <a:rPr lang="en-US" sz="2400" dirty="0"/>
              <a:t>\n”);</a:t>
            </a:r>
          </a:p>
          <a:p>
            <a:pPr marL="0" indent="0" defTabSz="403225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(“- </a:t>
            </a:r>
            <a:r>
              <a:rPr lang="en-US" sz="2400" dirty="0" smtClean="0"/>
              <a:t>D: </a:t>
            </a:r>
            <a:r>
              <a:rPr lang="en-US" sz="2400" dirty="0"/>
              <a:t>to convert from </a:t>
            </a:r>
            <a:r>
              <a:rPr lang="en-US" sz="2400" dirty="0" err="1" smtClean="0"/>
              <a:t>lbs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sz="2400" dirty="0" smtClean="0"/>
              <a:t>g\n</a:t>
            </a:r>
            <a:r>
              <a:rPr lang="en-US" sz="2400" dirty="0"/>
              <a:t>”);</a:t>
            </a:r>
          </a:p>
          <a:p>
            <a:pPr marL="0" indent="0" defTabSz="403225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(“*********\n</a:t>
            </a:r>
            <a:r>
              <a:rPr lang="en-US" sz="2400" dirty="0" smtClean="0"/>
              <a:t>”);</a:t>
            </a:r>
          </a:p>
          <a:p>
            <a:pPr marL="0" indent="0" defTabSz="403225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scanf</a:t>
            </a:r>
            <a:r>
              <a:rPr lang="en-US" sz="2400" dirty="0" smtClean="0"/>
              <a:t>(“%c”, &amp;option);</a:t>
            </a:r>
          </a:p>
          <a:p>
            <a:pPr marL="0" indent="0" defTabSz="403225">
              <a:buNone/>
            </a:pPr>
            <a:r>
              <a:rPr lang="en-US" sz="2400" dirty="0"/>
              <a:t>	</a:t>
            </a:r>
            <a:r>
              <a:rPr lang="en-US" sz="2400" dirty="0" smtClean="0"/>
              <a:t>//Ask for number and apply the conversion accordingly ….</a:t>
            </a:r>
            <a:endParaRPr lang="en-US" dirty="0"/>
          </a:p>
          <a:p>
            <a:pPr marL="0" indent="0" defTabSz="403225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9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13" y="1467678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main(void) {</a:t>
            </a:r>
          </a:p>
          <a:p>
            <a:pPr marL="0" indent="0" defTabSz="403225">
              <a:buNone/>
            </a:pPr>
            <a:r>
              <a:rPr lang="en-US" sz="2400" dirty="0"/>
              <a:t>	char option; </a:t>
            </a:r>
          </a:p>
          <a:p>
            <a:pPr marL="0" indent="0" defTabSz="403225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0B2B91"/>
                </a:solidFill>
              </a:rPr>
              <a:t>displayOptions</a:t>
            </a:r>
            <a:r>
              <a:rPr lang="en-US" sz="2400" dirty="0">
                <a:solidFill>
                  <a:srgbClr val="0B2B91"/>
                </a:solidFill>
              </a:rPr>
              <a:t>();</a:t>
            </a:r>
          </a:p>
          <a:p>
            <a:pPr marL="0" indent="0" defTabSz="403225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scanf</a:t>
            </a:r>
            <a:r>
              <a:rPr lang="en-US" sz="2400" dirty="0" smtClean="0"/>
              <a:t>(“%c”, &amp;option);</a:t>
            </a:r>
            <a:endParaRPr lang="en-US" dirty="0"/>
          </a:p>
          <a:p>
            <a:pPr marL="0" indent="0" defTabSz="403225">
              <a:buNone/>
            </a:pPr>
            <a:r>
              <a:rPr lang="en-US" sz="2400" dirty="0" smtClean="0"/>
              <a:t>	//Ask for number </a:t>
            </a:r>
          </a:p>
          <a:p>
            <a:pPr marL="0" indent="0" defTabSz="403225">
              <a:buNone/>
            </a:pPr>
            <a:r>
              <a:rPr lang="en-US" sz="2400" dirty="0"/>
              <a:t>	</a:t>
            </a:r>
            <a:r>
              <a:rPr lang="en-US" sz="2400" dirty="0" smtClean="0"/>
              <a:t>…		…		…</a:t>
            </a:r>
            <a:endParaRPr lang="en-US" sz="2400" dirty="0"/>
          </a:p>
          <a:p>
            <a:pPr marL="0" indent="0" defTabSz="403225">
              <a:buNone/>
            </a:pPr>
            <a:r>
              <a:rPr lang="en-US" sz="2400" dirty="0" smtClean="0"/>
              <a:t>	//Apply conversion</a:t>
            </a:r>
          </a:p>
          <a:p>
            <a:pPr marL="0" indent="0" defTabSz="403225">
              <a:buNone/>
            </a:pPr>
            <a:r>
              <a:rPr lang="en-US" sz="2400" dirty="0"/>
              <a:t>	</a:t>
            </a:r>
            <a:r>
              <a:rPr lang="en-US" sz="2400" dirty="0" smtClean="0"/>
              <a:t>float result;</a:t>
            </a:r>
          </a:p>
          <a:p>
            <a:pPr marL="0" indent="0" defTabSz="403225">
              <a:buNone/>
            </a:pPr>
            <a:r>
              <a:rPr lang="en-US" sz="2400" dirty="0"/>
              <a:t>	</a:t>
            </a:r>
            <a:r>
              <a:rPr lang="en-US" sz="2400" dirty="0" smtClean="0"/>
              <a:t>switch(option) {</a:t>
            </a:r>
          </a:p>
          <a:p>
            <a:pPr marL="0" indent="0" defTabSz="403225">
              <a:buNone/>
            </a:pPr>
            <a:r>
              <a:rPr lang="en-US" sz="2400" dirty="0"/>
              <a:t>	</a:t>
            </a:r>
            <a:r>
              <a:rPr lang="en-US" sz="2400" dirty="0" smtClean="0"/>
              <a:t>	case ‘A’: result = </a:t>
            </a:r>
            <a:r>
              <a:rPr lang="en-US" sz="2400" dirty="0" err="1" smtClean="0">
                <a:solidFill>
                  <a:srgbClr val="0B2B91"/>
                </a:solidFill>
              </a:rPr>
              <a:t>convertOzToLbs</a:t>
            </a:r>
            <a:r>
              <a:rPr lang="en-US" sz="2400" dirty="0" smtClean="0"/>
              <a:t>(number); break;</a:t>
            </a:r>
          </a:p>
          <a:p>
            <a:pPr marL="0" indent="0" defTabSz="403225">
              <a:buNone/>
            </a:pPr>
            <a:r>
              <a:rPr lang="en-US" sz="2400" dirty="0" smtClean="0"/>
              <a:t>		case ‘B’: </a:t>
            </a:r>
            <a:r>
              <a:rPr lang="en-US" sz="2400" dirty="0"/>
              <a:t>result = </a:t>
            </a:r>
            <a:r>
              <a:rPr lang="en-US" sz="2400" dirty="0" err="1" smtClean="0">
                <a:solidFill>
                  <a:srgbClr val="0B2B91"/>
                </a:solidFill>
              </a:rPr>
              <a:t>convertLbsToOz</a:t>
            </a:r>
            <a:r>
              <a:rPr lang="en-US" sz="2400" dirty="0" smtClean="0"/>
              <a:t>(number</a:t>
            </a:r>
            <a:r>
              <a:rPr lang="en-US" sz="2400" dirty="0"/>
              <a:t>); break</a:t>
            </a:r>
            <a:r>
              <a:rPr lang="en-US" sz="2400" dirty="0" smtClean="0"/>
              <a:t>;</a:t>
            </a:r>
          </a:p>
          <a:p>
            <a:pPr marL="0" indent="0" defTabSz="403225">
              <a:buNone/>
            </a:pPr>
            <a:r>
              <a:rPr lang="en-US" sz="2400" dirty="0"/>
              <a:t>	</a:t>
            </a:r>
            <a:r>
              <a:rPr lang="en-US" sz="2400" dirty="0" smtClean="0"/>
              <a:t>	…		…		…</a:t>
            </a:r>
          </a:p>
          <a:p>
            <a:pPr marL="0" indent="0" defTabSz="403225">
              <a:buNone/>
            </a:pPr>
            <a:endParaRPr lang="en-US" sz="24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29200" y="2286000"/>
            <a:ext cx="25146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Simplify Code</a:t>
            </a:r>
          </a:p>
          <a:p>
            <a:r>
              <a:rPr lang="en-US" sz="2400" dirty="0" smtClean="0"/>
              <a:t>- Must be defined in the code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 rot="11078953">
            <a:off x="3653681" y="2582453"/>
            <a:ext cx="1371600" cy="167640"/>
          </a:xfrm>
          <a:prstGeom prst="right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142250">
            <a:off x="4037302" y="4372324"/>
            <a:ext cx="2116147" cy="151880"/>
          </a:xfrm>
          <a:prstGeom prst="right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3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function</a:t>
            </a:r>
            <a:r>
              <a:rPr lang="en-US" dirty="0"/>
              <a:t> </a:t>
            </a:r>
            <a:r>
              <a:rPr lang="en-US" dirty="0" smtClean="0"/>
              <a:t>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double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percentage (double a, double b) {</a:t>
            </a:r>
          </a:p>
          <a:p>
            <a:pPr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double p = a/b*100;</a:t>
            </a:r>
          </a:p>
          <a:p>
            <a:pPr>
              <a:buNone/>
            </a:pP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return p;</a:t>
            </a:r>
          </a:p>
          <a:p>
            <a:pPr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  <a:p>
            <a:r>
              <a:rPr lang="en-US" dirty="0" smtClean="0"/>
              <a:t>Must specify: </a:t>
            </a:r>
          </a:p>
          <a:p>
            <a:pPr lvl="1"/>
            <a:r>
              <a:rPr lang="en-US" dirty="0" smtClean="0"/>
              <a:t>Return type:	</a:t>
            </a:r>
            <a:r>
              <a:rPr lang="en-US" dirty="0" smtClean="0">
                <a:solidFill>
                  <a:srgbClr val="C00000"/>
                </a:solidFill>
              </a:rPr>
              <a:t>double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function name: percentage</a:t>
            </a:r>
          </a:p>
          <a:p>
            <a:pPr lvl="1"/>
            <a:r>
              <a:rPr lang="en-US" dirty="0" smtClean="0"/>
              <a:t>function parameters and type: double a, double b </a:t>
            </a:r>
          </a:p>
          <a:p>
            <a:pPr lvl="1"/>
            <a:r>
              <a:rPr lang="en-US" dirty="0" smtClean="0"/>
              <a:t>function body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5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function (II)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143000" y="1869519"/>
            <a:ext cx="1295400" cy="685800"/>
          </a:xfrm>
          <a:prstGeom prst="wedgeRectCallout">
            <a:avLst>
              <a:gd name="adj1" fmla="val -463"/>
              <a:gd name="adj2" fmla="val 10833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Return type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276600" y="1869519"/>
            <a:ext cx="1524000" cy="685800"/>
          </a:xfrm>
          <a:prstGeom prst="wedgeRectCallout">
            <a:avLst>
              <a:gd name="adj1" fmla="val -49327"/>
              <a:gd name="adj2" fmla="val 9838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Function name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715000" y="1869519"/>
            <a:ext cx="2590800" cy="685800"/>
          </a:xfrm>
          <a:prstGeom prst="wedgeRectCallout">
            <a:avLst>
              <a:gd name="adj1" fmla="val -47115"/>
              <a:gd name="adj2" fmla="val 9042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Parameters: type and name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0151" y="2783919"/>
            <a:ext cx="60388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double percentage (double a, double b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 {</a:t>
            </a:r>
            <a:endParaRPr lang="en-US" sz="28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double 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p = a/b*100;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return 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p;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  <a:p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4826758" y="3487459"/>
            <a:ext cx="1524000" cy="685800"/>
          </a:xfrm>
          <a:prstGeom prst="wedgeRectCallout">
            <a:avLst>
              <a:gd name="adj1" fmla="val -89625"/>
              <a:gd name="adj2" fmla="val 286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Function body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4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function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Functions don’t have to return anything: Return type can be </a:t>
            </a:r>
            <a:r>
              <a:rPr lang="en-US" sz="3000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en-US" sz="3000" dirty="0" smtClean="0"/>
              <a:t>Functions cannot return arrays</a:t>
            </a:r>
          </a:p>
          <a:p>
            <a:r>
              <a:rPr lang="en-US" sz="3000" dirty="0" smtClean="0"/>
              <a:t>Functions don’t have to take input parameters: use </a:t>
            </a:r>
            <a:r>
              <a:rPr lang="en-US" sz="3000" dirty="0" smtClean="0">
                <a:solidFill>
                  <a:srgbClr val="FF0000"/>
                </a:solidFill>
              </a:rPr>
              <a:t>void</a:t>
            </a:r>
            <a:r>
              <a:rPr lang="en-US" sz="3000" dirty="0" smtClean="0"/>
              <a:t> in place of parameters </a:t>
            </a:r>
          </a:p>
          <a:p>
            <a:pPr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4267200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B2B91"/>
                </a:solidFill>
                <a:latin typeface="Arial Narrow" pitchFamily="34" charset="0"/>
              </a:rPr>
              <a:t>void </a:t>
            </a:r>
            <a:r>
              <a:rPr lang="en-US" sz="3600" dirty="0" err="1" smtClean="0">
                <a:solidFill>
                  <a:srgbClr val="0B2B91"/>
                </a:solidFill>
                <a:latin typeface="Arial Narrow" pitchFamily="34" charset="0"/>
              </a:rPr>
              <a:t>sayHello</a:t>
            </a:r>
            <a:r>
              <a:rPr lang="en-US" sz="3600" dirty="0" smtClean="0">
                <a:solidFill>
                  <a:srgbClr val="0B2B91"/>
                </a:solidFill>
                <a:latin typeface="Arial Narrow" pitchFamily="34" charset="0"/>
              </a:rPr>
              <a:t>(void) {</a:t>
            </a:r>
          </a:p>
          <a:p>
            <a:r>
              <a:rPr lang="en-US" sz="3600" dirty="0" smtClean="0">
                <a:solidFill>
                  <a:srgbClr val="0B2B91"/>
                </a:solidFill>
                <a:latin typeface="Arial Narrow" pitchFamily="34" charset="0"/>
              </a:rPr>
              <a:t>    </a:t>
            </a:r>
            <a:r>
              <a:rPr lang="en-US" sz="36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3600" dirty="0" smtClean="0">
                <a:solidFill>
                  <a:srgbClr val="0B2B91"/>
                </a:solidFill>
                <a:latin typeface="Arial Narrow" pitchFamily="34" charset="0"/>
              </a:rPr>
              <a:t>(“Hello everyone\n”); </a:t>
            </a:r>
          </a:p>
          <a:p>
            <a:r>
              <a:rPr lang="en-US" sz="3600" dirty="0">
                <a:solidFill>
                  <a:srgbClr val="0B2B91"/>
                </a:solidFill>
                <a:latin typeface="Arial Narrow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891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function (IV)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type must be listed for every parameter</a:t>
            </a:r>
          </a:p>
          <a:p>
            <a:pPr>
              <a:buNone/>
            </a:pPr>
            <a:endParaRPr lang="en-US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147248"/>
            <a:ext cx="6781800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B2B91"/>
                </a:solidFill>
                <a:latin typeface="Arial Narrow" pitchFamily="34" charset="0"/>
              </a:rPr>
              <a:t>void add(</a:t>
            </a:r>
            <a:r>
              <a:rPr lang="en-US" sz="3600" dirty="0" err="1" smtClean="0">
                <a:solidFill>
                  <a:srgbClr val="FF0000"/>
                </a:solidFill>
                <a:latin typeface="Arial Narrow" pitchFamily="34" charset="0"/>
              </a:rPr>
              <a:t>int</a:t>
            </a:r>
            <a:r>
              <a:rPr lang="en-US" sz="3600" dirty="0" smtClean="0">
                <a:solidFill>
                  <a:srgbClr val="FF0000"/>
                </a:solidFill>
                <a:latin typeface="Arial Narrow" pitchFamily="34" charset="0"/>
              </a:rPr>
              <a:t> x, y</a:t>
            </a:r>
            <a:r>
              <a:rPr lang="en-US" sz="3600" dirty="0" smtClean="0">
                <a:solidFill>
                  <a:srgbClr val="0B2B91"/>
                </a:solidFill>
                <a:latin typeface="Arial Narrow" pitchFamily="34" charset="0"/>
              </a:rPr>
              <a:t>) {</a:t>
            </a:r>
          </a:p>
          <a:p>
            <a:r>
              <a:rPr lang="en-US" sz="3600" dirty="0" smtClean="0">
                <a:solidFill>
                  <a:srgbClr val="0B2B91"/>
                </a:solidFill>
                <a:latin typeface="Arial Narrow" pitchFamily="34" charset="0"/>
              </a:rPr>
              <a:t>    </a:t>
            </a:r>
            <a:r>
              <a:rPr lang="en-US" sz="36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3600" dirty="0" smtClean="0">
                <a:solidFill>
                  <a:srgbClr val="0B2B91"/>
                </a:solidFill>
                <a:latin typeface="Arial Narrow" pitchFamily="34" charset="0"/>
              </a:rPr>
              <a:t>(“%d + %d = %d\n”, x, y, </a:t>
            </a:r>
            <a:r>
              <a:rPr lang="en-US" sz="3600" dirty="0" err="1" smtClean="0">
                <a:solidFill>
                  <a:srgbClr val="0B2B91"/>
                </a:solidFill>
                <a:latin typeface="Arial Narrow" pitchFamily="34" charset="0"/>
              </a:rPr>
              <a:t>x+y</a:t>
            </a:r>
            <a:r>
              <a:rPr lang="en-US" sz="3600" dirty="0" smtClean="0">
                <a:solidFill>
                  <a:srgbClr val="0B2B91"/>
                </a:solidFill>
                <a:latin typeface="Arial Narrow" pitchFamily="34" charset="0"/>
              </a:rPr>
              <a:t>); </a:t>
            </a:r>
          </a:p>
          <a:p>
            <a:r>
              <a:rPr lang="en-US" sz="3600" dirty="0">
                <a:solidFill>
                  <a:srgbClr val="0B2B91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114800"/>
            <a:ext cx="6781800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B2B91"/>
                </a:solidFill>
                <a:latin typeface="Arial Narrow" pitchFamily="34" charset="0"/>
              </a:rPr>
              <a:t>void add(</a:t>
            </a:r>
            <a:r>
              <a:rPr lang="en-US" sz="3600" dirty="0" err="1" smtClean="0">
                <a:solidFill>
                  <a:srgbClr val="FF0000"/>
                </a:solidFill>
                <a:latin typeface="Arial Narrow" pitchFamily="34" charset="0"/>
              </a:rPr>
              <a:t>int</a:t>
            </a:r>
            <a:r>
              <a:rPr lang="en-US" sz="3600" dirty="0" smtClean="0">
                <a:solidFill>
                  <a:srgbClr val="FF0000"/>
                </a:solidFill>
                <a:latin typeface="Arial Narrow" pitchFamily="34" charset="0"/>
              </a:rPr>
              <a:t> x, </a:t>
            </a:r>
            <a:r>
              <a:rPr lang="en-US" sz="3600" dirty="0" err="1" smtClean="0">
                <a:solidFill>
                  <a:srgbClr val="FF0000"/>
                </a:solidFill>
                <a:latin typeface="Arial Narrow" pitchFamily="34" charset="0"/>
              </a:rPr>
              <a:t>int</a:t>
            </a:r>
            <a:r>
              <a:rPr lang="en-US" sz="3600" dirty="0" smtClean="0">
                <a:solidFill>
                  <a:srgbClr val="FF0000"/>
                </a:solidFill>
                <a:latin typeface="Arial Narrow" pitchFamily="34" charset="0"/>
              </a:rPr>
              <a:t> y</a:t>
            </a:r>
            <a:r>
              <a:rPr lang="en-US" sz="3600" dirty="0" smtClean="0">
                <a:solidFill>
                  <a:srgbClr val="0B2B91"/>
                </a:solidFill>
                <a:latin typeface="Arial Narrow" pitchFamily="34" charset="0"/>
              </a:rPr>
              <a:t>) {</a:t>
            </a:r>
          </a:p>
          <a:p>
            <a:r>
              <a:rPr lang="en-US" sz="3600" dirty="0" smtClean="0">
                <a:solidFill>
                  <a:srgbClr val="0B2B91"/>
                </a:solidFill>
                <a:latin typeface="Arial Narrow" pitchFamily="34" charset="0"/>
              </a:rPr>
              <a:t>    </a:t>
            </a:r>
            <a:r>
              <a:rPr lang="en-US" sz="36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3600" dirty="0" smtClean="0">
                <a:solidFill>
                  <a:srgbClr val="0B2B91"/>
                </a:solidFill>
                <a:latin typeface="Arial Narrow" pitchFamily="34" charset="0"/>
              </a:rPr>
              <a:t>(“%d + %d = %d\n”, x, y, </a:t>
            </a:r>
            <a:r>
              <a:rPr lang="en-US" sz="3600" dirty="0" err="1" smtClean="0">
                <a:solidFill>
                  <a:srgbClr val="0B2B91"/>
                </a:solidFill>
                <a:latin typeface="Arial Narrow" pitchFamily="34" charset="0"/>
              </a:rPr>
              <a:t>x+y</a:t>
            </a:r>
            <a:r>
              <a:rPr lang="en-US" sz="3600" dirty="0" smtClean="0">
                <a:solidFill>
                  <a:srgbClr val="0B2B91"/>
                </a:solidFill>
                <a:latin typeface="Arial Narrow" pitchFamily="34" charset="0"/>
              </a:rPr>
              <a:t>); </a:t>
            </a:r>
          </a:p>
          <a:p>
            <a:r>
              <a:rPr lang="en-US" sz="3600" dirty="0">
                <a:solidFill>
                  <a:srgbClr val="0B2B91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2286000"/>
            <a:ext cx="1219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WRONG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6600" y="4267200"/>
            <a:ext cx="12192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CORRECT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0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Library Functions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419285"/>
            <a:ext cx="3852081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latin typeface="Arial Narrow" pitchFamily="34" charset="0"/>
              </a:rPr>
              <a:t>math.h</a:t>
            </a:r>
            <a:endParaRPr lang="en-US" sz="2400" b="1" u="sng" dirty="0" smtClean="0">
              <a:latin typeface="Arial Narrow" pitchFamily="34" charset="0"/>
            </a:endParaRPr>
          </a:p>
          <a:p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double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pow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(double a, double b)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d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ouble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sqrt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(double a)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d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ouble ceil(double a)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d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ouble floor(double a)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double log(double a)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double log10(double a)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double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exp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(double a)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double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cos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(double a)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double sin(double a)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double tan(double a)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4719" y="1448812"/>
            <a:ext cx="3852081" cy="4154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latin typeface="Arial Narrow" pitchFamily="34" charset="0"/>
              </a:rPr>
              <a:t>stdlib.h</a:t>
            </a:r>
            <a:endParaRPr lang="en-US" sz="2400" b="1" u="sng" dirty="0" smtClean="0">
              <a:latin typeface="Arial Narrow" pitchFamily="34" charset="0"/>
            </a:endParaRPr>
          </a:p>
          <a:p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abs(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x)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rand(void)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/* returns </a:t>
            </a:r>
            <a:r>
              <a:rPr lang="en-US" sz="2400" dirty="0" err="1" smtClean="0">
                <a:solidFill>
                  <a:srgbClr val="00B050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 between 0 and RAND_MAX (a very large number) */</a:t>
            </a:r>
          </a:p>
          <a:p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void exit(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status)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void abort(void)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system(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const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char *string)</a:t>
            </a:r>
          </a:p>
        </p:txBody>
      </p:sp>
    </p:spTree>
    <p:extLst>
      <p:ext uri="{BB962C8B-B14F-4D97-AF65-F5344CB8AC3E}">
        <p14:creationId xmlns:p14="http://schemas.microsoft.com/office/powerpoint/2010/main" val="2161107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1051</Words>
  <Application>Microsoft Macintosh PowerPoint</Application>
  <PresentationFormat>On-screen Show (4:3)</PresentationFormat>
  <Paragraphs>263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CSE 220 – C Programming Lecture 14</vt:lpstr>
      <vt:lpstr>Functions</vt:lpstr>
      <vt:lpstr>Example</vt:lpstr>
      <vt:lpstr>Example</vt:lpstr>
      <vt:lpstr>Defining a function (I)</vt:lpstr>
      <vt:lpstr>Defining a function (II)</vt:lpstr>
      <vt:lpstr>Defining a function (III)</vt:lpstr>
      <vt:lpstr>Defining a function (IV)</vt:lpstr>
      <vt:lpstr>Standard Library Functions</vt:lpstr>
      <vt:lpstr>Calling a Function</vt:lpstr>
      <vt:lpstr>Example</vt:lpstr>
      <vt:lpstr>Program Structure</vt:lpstr>
      <vt:lpstr>Example (I)</vt:lpstr>
      <vt:lpstr>Example (II)</vt:lpstr>
      <vt:lpstr>Parameters &amp; Arguments</vt:lpstr>
      <vt:lpstr>Example of Passing by Value (I)</vt:lpstr>
      <vt:lpstr>Example of Passing by Value (II)</vt:lpstr>
      <vt:lpstr>Advantage of Passing by Value</vt:lpstr>
      <vt:lpstr>Array Arguments (I)</vt:lpstr>
      <vt:lpstr>Array Arguments (II)</vt:lpstr>
      <vt:lpstr>Program Termination</vt:lpstr>
      <vt:lpstr>Quiz 10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BMM account</cp:lastModifiedBy>
  <cp:revision>299</cp:revision>
  <dcterms:created xsi:type="dcterms:W3CDTF">2006-08-16T00:00:00Z</dcterms:created>
  <dcterms:modified xsi:type="dcterms:W3CDTF">2020-02-19T18:35:00Z</dcterms:modified>
</cp:coreProperties>
</file>