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1" r:id="rId2"/>
    <p:sldId id="386" r:id="rId3"/>
    <p:sldId id="387" r:id="rId4"/>
    <p:sldId id="388" r:id="rId5"/>
    <p:sldId id="403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53" autoAdjust="0"/>
    <p:restoredTop sz="91087" autoAdjust="0"/>
  </p:normalViewPr>
  <p:slideViewPr>
    <p:cSldViewPr>
      <p:cViewPr varScale="1">
        <p:scale>
          <a:sx n="105" d="100"/>
          <a:sy n="105" d="100"/>
        </p:scale>
        <p:origin x="-1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altLang="zh-CN" dirty="0" smtClean="0"/>
              <a:t>Lecture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 (II)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8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computes the sum of all integers between 1 and 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04800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</a:rPr>
              <a:t>nt</a:t>
            </a:r>
            <a:r>
              <a:rPr lang="en-US" sz="2800" dirty="0" smtClean="0">
                <a:solidFill>
                  <a:srgbClr val="000099"/>
                </a:solidFill>
              </a:rPr>
              <a:t> sum 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n + sum(n-1);	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3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3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non-recursive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50295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</a:rPr>
              <a:t>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countFives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array[ ],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endParaRPr lang="en-US" sz="2800" dirty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611404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count = 0;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for 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index = 0; index &lt; n; index++) 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if (array[index] == 5)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	count++;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return </a:t>
            </a:r>
            <a:r>
              <a:rPr lang="en-US" sz="2800" dirty="0">
                <a:solidFill>
                  <a:srgbClr val="000099"/>
                </a:solidFill>
              </a:rPr>
              <a:t>count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8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3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8425"/>
              </p:ext>
            </p:extLst>
          </p:nvPr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 - 1 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5s in array between 0 and n – 1 is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number of 5s in first cell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+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3: Solution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</a:rPr>
              <a:t>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countFives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array[ ],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start,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count = 0;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if (array[start] == 5)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count = 1;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	return count + </a:t>
            </a:r>
            <a:r>
              <a:rPr lang="en-US" sz="2800" dirty="0" err="1" smtClean="0">
                <a:solidFill>
                  <a:srgbClr val="000099"/>
                </a:solidFill>
              </a:rPr>
              <a:t>countFives</a:t>
            </a:r>
            <a:r>
              <a:rPr lang="en-US" sz="2800" dirty="0" smtClean="0">
                <a:solidFill>
                  <a:srgbClr val="000099"/>
                </a:solidFill>
              </a:rPr>
              <a:t>(array, start+1, n);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Stopping Condition?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6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3: Solution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</a:rPr>
              <a:t>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countFives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array[ ],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start,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count = 0;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if (start == n)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return 0;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if (array[start] == 5)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count = 1;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	return count + </a:t>
            </a:r>
            <a:r>
              <a:rPr lang="en-US" sz="2800" dirty="0" err="1" smtClean="0">
                <a:solidFill>
                  <a:srgbClr val="000099"/>
                </a:solidFill>
              </a:rPr>
              <a:t>countFives</a:t>
            </a:r>
            <a:r>
              <a:rPr lang="en-US" sz="2800" dirty="0" smtClean="0">
                <a:solidFill>
                  <a:srgbClr val="000099"/>
                </a:solidFill>
              </a:rPr>
              <a:t>(array, start+1, n);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1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finds the minimum number in a given array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01343"/>
              </p:ext>
            </p:extLst>
          </p:nvPr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 - 1 </a:t>
            </a:r>
            <a:endParaRPr lang="en-US" sz="2400" i="1" dirty="0"/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4: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finds the minimum number in a given array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</a:rPr>
              <a:t>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findMin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array[ ],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lastIdx</a:t>
            </a:r>
            <a:r>
              <a:rPr lang="en-US" sz="2800" dirty="0" smtClean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	if (</a:t>
            </a:r>
            <a:r>
              <a:rPr lang="en-US" sz="2800" dirty="0" err="1" smtClean="0">
                <a:solidFill>
                  <a:srgbClr val="000099"/>
                </a:solidFill>
              </a:rPr>
              <a:t>lastIdx</a:t>
            </a:r>
            <a:r>
              <a:rPr lang="en-US" sz="2800" dirty="0" smtClean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return array[0];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minFirstPart</a:t>
            </a:r>
            <a:r>
              <a:rPr lang="en-US" sz="2800" dirty="0" smtClean="0">
                <a:solidFill>
                  <a:srgbClr val="000099"/>
                </a:solidFill>
              </a:rPr>
              <a:t> = </a:t>
            </a:r>
            <a:r>
              <a:rPr lang="en-US" sz="2800" dirty="0" err="1">
                <a:solidFill>
                  <a:srgbClr val="000099"/>
                </a:solidFill>
              </a:rPr>
              <a:t>findMin</a:t>
            </a:r>
            <a:r>
              <a:rPr lang="en-US" sz="2800" dirty="0">
                <a:solidFill>
                  <a:srgbClr val="000099"/>
                </a:solidFill>
              </a:rPr>
              <a:t>(array, </a:t>
            </a:r>
            <a:r>
              <a:rPr lang="en-US" sz="2800" dirty="0" err="1" smtClean="0">
                <a:solidFill>
                  <a:srgbClr val="000099"/>
                </a:solidFill>
              </a:rPr>
              <a:t>lastIdx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if (array[</a:t>
            </a:r>
            <a:r>
              <a:rPr lang="en-US" sz="2800" dirty="0" err="1" smtClean="0">
                <a:solidFill>
                  <a:srgbClr val="000099"/>
                </a:solidFill>
              </a:rPr>
              <a:t>lastIdx</a:t>
            </a:r>
            <a:r>
              <a:rPr lang="en-US" sz="2800" dirty="0" smtClean="0">
                <a:solidFill>
                  <a:srgbClr val="000099"/>
                </a:solidFill>
              </a:rPr>
              <a:t>] &lt; </a:t>
            </a:r>
            <a:r>
              <a:rPr lang="en-US" sz="2800" dirty="0" err="1" smtClean="0">
                <a:solidFill>
                  <a:srgbClr val="000099"/>
                </a:solidFill>
              </a:rPr>
              <a:t>minFirstPart</a:t>
            </a:r>
            <a:r>
              <a:rPr lang="en-US" sz="2800" dirty="0" smtClean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return </a:t>
            </a:r>
            <a:r>
              <a:rPr lang="en-US" sz="2800" dirty="0">
                <a:solidFill>
                  <a:srgbClr val="000099"/>
                </a:solidFill>
              </a:rPr>
              <a:t>array[</a:t>
            </a:r>
            <a:r>
              <a:rPr lang="en-US" sz="2800" dirty="0" err="1">
                <a:solidFill>
                  <a:srgbClr val="000099"/>
                </a:solidFill>
              </a:rPr>
              <a:t>lastIdx</a:t>
            </a:r>
            <a:r>
              <a:rPr lang="en-US" sz="2800" dirty="0" smtClean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else 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retun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minFirstPart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}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5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1" y="152400"/>
            <a:ext cx="4495800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</a:t>
            </a:r>
            <a:r>
              <a:rPr lang="en-US" dirty="0" err="1" smtClean="0">
                <a:solidFill>
                  <a:srgbClr val="000099"/>
                </a:solidFill>
              </a:rPr>
              <a:t>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findMin</a:t>
            </a:r>
            <a:r>
              <a:rPr lang="en-US" dirty="0" smtClean="0">
                <a:solidFill>
                  <a:srgbClr val="000099"/>
                </a:solidFill>
              </a:rPr>
              <a:t>(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array[ ], 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</a:rPr>
              <a:t>	if (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if (array[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] &lt;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return </a:t>
            </a:r>
            <a:r>
              <a:rPr lang="en-US" dirty="0">
                <a:solidFill>
                  <a:srgbClr val="000099"/>
                </a:solidFill>
              </a:rPr>
              <a:t>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retun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</a:rPr>
              <a:t>}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76" y="2077283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 smtClean="0"/>
              <a:t>int</a:t>
            </a:r>
            <a:r>
              <a:rPr lang="en-US" dirty="0" smtClean="0"/>
              <a:t> values[3] = {2, 1, 5};</a:t>
            </a:r>
          </a:p>
          <a:p>
            <a:pPr defTabSz="457200"/>
            <a:r>
              <a:rPr lang="en-US" dirty="0" err="1" smtClean="0"/>
              <a:t>findMin</a:t>
            </a:r>
            <a:r>
              <a:rPr lang="en-US" dirty="0" smtClean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lastIdx</a:t>
            </a:r>
            <a:r>
              <a:rPr lang="en-US" dirty="0" smtClean="0"/>
              <a:t> = 3 – 1 = 2;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minFirstPart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findMin</a:t>
            </a:r>
            <a:r>
              <a:rPr lang="en-US" dirty="0" smtClean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lastIdx</a:t>
            </a:r>
            <a:r>
              <a:rPr lang="en-US" dirty="0" smtClean="0">
                <a:solidFill>
                  <a:srgbClr val="FF0000"/>
                </a:solidFill>
              </a:rPr>
              <a:t> = 2 – 1 = 1;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findMin</a:t>
            </a:r>
            <a:r>
              <a:rPr lang="en-US" dirty="0" smtClean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 smtClean="0">
                <a:solidFill>
                  <a:srgbClr val="FF0000"/>
                </a:solidFill>
              </a:rPr>
              <a:t>									</a:t>
            </a:r>
            <a:r>
              <a:rPr lang="en-US" dirty="0" err="1" smtClean="0">
                <a:solidFill>
                  <a:srgbClr val="00B050"/>
                </a:solidFill>
              </a:rPr>
              <a:t>lastIdx</a:t>
            </a:r>
            <a:r>
              <a:rPr lang="en-US" dirty="0" smtClean="0">
                <a:solidFill>
                  <a:srgbClr val="00B050"/>
                </a:solidFill>
              </a:rPr>
              <a:t> = 1 – </a:t>
            </a:r>
            <a:r>
              <a:rPr lang="en-US" smtClean="0">
                <a:solidFill>
                  <a:srgbClr val="00B050"/>
                </a:solidFill>
              </a:rPr>
              <a:t>1 = </a:t>
            </a:r>
            <a:r>
              <a:rPr lang="en-US" dirty="0" smtClean="0">
                <a:solidFill>
                  <a:srgbClr val="00B050"/>
                </a:solidFill>
              </a:rPr>
              <a:t>0;</a:t>
            </a:r>
          </a:p>
          <a:p>
            <a:pPr defTabSz="457200"/>
            <a:r>
              <a:rPr lang="en-US" dirty="0" smtClean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array[</a:t>
            </a:r>
            <a:r>
              <a:rPr lang="en-US" dirty="0" err="1" smtClean="0">
                <a:solidFill>
                  <a:srgbClr val="FF0000"/>
                </a:solidFill>
              </a:rPr>
              <a:t>lastIdx</a:t>
            </a:r>
            <a:r>
              <a:rPr lang="en-US" dirty="0" smtClean="0">
                <a:solidFill>
                  <a:srgbClr val="FF0000"/>
                </a:solidFill>
              </a:rPr>
              <a:t>] = array[1] = 1 &lt; 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endParaRPr lang="en-US" dirty="0" smtClean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return 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minFirstPart</a:t>
            </a:r>
            <a:r>
              <a:rPr lang="en-US" dirty="0" smtClean="0"/>
              <a:t> = 1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array[</a:t>
            </a:r>
            <a:r>
              <a:rPr lang="en-US" dirty="0" err="1" smtClean="0"/>
              <a:t>lastIdx</a:t>
            </a:r>
            <a:r>
              <a:rPr lang="en-US" dirty="0" smtClean="0"/>
              <a:t>] = array[2] = 5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array[</a:t>
            </a:r>
            <a:r>
              <a:rPr lang="en-US" dirty="0" err="1" smtClean="0"/>
              <a:t>lastIdx</a:t>
            </a:r>
            <a:r>
              <a:rPr lang="en-US" dirty="0"/>
              <a:t>]</a:t>
            </a:r>
            <a:r>
              <a:rPr lang="en-US" dirty="0" smtClean="0"/>
              <a:t> &gt; </a:t>
            </a:r>
            <a:r>
              <a:rPr lang="en-US" dirty="0" err="1" smtClean="0"/>
              <a:t>minFirstPart</a:t>
            </a:r>
            <a:r>
              <a:rPr lang="en-US" dirty="0" smtClean="0"/>
              <a:t>  	(5 &gt; 1)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minFirstPart</a:t>
            </a:r>
            <a:r>
              <a:rPr lang="en-US" dirty="0" smtClean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/>
              <a:t>Sample Run</a:t>
            </a:r>
            <a:endParaRPr lang="en-US" sz="2000" i="1" u="sng" dirty="0"/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8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4384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fact(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if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(n &lt;= 1)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1;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else 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n*</a:t>
            </a:r>
            <a:r>
              <a:rPr lang="en-US" sz="3200" dirty="0">
                <a:solidFill>
                  <a:srgbClr val="C00000"/>
                </a:solidFill>
                <a:latin typeface="Arial Narrow" pitchFamily="34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5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fact(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if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(n &lt;= 1)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1;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else 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n*</a:t>
            </a:r>
            <a:r>
              <a:rPr lang="en-US" sz="3200" dirty="0">
                <a:solidFill>
                  <a:srgbClr val="C00000"/>
                </a:solidFill>
                <a:latin typeface="Arial Narrow" pitchFamily="34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2931855"/>
            <a:ext cx="4038600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fact(4);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4*fact(3);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4*(  3*fact(2)  );</a:t>
            </a: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3*(  2*fact(1)  ) );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3*( 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2*1 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)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124200" y="2032348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Termination Condition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4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Termination Condition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fact(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n*fact(n-1);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56" y="2667000"/>
            <a:ext cx="800100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fact(4);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4*fact(3);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x = 4*(  3*fact(2)  );</a:t>
            </a: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3*(  2*fact(1)  ) );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3*( 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2*1*(fact(0) ) 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)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);</a:t>
            </a: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3*(  2*1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*(0*(fact(-1) )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)  ) );</a:t>
            </a:r>
          </a:p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x = 4*(  3*(  2*1*(0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*(-1*fact(-2)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) )  )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);</a:t>
            </a:r>
            <a:r>
              <a:rPr lang="en-US" sz="3200" b="1" dirty="0" smtClean="0">
                <a:solidFill>
                  <a:srgbClr val="0B2B91"/>
                </a:solidFill>
                <a:latin typeface="Arial Narrow" pitchFamily="34" charset="0"/>
              </a:rPr>
              <a:t> … … …</a:t>
            </a:r>
            <a:endParaRPr lang="en-US" sz="3200" b="1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743670"/>
            <a:ext cx="33528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remove the termination condition, the function will call itself infinite number of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6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8"/>
            <a:ext cx="8229600" cy="1143000"/>
          </a:xfrm>
        </p:spPr>
        <p:txBody>
          <a:bodyPr/>
          <a:lstStyle/>
          <a:p>
            <a:r>
              <a:rPr lang="en-US" dirty="0" smtClean="0"/>
              <a:t>Quiz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recursion in C?</a:t>
            </a:r>
            <a:br>
              <a:rPr lang="en-US" dirty="0" smtClean="0"/>
            </a:br>
            <a:r>
              <a:rPr lang="en-US" dirty="0" smtClean="0"/>
              <a:t>(1) A function that calls itself directly or indirectly</a:t>
            </a:r>
          </a:p>
          <a:p>
            <a:pPr marL="0" indent="0">
              <a:buNone/>
            </a:pPr>
            <a:r>
              <a:rPr lang="en-US" dirty="0" smtClean="0"/>
              <a:t>(2) A piece of code that is run many times</a:t>
            </a:r>
          </a:p>
          <a:p>
            <a:pPr marL="0" indent="0">
              <a:buNone/>
            </a:pPr>
            <a:r>
              <a:rPr lang="en-US" dirty="0" smtClean="0"/>
              <a:t>(3) None of above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recursive function that computes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n-2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n-3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0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8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recursive function that computes x</a:t>
            </a:r>
            <a:r>
              <a:rPr lang="en-US" baseline="30000" dirty="0" smtClean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133600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power(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x,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if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(n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== 0)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1;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else 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    return x*</a:t>
            </a:r>
            <a:r>
              <a:rPr lang="en-US" sz="3200" dirty="0" smtClean="0">
                <a:solidFill>
                  <a:srgbClr val="C00000"/>
                </a:solidFill>
                <a:latin typeface="Arial Narrow" pitchFamily="34" charset="0"/>
              </a:rPr>
              <a:t>power(x, n-1)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1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prints numbers from 1 to </a:t>
            </a:r>
            <a:r>
              <a:rPr lang="en-US" sz="3000" dirty="0"/>
              <a:t>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8581" y="304800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</a:rPr>
              <a:t>countToN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start,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(“%d\n”, start);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	if (start &lt; n)</a:t>
            </a:r>
            <a:r>
              <a:rPr lang="en-US" sz="2800" dirty="0">
                <a:solidFill>
                  <a:srgbClr val="000099"/>
                </a:solidFill>
              </a:rPr>
              <a:t>	</a:t>
            </a:r>
            <a:endParaRPr lang="en-US" sz="2800" dirty="0" smtClean="0">
              <a:solidFill>
                <a:srgbClr val="000099"/>
              </a:solidFill>
            </a:endParaRP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		</a:t>
            </a:r>
            <a:r>
              <a:rPr lang="en-US" sz="2800" dirty="0" err="1" smtClean="0">
                <a:solidFill>
                  <a:srgbClr val="000099"/>
                </a:solidFill>
              </a:rPr>
              <a:t>countToN</a:t>
            </a:r>
            <a:r>
              <a:rPr lang="en-US" sz="2800" dirty="0" smtClean="0">
                <a:solidFill>
                  <a:srgbClr val="000099"/>
                </a:solidFill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}</a:t>
            </a:r>
            <a:endParaRPr lang="en-US" sz="2800" dirty="0" smtClean="0">
              <a:solidFill>
                <a:srgbClr val="000099"/>
              </a:solidFill>
            </a:endParaRP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0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computes the sum of all integers between 1 and 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04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Sum(from 1 to n) = n + Sum (from 1 to n-1)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8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803</Words>
  <Application>Microsoft Macintosh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 220 – C Programming Lecture 15</vt:lpstr>
      <vt:lpstr>Recursion</vt:lpstr>
      <vt:lpstr>Recursion</vt:lpstr>
      <vt:lpstr>Termination Condition - Example</vt:lpstr>
      <vt:lpstr>Quiz 11</vt:lpstr>
      <vt:lpstr>Example</vt:lpstr>
      <vt:lpstr>Solution</vt:lpstr>
      <vt:lpstr>Exercise 1</vt:lpstr>
      <vt:lpstr>Exercise 2</vt:lpstr>
      <vt:lpstr>Exercise 2: Solution</vt:lpstr>
      <vt:lpstr>Exercise 3 (I)</vt:lpstr>
      <vt:lpstr>Exercise 3 (II)</vt:lpstr>
      <vt:lpstr>Exercise 3: Solution (I)</vt:lpstr>
      <vt:lpstr>Exercise 3: Solution (II)</vt:lpstr>
      <vt:lpstr>Exercise 4</vt:lpstr>
      <vt:lpstr>Exercise 4: Solution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305</cp:revision>
  <dcterms:created xsi:type="dcterms:W3CDTF">2006-08-16T00:00:00Z</dcterms:created>
  <dcterms:modified xsi:type="dcterms:W3CDTF">2020-02-26T18:52:56Z</dcterms:modified>
</cp:coreProperties>
</file>