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65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87" r:id="rId12"/>
    <p:sldId id="375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1087" autoAdjust="0"/>
  </p:normalViewPr>
  <p:slideViewPr>
    <p:cSldViewPr>
      <p:cViewPr varScale="1">
        <p:scale>
          <a:sx n="77" d="100"/>
          <a:sy n="77" d="100"/>
        </p:scale>
        <p:origin x="-11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1978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83EF0-FA50-45BF-AAE5-02AE2E2C9BEB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6AEB2-3164-4991-9D1A-465E2F57E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01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3/9/20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1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CA5D-E365-4956-B7FA-A7D8253D360F}" type="datetime1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EBCD-346C-4301-BF85-82E445ABD877}" type="datetime1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9C34-37DD-4820-9813-7FD2C72333CE}" type="datetime1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95600" y="6324600"/>
            <a:ext cx="1066800" cy="365125"/>
          </a:xfrm>
        </p:spPr>
        <p:txBody>
          <a:bodyPr/>
          <a:lstStyle/>
          <a:p>
            <a:fld id="{7E00E4E0-0CC6-408A-825B-119F970471CF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324600"/>
            <a:ext cx="4343400" cy="365125"/>
          </a:xfrm>
        </p:spPr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E2ED-895F-4EDD-B782-4D7BF94E1FBF}" type="datetime1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</p:spPr>
        <p:txBody>
          <a:bodyPr/>
          <a:lstStyle/>
          <a:p>
            <a:fld id="{41642AD7-E906-4941-83CC-0FCE08F59C35}" type="datetime1">
              <a:rPr lang="en-US" smtClean="0"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469-91BD-4EC1-9168-EB4B9A1942AA}" type="datetime1">
              <a:rPr lang="en-US" smtClean="0"/>
              <a:t>3/9/20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0342-C089-4CFC-B19C-198EFED8D091}" type="datetime1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1E33-C466-4348-AA13-0E66CB28FAF7}" type="datetime1">
              <a:rPr lang="en-US" smtClean="0"/>
              <a:t>3/9/20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49AD-28EA-4928-8DE9-5E97947BE438}" type="datetime1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BD6-0E07-4161-BA6F-762C46DC5A5B}" type="datetime1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7275-3693-4AB9-99E2-F9A9B085DEA5}" type="datetime1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r>
              <a:rPr lang="en-US" altLang="zh-CN" dirty="0" smtClean="0"/>
              <a:t>Lecture 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Program Organization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95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/>
              <a:t>Variables: Example (</a:t>
            </a:r>
            <a:r>
              <a:rPr lang="en-US" dirty="0" smtClean="0"/>
              <a:t>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3810000" cy="39703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#include &lt;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stdio.h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&gt;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#define MAXSZ 100</a:t>
            </a:r>
          </a:p>
          <a:p>
            <a:endParaRPr lang="en-US" sz="2800" dirty="0" smtClean="0">
              <a:solidFill>
                <a:srgbClr val="000099"/>
              </a:solidFill>
              <a:latin typeface="Arial Narrow" panose="020B0606020202030204" pitchFamily="34" charset="0"/>
            </a:endParaRPr>
          </a:p>
          <a:p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content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[MAXSZ];</a:t>
            </a:r>
            <a:endParaRPr lang="en-US" sz="2800" dirty="0">
              <a:solidFill>
                <a:srgbClr val="000099"/>
              </a:solidFill>
              <a:latin typeface="Arial Narrow" panose="020B0606020202030204" pitchFamily="34" charset="0"/>
            </a:endParaRPr>
          </a:p>
          <a:p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last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= 0;</a:t>
            </a:r>
          </a:p>
          <a:p>
            <a:endParaRPr lang="en-US" sz="2800" dirty="0" smtClean="0">
              <a:solidFill>
                <a:srgbClr val="000099"/>
              </a:solidFill>
              <a:latin typeface="Arial Narrow" panose="020B0606020202030204" pitchFamily="34" charset="0"/>
            </a:endParaRPr>
          </a:p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void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addOne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(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x) {</a:t>
            </a:r>
          </a:p>
          <a:p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   content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[</a:t>
            </a:r>
            <a:r>
              <a:rPr 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last</a:t>
            </a:r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++] 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= x;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1600200"/>
            <a:ext cx="4343400" cy="526297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isFull</a:t>
            </a:r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() {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  return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last</a:t>
            </a:r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== MAXSZ - 1; </a:t>
            </a:r>
            <a:endParaRPr lang="en-US" sz="2800" dirty="0" smtClean="0">
              <a:solidFill>
                <a:srgbClr val="000099"/>
              </a:solidFill>
              <a:latin typeface="Arial Narrow" panose="020B0606020202030204" pitchFamily="34" charset="0"/>
            </a:endParaRPr>
          </a:p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}</a:t>
            </a:r>
            <a:endParaRPr lang="en-US" sz="2800" dirty="0">
              <a:solidFill>
                <a:srgbClr val="000099"/>
              </a:solidFill>
              <a:latin typeface="Arial Narrow" panose="020B0606020202030204" pitchFamily="34" charset="0"/>
            </a:endParaRPr>
          </a:p>
          <a:p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main() {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, count;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scanf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(“%d”, &amp;count);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for (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=0,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&lt;count;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++) {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     if (!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isFull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()) 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         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addOne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(rand()%50);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    else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         break;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2016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 12: </a:t>
            </a:r>
            <a:r>
              <a:rPr lang="en-US" dirty="0" smtClean="0"/>
              <a:t>External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the scope rule of an external variable?</a:t>
            </a:r>
            <a:br>
              <a:rPr lang="en-US" dirty="0" smtClean="0"/>
            </a:br>
            <a:r>
              <a:rPr lang="en-US" dirty="0" smtClean="0"/>
              <a:t>(1) Entire file in which the variable </a:t>
            </a:r>
            <a:r>
              <a:rPr lang="en-US" dirty="0" smtClean="0"/>
              <a:t>is </a:t>
            </a:r>
            <a:r>
              <a:rPr lang="en-US" dirty="0" smtClean="0"/>
              <a:t>defined</a:t>
            </a:r>
          </a:p>
          <a:p>
            <a:pPr marL="0" indent="0">
              <a:buNone/>
            </a:pPr>
            <a:r>
              <a:rPr lang="en-US" dirty="0" smtClean="0"/>
              <a:t>(2) From its declaration till the end of enclosing file</a:t>
            </a:r>
          </a:p>
          <a:p>
            <a:pPr marL="0" indent="0">
              <a:buNone/>
            </a:pPr>
            <a:r>
              <a:rPr lang="en-US" dirty="0" smtClean="0"/>
              <a:t>(3) None of above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6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Variables: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 smtClean="0"/>
              <a:t>Convenient way for functions to share variables</a:t>
            </a:r>
          </a:p>
          <a:p>
            <a:pPr marL="514350" indent="-457200"/>
            <a:r>
              <a:rPr lang="en-US" dirty="0" smtClean="0"/>
              <a:t>Maintenance: If type changes, we need to check every function that uses it</a:t>
            </a:r>
          </a:p>
          <a:p>
            <a:pPr marL="514350" indent="-457200"/>
            <a:r>
              <a:rPr lang="en-US" dirty="0" smtClean="0"/>
              <a:t>If assigned wrong value: may be difficult to locate where</a:t>
            </a:r>
          </a:p>
          <a:p>
            <a:pPr marL="514350" indent="-457200"/>
            <a:r>
              <a:rPr lang="en-US" dirty="0" smtClean="0"/>
              <a:t>Functions that rely on externals are hard to reuse</a:t>
            </a:r>
          </a:p>
          <a:p>
            <a:pPr marL="514350" indent="-457200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58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Block: a compound statement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{ declarations statements}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block variable has automatic duration</a:t>
            </a:r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03680" y="3863181"/>
            <a:ext cx="3276600" cy="25545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if (</a:t>
            </a:r>
            <a:r>
              <a:rPr lang="en-US" sz="32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</a:t>
            </a:r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&gt; j) {</a:t>
            </a:r>
            <a:endParaRPr lang="en-US" sz="3200" dirty="0">
              <a:solidFill>
                <a:srgbClr val="000099"/>
              </a:solidFill>
              <a:latin typeface="Arial Narrow" panose="020B0606020202030204" pitchFamily="34" charset="0"/>
            </a:endParaRPr>
          </a:p>
          <a:p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   </a:t>
            </a:r>
            <a:r>
              <a:rPr lang="en-US" sz="32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temp = </a:t>
            </a:r>
            <a:r>
              <a:rPr lang="en-US" sz="32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</a:t>
            </a:r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;</a:t>
            </a:r>
            <a:endParaRPr lang="en-US" sz="3200" dirty="0">
              <a:solidFill>
                <a:srgbClr val="000099"/>
              </a:solidFill>
              <a:latin typeface="Arial Narrow" panose="020B0606020202030204" pitchFamily="34" charset="0"/>
            </a:endParaRPr>
          </a:p>
          <a:p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   </a:t>
            </a:r>
            <a:r>
              <a:rPr lang="en-US" sz="32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</a:t>
            </a:r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= j;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   j = </a:t>
            </a:r>
            <a:r>
              <a:rPr lang="en-US" sz="32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</a:t>
            </a:r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;</a:t>
            </a:r>
            <a:endParaRPr lang="en-US" sz="3200" dirty="0">
              <a:solidFill>
                <a:srgbClr val="000099"/>
              </a:solidFill>
              <a:latin typeface="Arial Narrow" panose="020B0606020202030204" pitchFamily="34" charset="0"/>
            </a:endParaRPr>
          </a:p>
          <a:p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629400" y="3962400"/>
            <a:ext cx="2286000" cy="457200"/>
          </a:xfrm>
          <a:prstGeom prst="wedgeRectCallout">
            <a:avLst>
              <a:gd name="adj1" fmla="val -98607"/>
              <a:gd name="adj2" fmla="val 9269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temp is created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28600" y="5140453"/>
            <a:ext cx="2551922" cy="457200"/>
          </a:xfrm>
          <a:prstGeom prst="wedgeRectCallout">
            <a:avLst>
              <a:gd name="adj1" fmla="val 58944"/>
              <a:gd name="adj2" fmla="val 16004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temp is destroyed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73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Scope: the context in which a variable is defined:</a:t>
            </a:r>
          </a:p>
          <a:p>
            <a:pPr lvl="1"/>
            <a:r>
              <a:rPr lang="en-US" dirty="0" smtClean="0"/>
              <a:t>Duration</a:t>
            </a:r>
          </a:p>
          <a:p>
            <a:pPr lvl="1"/>
            <a:r>
              <a:rPr lang="en-US" dirty="0" smtClean="0"/>
              <a:t>Visibility</a:t>
            </a:r>
          </a:p>
          <a:p>
            <a:r>
              <a:rPr lang="en-US" dirty="0" smtClean="0"/>
              <a:t>Scope rules: used for name resolution</a:t>
            </a:r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7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3810000" cy="48320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a;	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/* </a:t>
            </a:r>
            <a:r>
              <a:rPr lang="en-US" sz="2800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decl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1 */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void f(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a) {    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/* </a:t>
            </a:r>
            <a:r>
              <a:rPr lang="en-US" sz="28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decl</a:t>
            </a:r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2 </a:t>
            </a:r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*/</a:t>
            </a:r>
            <a:endParaRPr lang="en-US" sz="2800" dirty="0" smtClean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  a = 1;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} 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void 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g(void) </a:t>
            </a:r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{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   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a </a:t>
            </a:r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= 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2;      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/* </a:t>
            </a:r>
            <a:r>
              <a:rPr lang="en-US" sz="28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decl</a:t>
            </a:r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3 </a:t>
            </a:r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*/</a:t>
            </a:r>
            <a:endParaRPr lang="en-US" sz="2800" dirty="0" smtClean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 if (a &gt; 0) {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   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a;         </a:t>
            </a:r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/* </a:t>
            </a:r>
            <a:r>
              <a:rPr lang="en-US" sz="28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decl</a:t>
            </a:r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4 </a:t>
            </a:r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*/</a:t>
            </a:r>
            <a:endParaRPr lang="en-US" sz="2800" dirty="0" smtClean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    a = 3;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 }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 a = 4;    }</a:t>
            </a:r>
            <a:endParaRPr lang="en-US" sz="2800" dirty="0">
              <a:solidFill>
                <a:srgbClr val="000099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1600200"/>
            <a:ext cx="4343400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void h(void) {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a = 5;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43000" y="2438400"/>
            <a:ext cx="6096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35274" y="4165948"/>
            <a:ext cx="0" cy="228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371600" y="5029200"/>
            <a:ext cx="216074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724292" y="4146115"/>
            <a:ext cx="647307" cy="1873685"/>
          </a:xfrm>
          <a:custGeom>
            <a:avLst/>
            <a:gdLst>
              <a:gd name="connsiteX0" fmla="*/ 227686 w 590941"/>
              <a:gd name="connsiteY0" fmla="*/ 1991638 h 1991638"/>
              <a:gd name="connsiteX1" fmla="*/ 14744 w 590941"/>
              <a:gd name="connsiteY1" fmla="*/ 413359 h 1991638"/>
              <a:gd name="connsiteX2" fmla="*/ 590941 w 590941"/>
              <a:gd name="connsiteY2" fmla="*/ 0 h 199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941" h="1991638">
                <a:moveTo>
                  <a:pt x="227686" y="1991638"/>
                </a:moveTo>
                <a:cubicBezTo>
                  <a:pt x="90944" y="1368468"/>
                  <a:pt x="-45798" y="745299"/>
                  <a:pt x="14744" y="413359"/>
                </a:cubicBezTo>
                <a:cubicBezTo>
                  <a:pt x="75286" y="81419"/>
                  <a:pt x="333113" y="40709"/>
                  <a:pt x="59094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189973" y="1602989"/>
            <a:ext cx="3607495" cy="664222"/>
          </a:xfrm>
          <a:custGeom>
            <a:avLst/>
            <a:gdLst>
              <a:gd name="connsiteX0" fmla="*/ 3607495 w 3607495"/>
              <a:gd name="connsiteY0" fmla="*/ 664222 h 664222"/>
              <a:gd name="connsiteX1" fmla="*/ 1866378 w 3607495"/>
              <a:gd name="connsiteY1" fmla="*/ 25395 h 664222"/>
              <a:gd name="connsiteX2" fmla="*/ 0 w 3607495"/>
              <a:gd name="connsiteY2" fmla="*/ 188233 h 66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7495" h="664222">
                <a:moveTo>
                  <a:pt x="3607495" y="664222"/>
                </a:moveTo>
                <a:cubicBezTo>
                  <a:pt x="3037561" y="384474"/>
                  <a:pt x="2467627" y="104726"/>
                  <a:pt x="1866378" y="25395"/>
                </a:cubicBezTo>
                <a:cubicBezTo>
                  <a:pt x="1265129" y="-53936"/>
                  <a:pt x="632564" y="67148"/>
                  <a:pt x="0" y="18823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3810000" cy="48320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a;	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/* </a:t>
            </a:r>
            <a:r>
              <a:rPr lang="en-US" sz="2800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decl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1 */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void f(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a) {    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/* </a:t>
            </a:r>
            <a:r>
              <a:rPr lang="en-US" sz="28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decl</a:t>
            </a:r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2 </a:t>
            </a:r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*/</a:t>
            </a:r>
            <a:endParaRPr lang="en-US" sz="2800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 a = 1;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 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void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g(void) 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{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   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a 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=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2;      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/* </a:t>
            </a:r>
            <a:r>
              <a:rPr lang="en-US" sz="28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decl</a:t>
            </a:r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3 </a:t>
            </a:r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*/</a:t>
            </a:r>
            <a:endParaRPr lang="en-US" sz="2800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if (a &gt; 0) {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  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a;         </a:t>
            </a:r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/* </a:t>
            </a:r>
            <a:r>
              <a:rPr lang="en-US" sz="28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decl</a:t>
            </a:r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4 </a:t>
            </a:r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*/</a:t>
            </a:r>
            <a:endParaRPr lang="en-US" sz="2800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   a = 3;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}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a = 4;    }</a:t>
            </a:r>
            <a:endParaRPr lang="en-US" sz="2800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1600200"/>
            <a:ext cx="4343400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void h(void) {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a = 5;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43000" y="2438400"/>
            <a:ext cx="6096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35274" y="4165948"/>
            <a:ext cx="0" cy="228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371600" y="5029200"/>
            <a:ext cx="216074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724292" y="4146115"/>
            <a:ext cx="647307" cy="1873685"/>
          </a:xfrm>
          <a:custGeom>
            <a:avLst/>
            <a:gdLst>
              <a:gd name="connsiteX0" fmla="*/ 227686 w 590941"/>
              <a:gd name="connsiteY0" fmla="*/ 1991638 h 1991638"/>
              <a:gd name="connsiteX1" fmla="*/ 14744 w 590941"/>
              <a:gd name="connsiteY1" fmla="*/ 413359 h 1991638"/>
              <a:gd name="connsiteX2" fmla="*/ 590941 w 590941"/>
              <a:gd name="connsiteY2" fmla="*/ 0 h 199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941" h="1991638">
                <a:moveTo>
                  <a:pt x="227686" y="1991638"/>
                </a:moveTo>
                <a:cubicBezTo>
                  <a:pt x="90944" y="1368468"/>
                  <a:pt x="-45798" y="745299"/>
                  <a:pt x="14744" y="413359"/>
                </a:cubicBezTo>
                <a:cubicBezTo>
                  <a:pt x="75286" y="81419"/>
                  <a:pt x="333113" y="40709"/>
                  <a:pt x="59094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189973" y="1602989"/>
            <a:ext cx="3607495" cy="664222"/>
          </a:xfrm>
          <a:custGeom>
            <a:avLst/>
            <a:gdLst>
              <a:gd name="connsiteX0" fmla="*/ 3607495 w 3607495"/>
              <a:gd name="connsiteY0" fmla="*/ 664222 h 664222"/>
              <a:gd name="connsiteX1" fmla="*/ 1866378 w 3607495"/>
              <a:gd name="connsiteY1" fmla="*/ 25395 h 664222"/>
              <a:gd name="connsiteX2" fmla="*/ 0 w 3607495"/>
              <a:gd name="connsiteY2" fmla="*/ 188233 h 66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7495" h="664222">
                <a:moveTo>
                  <a:pt x="3607495" y="664222"/>
                </a:moveTo>
                <a:cubicBezTo>
                  <a:pt x="3037561" y="384474"/>
                  <a:pt x="2467627" y="104726"/>
                  <a:pt x="1866378" y="25395"/>
                </a:cubicBezTo>
                <a:cubicBezTo>
                  <a:pt x="1265129" y="-53936"/>
                  <a:pt x="632564" y="67148"/>
                  <a:pt x="0" y="18823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19600" y="3137595"/>
            <a:ext cx="4343400" cy="329320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/>
              <a:t>Parameter a (decl. 2) in f: hides external variable 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/>
              <a:t>Local variable a (decl. 3) hides external variable 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/>
              <a:t>Block variable a (decl. 4) hides local variable a in 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/>
              <a:t>External variable a visible in h</a:t>
            </a:r>
          </a:p>
        </p:txBody>
      </p:sp>
    </p:spTree>
    <p:extLst>
      <p:ext uri="{BB962C8B-B14F-4D97-AF65-F5344CB8AC3E}">
        <p14:creationId xmlns:p14="http://schemas.microsoft.com/office/powerpoint/2010/main" val="305919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Preprocessing directives: #include, #define</a:t>
            </a:r>
          </a:p>
          <a:p>
            <a:r>
              <a:rPr lang="en-US" dirty="0" smtClean="0"/>
              <a:t>Type definitions: </a:t>
            </a:r>
            <a:r>
              <a:rPr lang="en-US" dirty="0" err="1" smtClean="0"/>
              <a:t>typedef</a:t>
            </a:r>
            <a:endParaRPr lang="en-US" dirty="0" smtClean="0"/>
          </a:p>
          <a:p>
            <a:r>
              <a:rPr lang="en-US" dirty="0" smtClean="0"/>
              <a:t>Declaration of external variables</a:t>
            </a:r>
          </a:p>
          <a:p>
            <a:r>
              <a:rPr lang="en-US" dirty="0" smtClean="0"/>
              <a:t>Function prototypes (declarations)</a:t>
            </a:r>
          </a:p>
          <a:p>
            <a:r>
              <a:rPr lang="en-US" dirty="0" smtClean="0"/>
              <a:t>Definition of main</a:t>
            </a:r>
          </a:p>
          <a:p>
            <a:r>
              <a:rPr lang="en-US" dirty="0" smtClean="0"/>
              <a:t>Definition of other functions</a:t>
            </a:r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output?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112177"/>
            <a:ext cx="441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a = 1;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</a:rPr>
              <a:t>v</a:t>
            </a:r>
            <a:r>
              <a:rPr lang="en-US" sz="2800" dirty="0" smtClean="0">
                <a:solidFill>
                  <a:srgbClr val="000099"/>
                </a:solidFill>
              </a:rPr>
              <a:t>oid f(void) {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a = 2;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</a:rPr>
              <a:t>(“%d”, a);</a:t>
            </a:r>
          </a:p>
          <a:p>
            <a:pPr defTabSz="457200"/>
            <a:r>
              <a:rPr lang="en-US" sz="2800" dirty="0" smtClean="0">
                <a:solidFill>
                  <a:srgbClr val="000099"/>
                </a:solidFill>
              </a:rPr>
              <a:t>}</a:t>
            </a:r>
          </a:p>
          <a:p>
            <a:pPr defTabSz="457200"/>
            <a:endParaRPr lang="en-US" sz="2800" dirty="0">
              <a:solidFill>
                <a:srgbClr val="000099"/>
              </a:solidFill>
            </a:endParaRPr>
          </a:p>
          <a:p>
            <a:pPr defTabSz="457200"/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main(void) {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f();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return 0;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2514600"/>
            <a:ext cx="3200400" cy="30469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Answer:</a:t>
            </a:r>
          </a:p>
          <a:p>
            <a:r>
              <a:rPr lang="en-US" sz="2400" dirty="0" smtClean="0"/>
              <a:t>2</a:t>
            </a:r>
          </a:p>
          <a:p>
            <a:endParaRPr lang="en-US" sz="2400" dirty="0"/>
          </a:p>
          <a:p>
            <a:r>
              <a:rPr lang="en-US" sz="2400" dirty="0" smtClean="0"/>
              <a:t>The declaration of local variable a inside f hides the external variable a.</a:t>
            </a:r>
          </a:p>
          <a:p>
            <a:r>
              <a:rPr lang="en-US" sz="2400" dirty="0" smtClean="0"/>
              <a:t>The local variable is printed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147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output?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112177"/>
            <a:ext cx="441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a = 1;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</a:rPr>
              <a:t>v</a:t>
            </a:r>
            <a:r>
              <a:rPr lang="en-US" sz="2800" dirty="0" smtClean="0">
                <a:solidFill>
                  <a:srgbClr val="000099"/>
                </a:solidFill>
              </a:rPr>
              <a:t>oid f(void) {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b = a;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a = 2;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</a:rPr>
              <a:t>(“%d”, b);</a:t>
            </a:r>
          </a:p>
          <a:p>
            <a:pPr defTabSz="457200"/>
            <a:r>
              <a:rPr lang="en-US" sz="2800" dirty="0" smtClean="0">
                <a:solidFill>
                  <a:srgbClr val="000099"/>
                </a:solidFill>
              </a:rPr>
              <a:t>}</a:t>
            </a:r>
          </a:p>
          <a:p>
            <a:pPr defTabSz="457200"/>
            <a:endParaRPr lang="en-US" sz="2800" dirty="0">
              <a:solidFill>
                <a:srgbClr val="000099"/>
              </a:solidFill>
            </a:endParaRPr>
          </a:p>
          <a:p>
            <a:pPr defTabSz="457200"/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main(void) {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f();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return 0;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2339687"/>
            <a:ext cx="3886200" cy="37856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Answer:</a:t>
            </a:r>
          </a:p>
          <a:p>
            <a:r>
              <a:rPr lang="en-US" sz="2400" dirty="0" smtClean="0"/>
              <a:t>1</a:t>
            </a:r>
          </a:p>
          <a:p>
            <a:endParaRPr lang="en-US" sz="2400" dirty="0"/>
          </a:p>
          <a:p>
            <a:r>
              <a:rPr lang="en-US" sz="2400" dirty="0" smtClean="0"/>
              <a:t>The declaration of local variable a inside f hides the external variable a, starting from the time a was declared. Before a was declared, when b was initialized, only the external a was visible</a:t>
            </a:r>
          </a:p>
        </p:txBody>
      </p:sp>
    </p:spTree>
    <p:extLst>
      <p:ext uri="{BB962C8B-B14F-4D97-AF65-F5344CB8AC3E}">
        <p14:creationId xmlns:p14="http://schemas.microsoft.com/office/powerpoint/2010/main" val="254909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External</a:t>
            </a:r>
          </a:p>
          <a:p>
            <a:pPr lvl="1"/>
            <a:r>
              <a:rPr lang="en-US" dirty="0" smtClean="0"/>
              <a:t>In blocks</a:t>
            </a:r>
          </a:p>
          <a:p>
            <a:r>
              <a:rPr lang="en-US" dirty="0" smtClean="0"/>
              <a:t>Scope rules: </a:t>
            </a:r>
          </a:p>
          <a:p>
            <a:pPr lvl="1"/>
            <a:r>
              <a:rPr lang="en-US" dirty="0" smtClean="0"/>
              <a:t>Where is a variable visible</a:t>
            </a:r>
          </a:p>
          <a:p>
            <a:pPr lvl="1"/>
            <a:r>
              <a:rPr lang="en-US" dirty="0" smtClean="0"/>
              <a:t>Lifetime: period for which the variable exists</a:t>
            </a:r>
          </a:p>
          <a:p>
            <a:r>
              <a:rPr lang="en-US" dirty="0" smtClean="0"/>
              <a:t>Multiple functions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output?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112177"/>
            <a:ext cx="441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main(void) {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{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x = 20;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}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</a:rPr>
              <a:t>(“%d”, x);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return 0;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2514600"/>
            <a:ext cx="3200400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Answer:</a:t>
            </a:r>
          </a:p>
          <a:p>
            <a:r>
              <a:rPr lang="en-US" sz="2400" dirty="0" smtClean="0"/>
              <a:t>The program will not compile. </a:t>
            </a:r>
          </a:p>
          <a:p>
            <a:r>
              <a:rPr lang="en-US" sz="2400" dirty="0" smtClean="0"/>
              <a:t>Variable x is not accessible inside the print statement.</a:t>
            </a:r>
          </a:p>
        </p:txBody>
      </p:sp>
    </p:spTree>
    <p:extLst>
      <p:ext uri="{BB962C8B-B14F-4D97-AF65-F5344CB8AC3E}">
        <p14:creationId xmlns:p14="http://schemas.microsoft.com/office/powerpoint/2010/main" val="263084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7467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 err="1" smtClean="0">
                <a:solidFill>
                  <a:srgbClr val="000099"/>
                </a:solidFill>
              </a:rPr>
              <a:t>int</a:t>
            </a:r>
            <a:r>
              <a:rPr lang="en-US" sz="2000" dirty="0" smtClean="0">
                <a:solidFill>
                  <a:srgbClr val="000099"/>
                </a:solidFill>
              </a:rPr>
              <a:t> main(void) {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{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	</a:t>
            </a:r>
            <a:r>
              <a:rPr lang="en-US" sz="2000" dirty="0" err="1" smtClean="0">
                <a:solidFill>
                  <a:srgbClr val="000099"/>
                </a:solidFill>
              </a:rPr>
              <a:t>int</a:t>
            </a:r>
            <a:r>
              <a:rPr lang="en-US" sz="2000" dirty="0" smtClean="0">
                <a:solidFill>
                  <a:srgbClr val="000099"/>
                </a:solidFill>
              </a:rPr>
              <a:t> x = 10, y = 20;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	{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		</a:t>
            </a:r>
            <a:r>
              <a:rPr lang="en-US" sz="2000" dirty="0" err="1" smtClean="0">
                <a:solidFill>
                  <a:srgbClr val="000099"/>
                </a:solidFill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</a:rPr>
              <a:t>(“x = %d, y = %d\n”, x, y);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		{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			</a:t>
            </a:r>
            <a:r>
              <a:rPr lang="en-US" sz="2000" dirty="0" err="1" smtClean="0">
                <a:solidFill>
                  <a:srgbClr val="000099"/>
                </a:solidFill>
              </a:rPr>
              <a:t>int</a:t>
            </a:r>
            <a:r>
              <a:rPr lang="en-US" sz="2000" dirty="0" smtClean="0">
                <a:solidFill>
                  <a:srgbClr val="000099"/>
                </a:solidFill>
              </a:rPr>
              <a:t> y = 40;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			x++;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			y++;</a:t>
            </a:r>
          </a:p>
          <a:p>
            <a:pPr defTabSz="457200"/>
            <a:r>
              <a:rPr lang="en-US" sz="2000" dirty="0" smtClean="0">
                <a:solidFill>
                  <a:srgbClr val="000099"/>
                </a:solidFill>
              </a:rPr>
              <a:t>				</a:t>
            </a:r>
            <a:r>
              <a:rPr lang="en-US" sz="2000" dirty="0" err="1" smtClean="0">
                <a:solidFill>
                  <a:srgbClr val="000099"/>
                </a:solidFill>
              </a:rPr>
              <a:t>printf</a:t>
            </a:r>
            <a:r>
              <a:rPr lang="en-US" sz="2000" dirty="0">
                <a:solidFill>
                  <a:srgbClr val="000099"/>
                </a:solidFill>
              </a:rPr>
              <a:t>(“x = %d, y = %d\n”, x, y</a:t>
            </a:r>
            <a:r>
              <a:rPr lang="en-US" sz="2000" dirty="0" smtClean="0">
                <a:solidFill>
                  <a:srgbClr val="000099"/>
                </a:solidFill>
              </a:rPr>
              <a:t>);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		}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		</a:t>
            </a:r>
            <a:r>
              <a:rPr lang="en-US" sz="2000" dirty="0" err="1">
                <a:solidFill>
                  <a:srgbClr val="000099"/>
                </a:solidFill>
              </a:rPr>
              <a:t>printf</a:t>
            </a:r>
            <a:r>
              <a:rPr lang="en-US" sz="2000" dirty="0">
                <a:solidFill>
                  <a:srgbClr val="000099"/>
                </a:solidFill>
              </a:rPr>
              <a:t>(“x = %d, y = %d\n”, x, y)</a:t>
            </a:r>
            <a:r>
              <a:rPr lang="en-US" sz="2000" dirty="0" smtClean="0">
                <a:solidFill>
                  <a:srgbClr val="000099"/>
                </a:solidFill>
              </a:rPr>
              <a:t>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	}</a:t>
            </a:r>
            <a:endParaRPr lang="en-US" sz="2000" dirty="0">
              <a:solidFill>
                <a:srgbClr val="000099"/>
              </a:solidFill>
            </a:endParaRP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}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return 0;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Exercise </a:t>
            </a:r>
            <a:r>
              <a:rPr lang="en-US" altLang="zh-CN" dirty="0" smtClean="0"/>
              <a:t>4: What is the Output?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31642"/>
            <a:ext cx="7467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 err="1" smtClean="0">
                <a:solidFill>
                  <a:srgbClr val="000099"/>
                </a:solidFill>
              </a:rPr>
              <a:t>int</a:t>
            </a:r>
            <a:r>
              <a:rPr lang="en-US" sz="2000" dirty="0" smtClean="0">
                <a:solidFill>
                  <a:srgbClr val="000099"/>
                </a:solidFill>
              </a:rPr>
              <a:t> main(void) {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{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	</a:t>
            </a:r>
            <a:r>
              <a:rPr lang="en-US" sz="2000" dirty="0" err="1" smtClean="0">
                <a:solidFill>
                  <a:srgbClr val="000099"/>
                </a:solidFill>
              </a:rPr>
              <a:t>int</a:t>
            </a:r>
            <a:r>
              <a:rPr lang="en-US" sz="2000" dirty="0" smtClean="0">
                <a:solidFill>
                  <a:srgbClr val="000099"/>
                </a:solidFill>
              </a:rPr>
              <a:t> x = 10, y = 20;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	{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		</a:t>
            </a:r>
            <a:r>
              <a:rPr lang="en-US" sz="2000" dirty="0" err="1" smtClean="0">
                <a:solidFill>
                  <a:srgbClr val="000099"/>
                </a:solidFill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</a:rPr>
              <a:t>(“x = %d, y = %d\n”, x, y);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		{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			</a:t>
            </a:r>
            <a:r>
              <a:rPr lang="en-US" sz="2000" dirty="0" err="1" smtClean="0">
                <a:solidFill>
                  <a:srgbClr val="000099"/>
                </a:solidFill>
              </a:rPr>
              <a:t>int</a:t>
            </a:r>
            <a:r>
              <a:rPr lang="en-US" sz="2000" dirty="0" smtClean="0">
                <a:solidFill>
                  <a:srgbClr val="000099"/>
                </a:solidFill>
              </a:rPr>
              <a:t> y = 40;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			x++;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			y++;</a:t>
            </a:r>
          </a:p>
          <a:p>
            <a:pPr defTabSz="457200"/>
            <a:r>
              <a:rPr lang="en-US" sz="2000" dirty="0" smtClean="0">
                <a:solidFill>
                  <a:srgbClr val="000099"/>
                </a:solidFill>
              </a:rPr>
              <a:t>				</a:t>
            </a:r>
            <a:r>
              <a:rPr lang="en-US" sz="2000" dirty="0" err="1" smtClean="0">
                <a:solidFill>
                  <a:srgbClr val="000099"/>
                </a:solidFill>
              </a:rPr>
              <a:t>printf</a:t>
            </a:r>
            <a:r>
              <a:rPr lang="en-US" sz="2000" dirty="0">
                <a:solidFill>
                  <a:srgbClr val="000099"/>
                </a:solidFill>
              </a:rPr>
              <a:t>(“x = %d, y = %d\n”, x, y</a:t>
            </a:r>
            <a:r>
              <a:rPr lang="en-US" sz="2000" dirty="0" smtClean="0">
                <a:solidFill>
                  <a:srgbClr val="000099"/>
                </a:solidFill>
              </a:rPr>
              <a:t>);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		}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		</a:t>
            </a:r>
            <a:r>
              <a:rPr lang="en-US" sz="2000" dirty="0" err="1">
                <a:solidFill>
                  <a:srgbClr val="000099"/>
                </a:solidFill>
              </a:rPr>
              <a:t>printf</a:t>
            </a:r>
            <a:r>
              <a:rPr lang="en-US" sz="2000" dirty="0">
                <a:solidFill>
                  <a:srgbClr val="000099"/>
                </a:solidFill>
              </a:rPr>
              <a:t>(“x = %d, y = %d\n”, x, y</a:t>
            </a:r>
            <a:r>
              <a:rPr lang="en-US" sz="2000" dirty="0" smtClean="0">
                <a:solidFill>
                  <a:srgbClr val="000099"/>
                </a:solidFill>
              </a:rPr>
              <a:t>);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	}</a:t>
            </a:r>
            <a:endParaRPr lang="en-US" sz="2000" dirty="0">
              <a:solidFill>
                <a:srgbClr val="000099"/>
              </a:solidFill>
            </a:endParaRP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}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return 0;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2351677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 = 10, y = 20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705600" y="39579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 = 11, y = 41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4495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 = 11, y = 20</a:t>
            </a:r>
            <a:endParaRPr lang="en-US" sz="24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Exercise </a:t>
            </a:r>
            <a:r>
              <a:rPr lang="en-US" altLang="zh-CN" dirty="0" smtClean="0"/>
              <a:t>4: What is the Output?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48000" y="3581400"/>
            <a:ext cx="20574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48000" y="3886200"/>
            <a:ext cx="22860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362200" y="2209800"/>
            <a:ext cx="22860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76600" y="2133600"/>
            <a:ext cx="16764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48000" y="3657600"/>
            <a:ext cx="1600200" cy="10668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00400" y="2209800"/>
            <a:ext cx="1752600" cy="25146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37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variable declared in the body of a function: </a:t>
            </a:r>
            <a:r>
              <a:rPr lang="en-US" u="sng" dirty="0" smtClean="0"/>
              <a:t>local</a:t>
            </a:r>
            <a:r>
              <a:rPr lang="en-US" dirty="0" smtClean="0"/>
              <a:t> to the function:</a:t>
            </a:r>
          </a:p>
          <a:p>
            <a:pPr lvl="1"/>
            <a:r>
              <a:rPr lang="en-US" dirty="0" smtClean="0"/>
              <a:t>Allocate resources when function is called</a:t>
            </a:r>
          </a:p>
          <a:p>
            <a:pPr lvl="1"/>
            <a:r>
              <a:rPr lang="en-US" dirty="0" smtClean="0"/>
              <a:t>De-allocate resources when function returns</a:t>
            </a:r>
          </a:p>
          <a:p>
            <a:pPr lvl="1"/>
            <a:r>
              <a:rPr lang="en-US" dirty="0" smtClean="0"/>
              <a:t>Automatic storage duration</a:t>
            </a:r>
          </a:p>
          <a:p>
            <a:pPr lvl="1"/>
            <a:r>
              <a:rPr lang="en-US" dirty="0" smtClean="0"/>
              <a:t>Scope: Visible inside the enclosing block only</a:t>
            </a:r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Variables: Example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510" y="1524000"/>
            <a:ext cx="3429000" cy="50167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 triple (</a:t>
            </a:r>
            <a:r>
              <a:rPr lang="en-US" sz="32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 x) {</a:t>
            </a:r>
          </a:p>
          <a:p>
            <a:pPr defTabSz="457200"/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	</a:t>
            </a:r>
            <a:r>
              <a:rPr lang="en-US" sz="32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coeff</a:t>
            </a:r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 = 3;</a:t>
            </a:r>
          </a:p>
          <a:p>
            <a:pPr defTabSz="457200"/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	return </a:t>
            </a:r>
            <a:r>
              <a:rPr lang="en-US" sz="32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coeff</a:t>
            </a:r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*x;</a:t>
            </a:r>
          </a:p>
          <a:p>
            <a:pPr defTabSz="457200"/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}</a:t>
            </a:r>
          </a:p>
          <a:p>
            <a:pPr defTabSz="457200"/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…</a:t>
            </a:r>
          </a:p>
          <a:p>
            <a:pPr defTabSz="457200"/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…</a:t>
            </a:r>
          </a:p>
          <a:p>
            <a:pPr defTabSz="457200"/>
            <a:r>
              <a:rPr lang="en-US" sz="32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a = 1, b=2;</a:t>
            </a:r>
          </a:p>
          <a:p>
            <a:pPr defTabSz="457200"/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a = triple(5);</a:t>
            </a:r>
          </a:p>
          <a:p>
            <a:pPr defTabSz="457200"/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…</a:t>
            </a:r>
          </a:p>
          <a:p>
            <a:pPr defTabSz="457200"/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b = triple(2);</a:t>
            </a:r>
            <a:endParaRPr lang="en-US" sz="3200" dirty="0">
              <a:solidFill>
                <a:srgbClr val="000099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1719"/>
              </p:ext>
            </p:extLst>
          </p:nvPr>
        </p:nvGraphicFramePr>
        <p:xfrm>
          <a:off x="4495800" y="1790008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81600" y="134080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458251"/>
              </p:ext>
            </p:extLst>
          </p:nvPr>
        </p:nvGraphicFramePr>
        <p:xfrm>
          <a:off x="4495800" y="2857233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81600" y="2408028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9000" y="2408028"/>
            <a:ext cx="10668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coeff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30265"/>
              </p:ext>
            </p:extLst>
          </p:nvPr>
        </p:nvGraphicFramePr>
        <p:xfrm>
          <a:off x="4495800" y="3956618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81600" y="350741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23318" y="134080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23318" y="240760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7875" y="350741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108706"/>
              </p:ext>
            </p:extLst>
          </p:nvPr>
        </p:nvGraphicFramePr>
        <p:xfrm>
          <a:off x="4495800" y="5099618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181600" y="465041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17875" y="465041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77000" y="4653524"/>
            <a:ext cx="10668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coeff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883398"/>
              </p:ext>
            </p:extLst>
          </p:nvPr>
        </p:nvGraphicFramePr>
        <p:xfrm>
          <a:off x="4525347" y="6041333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211147" y="5592128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47422" y="5592128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52400" y="5082827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63986" y="6035358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861940" y="3468542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812955" y="5586032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107724" y="3125221"/>
            <a:ext cx="345855" cy="382709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83639" y="3834302"/>
            <a:ext cx="384538" cy="33211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058155" y="5924594"/>
            <a:ext cx="384538" cy="33211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72501" y="5236969"/>
            <a:ext cx="345855" cy="382709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43535" y="4572446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836126" y="1842234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09722" y="237271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62765" y="462208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8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local variables</a:t>
            </a:r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510" y="2240597"/>
            <a:ext cx="3429000" cy="40318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 triple (</a:t>
            </a:r>
            <a:r>
              <a:rPr lang="en-US" sz="32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x</a:t>
            </a:r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) {</a:t>
            </a:r>
          </a:p>
          <a:p>
            <a:pPr defTabSz="457200"/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	</a:t>
            </a:r>
            <a:r>
              <a:rPr lang="en-US" sz="32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coeff</a:t>
            </a:r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 = 3;</a:t>
            </a:r>
          </a:p>
          <a:p>
            <a:pPr defTabSz="457200"/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	return </a:t>
            </a:r>
            <a:r>
              <a:rPr lang="en-US" sz="32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coeff</a:t>
            </a:r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*x;</a:t>
            </a:r>
          </a:p>
          <a:p>
            <a:pPr defTabSz="457200"/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}</a:t>
            </a:r>
          </a:p>
          <a:p>
            <a:pPr defTabSz="457200"/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…</a:t>
            </a:r>
          </a:p>
          <a:p>
            <a:pPr defTabSz="457200"/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…</a:t>
            </a:r>
          </a:p>
          <a:p>
            <a:pPr defTabSz="457200"/>
            <a:r>
              <a:rPr lang="en-US" sz="32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a = 1, b=2;</a:t>
            </a:r>
          </a:p>
          <a:p>
            <a:pPr defTabSz="457200"/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a = triple(5);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245806"/>
              </p:ext>
            </p:extLst>
          </p:nvPr>
        </p:nvGraphicFramePr>
        <p:xfrm>
          <a:off x="4495800" y="2506605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81600" y="2057400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88884"/>
              </p:ext>
            </p:extLst>
          </p:nvPr>
        </p:nvGraphicFramePr>
        <p:xfrm>
          <a:off x="4495800" y="3573830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1600" y="3124625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65098" y="3124625"/>
            <a:ext cx="10668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coeff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266176"/>
              </p:ext>
            </p:extLst>
          </p:nvPr>
        </p:nvGraphicFramePr>
        <p:xfrm>
          <a:off x="4495800" y="4673215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81600" y="4224010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23318" y="2057400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23318" y="3124200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17875" y="4224010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52400" y="5799424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61940" y="4185139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107724" y="3841818"/>
            <a:ext cx="345855" cy="382709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83639" y="4550899"/>
            <a:ext cx="384538" cy="33211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43535" y="5289043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836126" y="2558831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86600" y="31242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3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variables declared with the </a:t>
            </a:r>
            <a:r>
              <a:rPr lang="en-US" u="sng" dirty="0" smtClean="0"/>
              <a:t>static</a:t>
            </a:r>
            <a:r>
              <a:rPr lang="en-US" dirty="0" smtClean="0"/>
              <a:t> keyword:</a:t>
            </a:r>
          </a:p>
          <a:p>
            <a:pPr lvl="1"/>
            <a:r>
              <a:rPr lang="en-US" dirty="0" smtClean="0"/>
              <a:t>Permanent storage duration: does not lose value</a:t>
            </a:r>
          </a:p>
          <a:p>
            <a:pPr lvl="1"/>
            <a:r>
              <a:rPr lang="en-US" dirty="0" smtClean="0"/>
              <a:t>Occupies same memory location throughout</a:t>
            </a:r>
          </a:p>
          <a:p>
            <a:pPr lvl="1"/>
            <a:r>
              <a:rPr lang="en-US" dirty="0" smtClean="0"/>
              <a:t>Only visible inside function</a:t>
            </a:r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Local Variables: Example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464395" y="600208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705" y="1201480"/>
            <a:ext cx="3501194" cy="5509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nextNumber</a:t>
            </a:r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 () {</a:t>
            </a:r>
          </a:p>
          <a:p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   </a:t>
            </a:r>
            <a:r>
              <a:rPr lang="en-US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static</a:t>
            </a:r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 current </a:t>
            </a:r>
            <a:r>
              <a:rPr lang="en-US" sz="32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=0</a:t>
            </a:r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;</a:t>
            </a:r>
          </a:p>
          <a:p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   current++;</a:t>
            </a:r>
          </a:p>
          <a:p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   return current;</a:t>
            </a:r>
          </a:p>
          <a:p>
            <a:r>
              <a:rPr lang="en-US" sz="3200" dirty="0">
                <a:solidFill>
                  <a:srgbClr val="000099"/>
                </a:solidFill>
                <a:latin typeface="Arial Narrow" panose="020B0606020202030204" pitchFamily="34" charset="0"/>
              </a:rPr>
              <a:t>}</a:t>
            </a:r>
          </a:p>
          <a:p>
            <a:pPr defTabSz="457200"/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…</a:t>
            </a:r>
          </a:p>
          <a:p>
            <a:pPr defTabSz="457200"/>
            <a:r>
              <a:rPr lang="en-US" sz="32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a = 0, b=0;</a:t>
            </a:r>
          </a:p>
          <a:p>
            <a:pPr defTabSz="457200"/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a = </a:t>
            </a:r>
            <a:r>
              <a:rPr lang="en-US" sz="32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nextNumber</a:t>
            </a:r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();</a:t>
            </a:r>
          </a:p>
          <a:p>
            <a:pPr defTabSz="457200"/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…</a:t>
            </a:r>
          </a:p>
          <a:p>
            <a:pPr defTabSz="457200"/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b = </a:t>
            </a:r>
            <a:r>
              <a:rPr lang="en-US" sz="32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nextNumber</a:t>
            </a:r>
            <a:r>
              <a:rPr lang="en-US" sz="32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();</a:t>
            </a:r>
          </a:p>
          <a:p>
            <a:pPr defTabSz="457200"/>
            <a:endParaRPr lang="en-US" sz="3200" dirty="0">
              <a:solidFill>
                <a:srgbClr val="000099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38649"/>
              </p:ext>
            </p:extLst>
          </p:nvPr>
        </p:nvGraphicFramePr>
        <p:xfrm>
          <a:off x="4495800" y="1790008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81600" y="134080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1265"/>
              </p:ext>
            </p:extLst>
          </p:nvPr>
        </p:nvGraphicFramePr>
        <p:xfrm>
          <a:off x="4495800" y="2857233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81600" y="2408028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6764" y="1328124"/>
            <a:ext cx="1364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current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765439"/>
              </p:ext>
            </p:extLst>
          </p:nvPr>
        </p:nvGraphicFramePr>
        <p:xfrm>
          <a:off x="4495800" y="3956618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81600" y="350741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23318" y="134080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23318" y="240760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7875" y="350741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59595" y="4760307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71181" y="5712838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995405" y="2919033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983138" y="4002338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50730" y="4249926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995835" y="1835728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29368" y="2402643"/>
            <a:ext cx="1364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current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50128" y="3495076"/>
            <a:ext cx="1364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current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6941" y="6150224"/>
            <a:ext cx="344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printf</a:t>
            </a:r>
            <a:r>
              <a:rPr lang="en-US" sz="2800" dirty="0" smtClean="0"/>
              <a:t>(“%d”, current);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 rot="9655594">
            <a:off x="4107940" y="6045744"/>
            <a:ext cx="1019871" cy="208961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33958" y="5407317"/>
            <a:ext cx="1943100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Compilation Error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43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(to EOF)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declared outside the body of a function</a:t>
            </a:r>
          </a:p>
          <a:p>
            <a:pPr lvl="1"/>
            <a:r>
              <a:rPr lang="en-US" dirty="0" smtClean="0"/>
              <a:t>External/Global variables </a:t>
            </a:r>
            <a:br>
              <a:rPr lang="en-US" dirty="0" smtClean="0"/>
            </a:br>
            <a:r>
              <a:rPr lang="en-US" dirty="0" smtClean="0"/>
              <a:t>(Weng: bad terminology?)</a:t>
            </a:r>
          </a:p>
          <a:p>
            <a:pPr lvl="1"/>
            <a:r>
              <a:rPr lang="en-US" dirty="0" smtClean="0"/>
              <a:t>Static storage duration</a:t>
            </a:r>
          </a:p>
          <a:p>
            <a:pPr lvl="1"/>
            <a:r>
              <a:rPr lang="en-US" b="1" dirty="0" smtClean="0"/>
              <a:t>File scope</a:t>
            </a:r>
            <a:r>
              <a:rPr lang="en-US" dirty="0" smtClean="0"/>
              <a:t>: visible from declaration until end of enclosing file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7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Variables: Example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>
              <a:solidFill>
                <a:srgbClr val="000099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3810000" cy="44012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#include &lt;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stdio.h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&gt;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#define MAXSZ 100</a:t>
            </a:r>
          </a:p>
          <a:p>
            <a:endParaRPr lang="en-US" sz="2800" dirty="0" smtClean="0">
              <a:solidFill>
                <a:srgbClr val="000099"/>
              </a:solidFill>
              <a:latin typeface="Arial Narrow" panose="020B0606020202030204" pitchFamily="34" charset="0"/>
            </a:endParaRPr>
          </a:p>
          <a:p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content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[MAXSZ];</a:t>
            </a:r>
            <a:endParaRPr lang="en-US" sz="2800" dirty="0">
              <a:solidFill>
                <a:srgbClr val="000099"/>
              </a:solidFill>
              <a:latin typeface="Arial Narrow" panose="020B0606020202030204" pitchFamily="34" charset="0"/>
            </a:endParaRPr>
          </a:p>
          <a:p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last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= 0;</a:t>
            </a:r>
          </a:p>
          <a:p>
            <a:endParaRPr lang="en-US" sz="2800" dirty="0" smtClean="0">
              <a:solidFill>
                <a:srgbClr val="000099"/>
              </a:solidFill>
              <a:latin typeface="Arial Narrow" panose="020B0606020202030204" pitchFamily="34" charset="0"/>
            </a:endParaRPr>
          </a:p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void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addOne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(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x) {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  last++;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  content[last] = x;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1600200"/>
            <a:ext cx="4343400" cy="526297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isFull</a:t>
            </a:r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() {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  return last == MAXSZ - 1; </a:t>
            </a:r>
            <a:endParaRPr lang="en-US" sz="2800" dirty="0" smtClean="0">
              <a:solidFill>
                <a:srgbClr val="000099"/>
              </a:solidFill>
              <a:latin typeface="Arial Narrow" panose="020B0606020202030204" pitchFamily="34" charset="0"/>
            </a:endParaRPr>
          </a:p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}</a:t>
            </a:r>
            <a:endParaRPr lang="en-US" sz="2800" dirty="0">
              <a:solidFill>
                <a:srgbClr val="000099"/>
              </a:solidFill>
              <a:latin typeface="Arial Narrow" panose="020B0606020202030204" pitchFamily="34" charset="0"/>
            </a:endParaRPr>
          </a:p>
          <a:p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main() {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, count;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scanf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(“%d”, &amp;count);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for (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=0,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&lt;count;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++) {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     if (!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isFull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()) 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         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addOne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(rand()%50);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    else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         break;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906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964</Words>
  <Application>Microsoft Macintosh PowerPoint</Application>
  <PresentationFormat>On-screen Show (4:3)</PresentationFormat>
  <Paragraphs>356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CSE 220 – C Programming Lecture 16</vt:lpstr>
      <vt:lpstr>Organization</vt:lpstr>
      <vt:lpstr>Local Variables</vt:lpstr>
      <vt:lpstr>Local Variables: Example</vt:lpstr>
      <vt:lpstr>Parameters: Example</vt:lpstr>
      <vt:lpstr>Static Local Variables</vt:lpstr>
      <vt:lpstr>Static Local Variables: Example</vt:lpstr>
      <vt:lpstr>External (to EOF) Variables</vt:lpstr>
      <vt:lpstr>External Variables: Example (I)</vt:lpstr>
      <vt:lpstr>External Variables: Example (II)</vt:lpstr>
      <vt:lpstr>Quiz 12: External Variable</vt:lpstr>
      <vt:lpstr>External Variables: Pros and Cons</vt:lpstr>
      <vt:lpstr>Block Variables</vt:lpstr>
      <vt:lpstr>Scope</vt:lpstr>
      <vt:lpstr>Scope Rules</vt:lpstr>
      <vt:lpstr>Scope Rules</vt:lpstr>
      <vt:lpstr>Program Organization</vt:lpstr>
      <vt:lpstr>Exercise 1</vt:lpstr>
      <vt:lpstr>Exercise 2</vt:lpstr>
      <vt:lpstr>Exercise 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BMM account</cp:lastModifiedBy>
  <cp:revision>306</cp:revision>
  <dcterms:created xsi:type="dcterms:W3CDTF">2006-08-16T00:00:00Z</dcterms:created>
  <dcterms:modified xsi:type="dcterms:W3CDTF">2020-03-09T17:55:15Z</dcterms:modified>
</cp:coreProperties>
</file>