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386" r:id="rId3"/>
    <p:sldId id="295" r:id="rId4"/>
    <p:sldId id="357" r:id="rId5"/>
    <p:sldId id="368" r:id="rId6"/>
    <p:sldId id="387" r:id="rId7"/>
    <p:sldId id="385" r:id="rId8"/>
    <p:sldId id="374" r:id="rId9"/>
    <p:sldId id="369" r:id="rId10"/>
    <p:sldId id="375" r:id="rId11"/>
    <p:sldId id="370" r:id="rId12"/>
    <p:sldId id="376" r:id="rId13"/>
    <p:sldId id="377" r:id="rId14"/>
    <p:sldId id="378" r:id="rId1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B2B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265" autoAdjust="0"/>
    <p:restoredTop sz="91087" autoAdjust="0"/>
  </p:normalViewPr>
  <p:slideViewPr>
    <p:cSldViewPr>
      <p:cViewPr varScale="1">
        <p:scale>
          <a:sx n="105" d="100"/>
          <a:sy n="105" d="100"/>
        </p:scale>
        <p:origin x="-44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FFCA113-0588-4274-BF6F-5C1EF80E94D3}" type="datetimeFigureOut">
              <a:rPr lang="en-US" smtClean="0"/>
              <a:pPr/>
              <a:t>2/19/20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B5EACF0-20D3-4819-93E0-AE58D21057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91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EACF0-20D3-4819-93E0-AE58D210574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10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0085-610C-4A2E-AC2E-4C152C7D111D}" type="datetime1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3704-6517-47ED-9481-714E911C8C70}" type="datetime1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AB7E-B744-49D5-8921-14CC431446D9}" type="datetime1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895600" y="6324600"/>
            <a:ext cx="1066800" cy="365125"/>
          </a:xfrm>
        </p:spPr>
        <p:txBody>
          <a:bodyPr/>
          <a:lstStyle/>
          <a:p>
            <a:fld id="{305E1B26-7D2C-4C88-ACE6-7748375FA377}" type="datetime1">
              <a:rPr lang="en-US" smtClean="0"/>
              <a:t>2/19/20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43400" y="6324600"/>
            <a:ext cx="4343400" cy="365125"/>
          </a:xfrm>
        </p:spPr>
        <p:txBody>
          <a:bodyPr/>
          <a:lstStyle/>
          <a:p>
            <a:pPr algn="r"/>
            <a:r>
              <a:rPr lang="nb-NO" dirty="0" smtClean="0"/>
              <a:t>CSE 220 - C Programming | Dr. Fatme El-Moukaddem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324600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F669-5BC7-4B01-9901-D4E08E689799}" type="datetime1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286000" y="6356350"/>
            <a:ext cx="2133600" cy="365125"/>
          </a:xfrm>
        </p:spPr>
        <p:txBody>
          <a:bodyPr/>
          <a:lstStyle/>
          <a:p>
            <a:fld id="{F0D2B1DF-7A6E-49ED-A5E3-50838F9C5E63}" type="datetime1">
              <a:rPr lang="en-US" smtClean="0"/>
              <a:t>2/19/20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24400" y="6356350"/>
            <a:ext cx="3962400" cy="365125"/>
          </a:xfrm>
        </p:spPr>
        <p:txBody>
          <a:bodyPr/>
          <a:lstStyle/>
          <a:p>
            <a:pPr algn="r"/>
            <a:r>
              <a:rPr lang="nb-NO" dirty="0" smtClean="0"/>
              <a:t>CSE 220 - C Programming | Dr. Fatme El-Moukaddem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9900" y="6362700"/>
            <a:ext cx="901700" cy="365125"/>
          </a:xfrm>
        </p:spPr>
        <p:txBody>
          <a:bodyPr/>
          <a:lstStyle/>
          <a:p>
            <a:pPr algn="l"/>
            <a:fld id="{B6F15528-21DE-4FAA-801E-634DDDAF4B2B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9FDA-807C-4975-853D-5410AF66361B}" type="datetime1">
              <a:rPr lang="en-US" smtClean="0"/>
              <a:t>2/19/20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FA12-54B3-4B95-862B-F6A3CBB9DF07}" type="datetime1">
              <a:rPr lang="en-US" smtClean="0"/>
              <a:t>2/19/20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E731-33DD-4C2A-A384-DF4867FCF244}" type="datetime1">
              <a:rPr lang="en-US" smtClean="0"/>
              <a:t>2/19/20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5804-FB48-4DCF-BA3F-77E6D438F7C4}" type="datetime1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722BA-B1B8-4041-AF2D-5F470B8715A0}" type="datetime1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1263C-1E7C-4B20-8C43-58EEC4123E7C}" type="datetime1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 220 – C Programming</a:t>
            </a:r>
            <a:br>
              <a:rPr lang="en-US" dirty="0" smtClean="0"/>
            </a:br>
            <a:r>
              <a:rPr lang="en-US" dirty="0" smtClean="0"/>
              <a:t>Lecture 18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Pointers (I)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(II)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 err="1" smtClean="0">
                <a:solidFill>
                  <a:srgbClr val="0B2B91"/>
                </a:solidFill>
                <a:latin typeface="Arial Narrow" pitchFamily="34" charset="0"/>
              </a:rPr>
              <a:t>int</a:t>
            </a:r>
            <a:r>
              <a:rPr lang="en-US" sz="3000" dirty="0" smtClean="0">
                <a:solidFill>
                  <a:srgbClr val="0B2B91"/>
                </a:solidFill>
                <a:latin typeface="Arial Narrow" pitchFamily="34" charset="0"/>
              </a:rPr>
              <a:t> </a:t>
            </a:r>
            <a:r>
              <a:rPr lang="en-US" sz="3000" dirty="0" err="1" smtClean="0">
                <a:solidFill>
                  <a:srgbClr val="0B2B91"/>
                </a:solidFill>
                <a:latin typeface="Arial Narrow" pitchFamily="34" charset="0"/>
              </a:rPr>
              <a:t>i</a:t>
            </a:r>
            <a:r>
              <a:rPr lang="en-US" sz="3000" dirty="0" smtClean="0">
                <a:solidFill>
                  <a:srgbClr val="0B2B91"/>
                </a:solidFill>
                <a:latin typeface="Arial Narrow" pitchFamily="34" charset="0"/>
              </a:rPr>
              <a:t> = 3, *p = &amp;</a:t>
            </a:r>
            <a:r>
              <a:rPr lang="en-US" sz="3000" dirty="0" err="1" smtClean="0">
                <a:solidFill>
                  <a:srgbClr val="0B2B91"/>
                </a:solidFill>
                <a:latin typeface="Arial Narrow" pitchFamily="34" charset="0"/>
              </a:rPr>
              <a:t>i</a:t>
            </a:r>
            <a:r>
              <a:rPr lang="en-US" sz="3000" dirty="0" smtClean="0">
                <a:solidFill>
                  <a:srgbClr val="0B2B91"/>
                </a:solidFill>
                <a:latin typeface="Arial Narrow" pitchFamily="34" charset="0"/>
              </a:rPr>
              <a:t>;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rgbClr val="0B2B91"/>
                </a:solidFill>
                <a:latin typeface="Arial Narrow" pitchFamily="34" charset="0"/>
              </a:rPr>
              <a:t>*p = 4;</a:t>
            </a:r>
          </a:p>
          <a:p>
            <a:pPr marL="0" indent="0">
              <a:buNone/>
            </a:pPr>
            <a:r>
              <a:rPr lang="en-US" sz="3000" dirty="0" err="1" smtClean="0">
                <a:solidFill>
                  <a:srgbClr val="0B2B91"/>
                </a:solidFill>
                <a:latin typeface="Arial Narrow" pitchFamily="34" charset="0"/>
              </a:rPr>
              <a:t>printf</a:t>
            </a:r>
            <a:r>
              <a:rPr lang="en-US" sz="3000" dirty="0" smtClean="0">
                <a:solidFill>
                  <a:srgbClr val="0B2B91"/>
                </a:solidFill>
                <a:latin typeface="Arial Narrow" pitchFamily="34" charset="0"/>
              </a:rPr>
              <a:t>(%d\n”, </a:t>
            </a:r>
            <a:r>
              <a:rPr lang="en-US" sz="3000" dirty="0" err="1" smtClean="0">
                <a:solidFill>
                  <a:srgbClr val="0B2B91"/>
                </a:solidFill>
                <a:latin typeface="Arial Narrow" pitchFamily="34" charset="0"/>
              </a:rPr>
              <a:t>i</a:t>
            </a:r>
            <a:r>
              <a:rPr lang="en-US" sz="3000" dirty="0" smtClean="0">
                <a:solidFill>
                  <a:srgbClr val="0B2B91"/>
                </a:solidFill>
                <a:latin typeface="Arial Narrow" pitchFamily="34" charset="0"/>
              </a:rPr>
              <a:t>);</a:t>
            </a:r>
          </a:p>
          <a:p>
            <a:pPr marL="0" indent="0">
              <a:buNone/>
            </a:pPr>
            <a:r>
              <a:rPr lang="en-US" sz="3000" dirty="0" err="1">
                <a:solidFill>
                  <a:srgbClr val="0B2B91"/>
                </a:solidFill>
                <a:latin typeface="Arial Narrow" pitchFamily="34" charset="0"/>
              </a:rPr>
              <a:t>printf</a:t>
            </a:r>
            <a:r>
              <a:rPr lang="en-US" sz="3000" dirty="0">
                <a:solidFill>
                  <a:srgbClr val="0B2B91"/>
                </a:solidFill>
                <a:latin typeface="Arial Narrow" pitchFamily="34" charset="0"/>
              </a:rPr>
              <a:t>(%d\n”, </a:t>
            </a:r>
            <a:r>
              <a:rPr lang="en-US" sz="3000" dirty="0" smtClean="0">
                <a:solidFill>
                  <a:srgbClr val="0B2B91"/>
                </a:solidFill>
                <a:latin typeface="Arial Narrow" pitchFamily="34" charset="0"/>
              </a:rPr>
              <a:t>*p);</a:t>
            </a:r>
          </a:p>
          <a:p>
            <a:pPr marL="0" indent="0">
              <a:buNone/>
            </a:pPr>
            <a:endParaRPr lang="en-US" sz="3000" dirty="0" smtClean="0">
              <a:solidFill>
                <a:srgbClr val="0B2B91"/>
              </a:solidFill>
              <a:latin typeface="Arial Narrow" pitchFamily="34" charset="0"/>
            </a:endParaRPr>
          </a:p>
          <a:p>
            <a:pPr marL="0" indent="0">
              <a:buNone/>
            </a:pPr>
            <a:r>
              <a:rPr lang="en-US" sz="3000" dirty="0" err="1">
                <a:solidFill>
                  <a:srgbClr val="0B2B91"/>
                </a:solidFill>
                <a:latin typeface="Arial Narrow" pitchFamily="34" charset="0"/>
              </a:rPr>
              <a:t>int</a:t>
            </a:r>
            <a:r>
              <a:rPr lang="en-US" sz="3000" dirty="0">
                <a:solidFill>
                  <a:srgbClr val="0B2B91"/>
                </a:solidFill>
                <a:latin typeface="Arial Narrow" pitchFamily="34" charset="0"/>
              </a:rPr>
              <a:t> </a:t>
            </a:r>
            <a:r>
              <a:rPr lang="en-US" sz="3000" dirty="0" smtClean="0">
                <a:solidFill>
                  <a:srgbClr val="0B2B91"/>
                </a:solidFill>
                <a:latin typeface="Arial Narrow" pitchFamily="34" charset="0"/>
              </a:rPr>
              <a:t>*q;</a:t>
            </a:r>
          </a:p>
          <a:p>
            <a:pPr marL="0" indent="0">
              <a:buNone/>
            </a:pPr>
            <a:r>
              <a:rPr lang="en-US" sz="3000" dirty="0" err="1" smtClean="0">
                <a:solidFill>
                  <a:srgbClr val="0B2B91"/>
                </a:solidFill>
                <a:latin typeface="Arial Narrow" pitchFamily="34" charset="0"/>
              </a:rPr>
              <a:t>printf</a:t>
            </a:r>
            <a:r>
              <a:rPr lang="en-US" sz="3000" dirty="0">
                <a:solidFill>
                  <a:srgbClr val="0B2B91"/>
                </a:solidFill>
                <a:latin typeface="Arial Narrow" pitchFamily="34" charset="0"/>
              </a:rPr>
              <a:t>(%d\n”, </a:t>
            </a:r>
            <a:r>
              <a:rPr lang="en-US" sz="3000" dirty="0" smtClean="0">
                <a:solidFill>
                  <a:srgbClr val="0B2B91"/>
                </a:solidFill>
                <a:latin typeface="Arial Narrow" pitchFamily="34" charset="0"/>
              </a:rPr>
              <a:t>*q);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rgbClr val="0B2B91"/>
                </a:solidFill>
                <a:latin typeface="Arial Narrow" pitchFamily="34" charset="0"/>
              </a:rPr>
              <a:t>*q = 1;</a:t>
            </a:r>
            <a:endParaRPr lang="en-US" sz="3000" dirty="0">
              <a:solidFill>
                <a:srgbClr val="0B2B91"/>
              </a:solidFill>
              <a:latin typeface="Arial Narrow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52800" y="1905000"/>
            <a:ext cx="4876800" cy="181588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latin typeface="Arial Narrow" pitchFamily="34" charset="0"/>
              </a:rPr>
              <a:t>Line 2: Assigns 4 to the value pointed to by p, so assigns 4 to </a:t>
            </a:r>
            <a:r>
              <a:rPr lang="en-US" sz="2800" dirty="0" err="1" smtClean="0">
                <a:solidFill>
                  <a:srgbClr val="00B050"/>
                </a:solidFill>
                <a:latin typeface="Arial Narrow" pitchFamily="34" charset="0"/>
              </a:rPr>
              <a:t>i</a:t>
            </a:r>
            <a:endParaRPr lang="en-US" sz="2800" dirty="0" smtClean="0">
              <a:solidFill>
                <a:srgbClr val="00B050"/>
              </a:solidFill>
              <a:latin typeface="Arial Narrow" pitchFamily="34" charset="0"/>
            </a:endParaRPr>
          </a:p>
          <a:p>
            <a:r>
              <a:rPr lang="en-US" sz="2800" dirty="0" smtClean="0">
                <a:solidFill>
                  <a:srgbClr val="00B050"/>
                </a:solidFill>
                <a:latin typeface="Arial Narrow" pitchFamily="34" charset="0"/>
              </a:rPr>
              <a:t>Line 3: Prints 4</a:t>
            </a:r>
          </a:p>
          <a:p>
            <a:r>
              <a:rPr lang="en-US" sz="2800" dirty="0" smtClean="0">
                <a:solidFill>
                  <a:srgbClr val="00B050"/>
                </a:solidFill>
                <a:latin typeface="Arial Narrow" pitchFamily="34" charset="0"/>
              </a:rPr>
              <a:t>Line 4: Prints 4 </a:t>
            </a:r>
            <a:endParaRPr lang="en-US" sz="2800" dirty="0">
              <a:solidFill>
                <a:srgbClr val="00B050"/>
              </a:solidFill>
              <a:latin typeface="Arial Narrow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2800" y="4343400"/>
            <a:ext cx="4876800" cy="138499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latin typeface="Arial Narrow" pitchFamily="34" charset="0"/>
              </a:rPr>
              <a:t>q is uninitialized, does not point to any particular location</a:t>
            </a:r>
          </a:p>
          <a:p>
            <a:r>
              <a:rPr lang="en-US" sz="2800" dirty="0" smtClean="0">
                <a:solidFill>
                  <a:srgbClr val="00B050"/>
                </a:solidFill>
                <a:latin typeface="Arial Narrow" pitchFamily="34" charset="0"/>
              </a:rPr>
              <a:t>Undefined behavior </a:t>
            </a:r>
            <a:endParaRPr lang="en-US" sz="2800" dirty="0">
              <a:solidFill>
                <a:srgbClr val="00B050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206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Assignment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0B2B91"/>
                </a:solidFill>
              </a:rPr>
              <a:t>int</a:t>
            </a:r>
            <a:r>
              <a:rPr lang="en-US" dirty="0" smtClean="0">
                <a:solidFill>
                  <a:srgbClr val="0B2B91"/>
                </a:solidFill>
              </a:rPr>
              <a:t> a, b, *p, *q;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B2B91"/>
                </a:solidFill>
              </a:rPr>
              <a:t>p = &amp;a;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//Copy the address of a into p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B2B91"/>
                </a:solidFill>
              </a:rPr>
              <a:t>q = p; 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//Copy the content of p into q </a:t>
            </a:r>
            <a:r>
              <a:rPr lang="en-US" dirty="0" smtClean="0"/>
              <a:t>	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76019" y="4047744"/>
            <a:ext cx="9906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23419" y="4038600"/>
            <a:ext cx="9906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23419" y="5038344"/>
            <a:ext cx="9906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75363" y="407874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itchFamily="34" charset="0"/>
              </a:rPr>
              <a:t>p</a:t>
            </a:r>
            <a:endParaRPr lang="en-US" sz="2800" dirty="0">
              <a:latin typeface="Arial Narrow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66219" y="515773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itchFamily="34" charset="0"/>
              </a:rPr>
              <a:t>q</a:t>
            </a:r>
            <a:endParaRPr lang="en-US" sz="2800" dirty="0">
              <a:latin typeface="Arial Narrow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66619" y="412394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itchFamily="34" charset="0"/>
              </a:rPr>
              <a:t>a</a:t>
            </a:r>
            <a:endParaRPr lang="en-US" sz="2800" dirty="0">
              <a:latin typeface="Arial Narrow" pitchFamily="34" charset="0"/>
            </a:endParaRPr>
          </a:p>
        </p:txBody>
      </p:sp>
      <p:cxnSp>
        <p:nvCxnSpPr>
          <p:cNvPr id="9" name="Straight Arrow Connector 8"/>
          <p:cNvCxnSpPr>
            <a:endCxn id="4" idx="1"/>
          </p:cNvCxnSpPr>
          <p:nvPr/>
        </p:nvCxnSpPr>
        <p:spPr>
          <a:xfrm>
            <a:off x="3518719" y="4428744"/>
            <a:ext cx="12573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518719" y="4647164"/>
            <a:ext cx="1257300" cy="7721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875570" y="3678632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3002</a:t>
            </a:r>
            <a:endParaRPr lang="en-US" sz="20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3121053" y="4056158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3002</a:t>
            </a:r>
            <a:endParaRPr lang="en-US" sz="20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3121053" y="5000854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3002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736223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Assignment (II)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B2B91"/>
                </a:solidFill>
              </a:rPr>
              <a:t>*p = 5;    </a:t>
            </a:r>
            <a:r>
              <a:rPr lang="en-US" dirty="0" smtClean="0">
                <a:solidFill>
                  <a:srgbClr val="00B050"/>
                </a:solidFill>
              </a:rPr>
              <a:t>//Change the value pointed to by p to 5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B2B91"/>
                </a:solidFill>
              </a:rPr>
              <a:t>printf</a:t>
            </a:r>
            <a:r>
              <a:rPr lang="en-US" dirty="0" smtClean="0">
                <a:solidFill>
                  <a:srgbClr val="0B2B91"/>
                </a:solidFill>
              </a:rPr>
              <a:t>(“%d\n”, *q);   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48200" y="3962400"/>
            <a:ext cx="9906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95600" y="3953256"/>
            <a:ext cx="9906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95600" y="4953000"/>
            <a:ext cx="9906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47544" y="3993398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itchFamily="34" charset="0"/>
              </a:rPr>
              <a:t>p</a:t>
            </a:r>
            <a:endParaRPr lang="en-US" sz="2800" dirty="0">
              <a:latin typeface="Arial Narrow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38400" y="507239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itchFamily="34" charset="0"/>
              </a:rPr>
              <a:t>q</a:t>
            </a:r>
            <a:endParaRPr lang="en-US" sz="2800" dirty="0">
              <a:latin typeface="Arial Narrow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38800" y="40386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itchFamily="34" charset="0"/>
              </a:rPr>
              <a:t>a</a:t>
            </a:r>
            <a:endParaRPr lang="en-US" sz="2800" dirty="0">
              <a:latin typeface="Arial Narrow" pitchFamily="34" charset="0"/>
            </a:endParaRPr>
          </a:p>
        </p:txBody>
      </p:sp>
      <p:cxnSp>
        <p:nvCxnSpPr>
          <p:cNvPr id="9" name="Straight Arrow Connector 8"/>
          <p:cNvCxnSpPr>
            <a:endCxn id="4" idx="1"/>
          </p:cNvCxnSpPr>
          <p:nvPr/>
        </p:nvCxnSpPr>
        <p:spPr>
          <a:xfrm>
            <a:off x="3390900" y="4343400"/>
            <a:ext cx="12573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390900" y="4561820"/>
            <a:ext cx="1257300" cy="7721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67200" y="2286000"/>
            <a:ext cx="1588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Output: 5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198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Assignment (III)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33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0B2B91"/>
                </a:solidFill>
              </a:rPr>
              <a:t>int</a:t>
            </a:r>
            <a:r>
              <a:rPr lang="en-US" dirty="0" smtClean="0">
                <a:solidFill>
                  <a:srgbClr val="0B2B91"/>
                </a:solidFill>
              </a:rPr>
              <a:t> a = 5, *p = &amp;a;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B2B91"/>
                </a:solidFill>
              </a:rPr>
              <a:t>int</a:t>
            </a:r>
            <a:r>
              <a:rPr lang="en-US" dirty="0" smtClean="0">
                <a:solidFill>
                  <a:srgbClr val="0B2B91"/>
                </a:solidFill>
              </a:rPr>
              <a:t> b = 7, *q = &amp;b;</a:t>
            </a:r>
            <a:r>
              <a:rPr lang="en-US" dirty="0" smtClean="0"/>
              <a:t>	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43200" y="2980944"/>
            <a:ext cx="9906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0600" y="2971800"/>
            <a:ext cx="9906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90600" y="3971544"/>
            <a:ext cx="9906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2544" y="301194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itchFamily="34" charset="0"/>
              </a:rPr>
              <a:t>p</a:t>
            </a:r>
            <a:endParaRPr lang="en-US" sz="2800" dirty="0">
              <a:latin typeface="Arial Narrow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" y="409093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itchFamily="34" charset="0"/>
              </a:rPr>
              <a:t>q</a:t>
            </a:r>
            <a:endParaRPr lang="en-US" sz="2800" dirty="0">
              <a:latin typeface="Arial Narrow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33800" y="305714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itchFamily="34" charset="0"/>
              </a:rPr>
              <a:t>a</a:t>
            </a:r>
            <a:endParaRPr lang="en-US" sz="2800" dirty="0">
              <a:latin typeface="Arial Narrow" pitchFamily="34" charset="0"/>
            </a:endParaRPr>
          </a:p>
        </p:txBody>
      </p:sp>
      <p:cxnSp>
        <p:nvCxnSpPr>
          <p:cNvPr id="9" name="Straight Arrow Connector 8"/>
          <p:cNvCxnSpPr>
            <a:endCxn id="4" idx="1"/>
          </p:cNvCxnSpPr>
          <p:nvPr/>
        </p:nvCxnSpPr>
        <p:spPr>
          <a:xfrm>
            <a:off x="1485900" y="3361944"/>
            <a:ext cx="12573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4" idx="1"/>
          </p:cNvCxnSpPr>
          <p:nvPr/>
        </p:nvCxnSpPr>
        <p:spPr>
          <a:xfrm>
            <a:off x="1485900" y="4352544"/>
            <a:ext cx="12573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743200" y="3971544"/>
            <a:ext cx="9906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33800" y="404878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itchFamily="34" charset="0"/>
              </a:rPr>
              <a:t>b</a:t>
            </a:r>
            <a:endParaRPr lang="en-US" sz="2800" dirty="0">
              <a:latin typeface="Arial Narrow" pitchFamily="34" charset="0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4572000" y="1597469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3500" dirty="0" smtClean="0">
                <a:solidFill>
                  <a:srgbClr val="0B2B91"/>
                </a:solidFill>
              </a:rPr>
              <a:t>q = p;</a:t>
            </a:r>
          </a:p>
          <a:p>
            <a:pPr marL="0" indent="0">
              <a:buFont typeface="Arial" pitchFamily="34" charset="0"/>
              <a:buNone/>
            </a:pPr>
            <a:endParaRPr lang="en-US" dirty="0">
              <a:solidFill>
                <a:srgbClr val="0B2B91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dirty="0" smtClean="0">
              <a:solidFill>
                <a:srgbClr val="0B2B91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dirty="0">
              <a:solidFill>
                <a:srgbClr val="0B2B91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dirty="0" smtClean="0">
              <a:solidFill>
                <a:srgbClr val="0B2B91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dirty="0">
              <a:solidFill>
                <a:srgbClr val="0B2B91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dirty="0" smtClean="0">
              <a:solidFill>
                <a:srgbClr val="0B2B91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i="1" dirty="0" smtClean="0"/>
              <a:t>Copies the content of p to the content of q	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086600" y="2980944"/>
            <a:ext cx="9906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34000" y="2971800"/>
            <a:ext cx="9906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334000" y="3971544"/>
            <a:ext cx="9906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885944" y="301194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itchFamily="34" charset="0"/>
              </a:rPr>
              <a:t>p</a:t>
            </a:r>
            <a:endParaRPr lang="en-US" sz="2800" dirty="0">
              <a:latin typeface="Arial Narrow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76800" y="409093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itchFamily="34" charset="0"/>
              </a:rPr>
              <a:t>q</a:t>
            </a:r>
            <a:endParaRPr lang="en-US" sz="2800" dirty="0">
              <a:latin typeface="Arial Narrow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77200" y="305714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itchFamily="34" charset="0"/>
              </a:rPr>
              <a:t>a</a:t>
            </a:r>
            <a:endParaRPr lang="en-US" sz="2800" dirty="0">
              <a:latin typeface="Arial Narrow" pitchFamily="34" charset="0"/>
            </a:endParaRPr>
          </a:p>
        </p:txBody>
      </p:sp>
      <p:cxnSp>
        <p:nvCxnSpPr>
          <p:cNvPr id="33" name="Straight Arrow Connector 32"/>
          <p:cNvCxnSpPr>
            <a:endCxn id="27" idx="1"/>
          </p:cNvCxnSpPr>
          <p:nvPr/>
        </p:nvCxnSpPr>
        <p:spPr>
          <a:xfrm>
            <a:off x="5829300" y="3361944"/>
            <a:ext cx="12573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829300" y="3535162"/>
            <a:ext cx="1257300" cy="81738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086600" y="3971544"/>
            <a:ext cx="9906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77200" y="404878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itchFamily="34" charset="0"/>
              </a:rPr>
              <a:t>b</a:t>
            </a:r>
            <a:endParaRPr lang="en-US" sz="2800" dirty="0">
              <a:latin typeface="Arial Narrow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4419600" y="1597469"/>
            <a:ext cx="0" cy="4117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509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/>
      <p:bldP spid="31" grpId="0"/>
      <p:bldP spid="32" grpId="0"/>
      <p:bldP spid="35" grpId="0" animBg="1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Assignment (IV)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33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0B2B91"/>
                </a:solidFill>
              </a:rPr>
              <a:t>int</a:t>
            </a:r>
            <a:r>
              <a:rPr lang="en-US" dirty="0" smtClean="0">
                <a:solidFill>
                  <a:srgbClr val="0B2B91"/>
                </a:solidFill>
              </a:rPr>
              <a:t> a = 5, *p = &amp;a;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B2B91"/>
                </a:solidFill>
              </a:rPr>
              <a:t>int</a:t>
            </a:r>
            <a:r>
              <a:rPr lang="en-US" dirty="0" smtClean="0">
                <a:solidFill>
                  <a:srgbClr val="0B2B91"/>
                </a:solidFill>
              </a:rPr>
              <a:t> b = 7, *q = &amp;b;</a:t>
            </a:r>
            <a:r>
              <a:rPr lang="en-US" dirty="0" smtClean="0"/>
              <a:t>	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43200" y="2980944"/>
            <a:ext cx="9906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0600" y="2971800"/>
            <a:ext cx="9906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90600" y="3971544"/>
            <a:ext cx="9906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2544" y="301194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itchFamily="34" charset="0"/>
              </a:rPr>
              <a:t>p</a:t>
            </a:r>
            <a:endParaRPr lang="en-US" sz="2800" dirty="0">
              <a:latin typeface="Arial Narrow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" y="409093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itchFamily="34" charset="0"/>
              </a:rPr>
              <a:t>q</a:t>
            </a:r>
            <a:endParaRPr lang="en-US" sz="2800" dirty="0">
              <a:latin typeface="Arial Narrow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33800" y="305714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itchFamily="34" charset="0"/>
              </a:rPr>
              <a:t>a</a:t>
            </a:r>
            <a:endParaRPr lang="en-US" sz="2800" dirty="0">
              <a:latin typeface="Arial Narrow" pitchFamily="34" charset="0"/>
            </a:endParaRPr>
          </a:p>
        </p:txBody>
      </p:sp>
      <p:cxnSp>
        <p:nvCxnSpPr>
          <p:cNvPr id="9" name="Straight Arrow Connector 8"/>
          <p:cNvCxnSpPr>
            <a:endCxn id="4" idx="1"/>
          </p:cNvCxnSpPr>
          <p:nvPr/>
        </p:nvCxnSpPr>
        <p:spPr>
          <a:xfrm>
            <a:off x="1485900" y="3361944"/>
            <a:ext cx="12573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4" idx="1"/>
          </p:cNvCxnSpPr>
          <p:nvPr/>
        </p:nvCxnSpPr>
        <p:spPr>
          <a:xfrm>
            <a:off x="1485900" y="4352544"/>
            <a:ext cx="12573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743200" y="3971544"/>
            <a:ext cx="9906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7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33800" y="404878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itchFamily="34" charset="0"/>
              </a:rPr>
              <a:t>b</a:t>
            </a:r>
            <a:endParaRPr lang="en-US" sz="2800" dirty="0">
              <a:latin typeface="Arial Narrow" pitchFamily="34" charset="0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4625009" y="1597469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600" dirty="0" smtClean="0">
                <a:solidFill>
                  <a:srgbClr val="0B2B91"/>
                </a:solidFill>
              </a:rPr>
              <a:t>*q = *p;</a:t>
            </a:r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sz="2400" i="1" dirty="0" smtClean="0"/>
          </a:p>
          <a:p>
            <a:pPr marL="0" indent="0">
              <a:buFont typeface="Arial" pitchFamily="34" charset="0"/>
              <a:buNone/>
            </a:pPr>
            <a:endParaRPr lang="en-US" sz="3500" i="1" dirty="0" smtClean="0"/>
          </a:p>
          <a:p>
            <a:pPr marL="0" indent="0">
              <a:buFont typeface="Arial" pitchFamily="34" charset="0"/>
              <a:buNone/>
            </a:pPr>
            <a:endParaRPr lang="en-US" sz="4300" i="1" dirty="0" smtClean="0"/>
          </a:p>
          <a:p>
            <a:pPr marL="0" indent="0">
              <a:buFont typeface="Arial" pitchFamily="34" charset="0"/>
              <a:buNone/>
            </a:pPr>
            <a:r>
              <a:rPr lang="en-US" sz="4300" i="1" dirty="0" smtClean="0"/>
              <a:t>Copies value pointed to by p to value pointed to by q</a:t>
            </a:r>
            <a:endParaRPr lang="en-US" sz="4300" dirty="0" smtClean="0"/>
          </a:p>
        </p:txBody>
      </p:sp>
      <p:sp>
        <p:nvSpPr>
          <p:cNvPr id="27" name="Rectangle 26"/>
          <p:cNvSpPr/>
          <p:nvPr/>
        </p:nvSpPr>
        <p:spPr>
          <a:xfrm>
            <a:off x="7139609" y="2980944"/>
            <a:ext cx="9906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5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87009" y="2971800"/>
            <a:ext cx="9906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387009" y="3971544"/>
            <a:ext cx="9906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938953" y="301194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itchFamily="34" charset="0"/>
              </a:rPr>
              <a:t>p</a:t>
            </a:r>
            <a:endParaRPr lang="en-US" sz="2800" dirty="0">
              <a:latin typeface="Arial Narrow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29809" y="409093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itchFamily="34" charset="0"/>
              </a:rPr>
              <a:t>q</a:t>
            </a:r>
            <a:endParaRPr lang="en-US" sz="2800" dirty="0">
              <a:latin typeface="Arial Narrow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130209" y="305714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itchFamily="34" charset="0"/>
              </a:rPr>
              <a:t>a</a:t>
            </a:r>
            <a:endParaRPr lang="en-US" sz="2800" dirty="0">
              <a:latin typeface="Arial Narrow" pitchFamily="34" charset="0"/>
            </a:endParaRPr>
          </a:p>
        </p:txBody>
      </p:sp>
      <p:cxnSp>
        <p:nvCxnSpPr>
          <p:cNvPr id="33" name="Straight Arrow Connector 32"/>
          <p:cNvCxnSpPr>
            <a:endCxn id="27" idx="1"/>
          </p:cNvCxnSpPr>
          <p:nvPr/>
        </p:nvCxnSpPr>
        <p:spPr>
          <a:xfrm>
            <a:off x="5882309" y="3361944"/>
            <a:ext cx="12573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35" idx="1"/>
          </p:cNvCxnSpPr>
          <p:nvPr/>
        </p:nvCxnSpPr>
        <p:spPr>
          <a:xfrm>
            <a:off x="5882309" y="4352544"/>
            <a:ext cx="12573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139609" y="3971544"/>
            <a:ext cx="9906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5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130209" y="404878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itchFamily="34" charset="0"/>
              </a:rPr>
              <a:t>b</a:t>
            </a:r>
            <a:endParaRPr lang="en-US" sz="2800" dirty="0">
              <a:latin typeface="Arial Narrow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4419600" y="1597469"/>
            <a:ext cx="0" cy="4117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068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/>
      <p:bldP spid="31" grpId="0"/>
      <p:bldP spid="32" grpId="0"/>
      <p:bldP spid="35" grpId="0" animBg="1"/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Believe it or not: APFGP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Now, we have learned program organizations.</a:t>
            </a:r>
          </a:p>
          <a:p>
            <a:r>
              <a:rPr lang="en-US" dirty="0" smtClean="0"/>
              <a:t>You can write a program for any purposes you know how</a:t>
            </a:r>
          </a:p>
          <a:p>
            <a:r>
              <a:rPr lang="en-US" dirty="0" smtClean="0"/>
              <a:t>Question:</a:t>
            </a:r>
            <a:br>
              <a:rPr lang="en-US" dirty="0" smtClean="0"/>
            </a:br>
            <a:r>
              <a:rPr lang="en-US" dirty="0" smtClean="0"/>
              <a:t>Do you think that machines are able to</a:t>
            </a:r>
            <a:br>
              <a:rPr lang="en-US" dirty="0" smtClean="0"/>
            </a:br>
            <a:r>
              <a:rPr lang="en-US" dirty="0" smtClean="0"/>
              <a:t>auto-program for general purposes</a:t>
            </a:r>
            <a:br>
              <a:rPr lang="en-US" dirty="0" smtClean="0"/>
            </a:br>
            <a:r>
              <a:rPr lang="en-US" dirty="0" smtClean="0"/>
              <a:t>like humans?</a:t>
            </a:r>
          </a:p>
          <a:p>
            <a:r>
              <a:rPr lang="en-US" dirty="0" smtClean="0"/>
              <a:t>I have proven mathematically: Yes</a:t>
            </a:r>
          </a:p>
          <a:p>
            <a:r>
              <a:rPr lang="en-US" dirty="0"/>
              <a:t>I</a:t>
            </a:r>
            <a:r>
              <a:rPr lang="en-US" dirty="0" smtClean="0"/>
              <a:t> know how</a:t>
            </a:r>
            <a:r>
              <a:rPr lang="en-US" dirty="0"/>
              <a:t>: Juyang Weng: A Model for Auto-Programming for General </a:t>
            </a:r>
            <a:r>
              <a:rPr lang="en-US" dirty="0" smtClean="0"/>
              <a:t>Purposes, </a:t>
            </a:r>
            <a:r>
              <a:rPr lang="it-IT" dirty="0"/>
              <a:t>arXiv:</a:t>
            </a:r>
            <a:r>
              <a:rPr lang="it-IT" dirty="0" smtClean="0"/>
              <a:t>1810.05764, </a:t>
            </a:r>
            <a:r>
              <a:rPr lang="en-US" dirty="0" smtClean="0"/>
              <a:t>Oct 12,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192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memory: each byte has an address</a:t>
            </a:r>
          </a:p>
          <a:p>
            <a:r>
              <a:rPr lang="en-US" dirty="0" smtClean="0"/>
              <a:t>Pointers: used to store the address</a:t>
            </a:r>
          </a:p>
          <a:p>
            <a:r>
              <a:rPr lang="en-US" dirty="0" smtClean="0"/>
              <a:t>Store the address of </a:t>
            </a:r>
            <a:r>
              <a:rPr lang="en-US" dirty="0" smtClean="0">
                <a:solidFill>
                  <a:srgbClr val="000099"/>
                </a:solidFill>
              </a:rPr>
              <a:t>x</a:t>
            </a:r>
            <a:r>
              <a:rPr lang="en-US" dirty="0" smtClean="0"/>
              <a:t> in pointer variable </a:t>
            </a:r>
            <a:r>
              <a:rPr lang="en-US" dirty="0" smtClean="0">
                <a:solidFill>
                  <a:srgbClr val="000099"/>
                </a:solidFill>
              </a:rPr>
              <a:t>p</a:t>
            </a:r>
            <a:r>
              <a:rPr lang="en-US" dirty="0" smtClean="0"/>
              <a:t>: 			</a:t>
            </a:r>
            <a:r>
              <a:rPr lang="en-US" dirty="0" smtClean="0">
                <a:solidFill>
                  <a:srgbClr val="000099"/>
                </a:solidFill>
              </a:rPr>
              <a:t>p points to x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998032"/>
              </p:ext>
            </p:extLst>
          </p:nvPr>
        </p:nvGraphicFramePr>
        <p:xfrm>
          <a:off x="838200" y="1849120"/>
          <a:ext cx="7772401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0343"/>
                <a:gridCol w="1110343"/>
                <a:gridCol w="1110343"/>
                <a:gridCol w="1110343"/>
                <a:gridCol w="1110343"/>
                <a:gridCol w="1110343"/>
                <a:gridCol w="11103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2100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01011101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01000101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1101000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3048000" y="2590800"/>
            <a:ext cx="2209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11674" y="2463452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x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6400800" y="2448580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</a:t>
            </a:r>
            <a:endParaRPr lang="en-US" sz="2800" dirty="0"/>
          </a:p>
        </p:txBody>
      </p:sp>
      <p:sp>
        <p:nvSpPr>
          <p:cNvPr id="10" name="Freeform 9"/>
          <p:cNvSpPr/>
          <p:nvPr/>
        </p:nvSpPr>
        <p:spPr>
          <a:xfrm>
            <a:off x="3745282" y="1668904"/>
            <a:ext cx="2893513" cy="610833"/>
          </a:xfrm>
          <a:custGeom>
            <a:avLst/>
            <a:gdLst>
              <a:gd name="connsiteX0" fmla="*/ 2893513 w 2893513"/>
              <a:gd name="connsiteY0" fmla="*/ 610833 h 610833"/>
              <a:gd name="connsiteX1" fmla="*/ 1402915 w 2893513"/>
              <a:gd name="connsiteY1" fmla="*/ 9584 h 610833"/>
              <a:gd name="connsiteX2" fmla="*/ 0 w 2893513"/>
              <a:gd name="connsiteY2" fmla="*/ 297682 h 610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93513" h="610833">
                <a:moveTo>
                  <a:pt x="2893513" y="610833"/>
                </a:moveTo>
                <a:cubicBezTo>
                  <a:pt x="2389340" y="336304"/>
                  <a:pt x="1885167" y="61776"/>
                  <a:pt x="1402915" y="9584"/>
                </a:cubicBezTo>
                <a:cubicBezTo>
                  <a:pt x="920663" y="-42608"/>
                  <a:pt x="460331" y="127537"/>
                  <a:pt x="0" y="297682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645074" y="2725062"/>
            <a:ext cx="2755726" cy="330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Add a * before the variable name to indicate a pointer variable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000099"/>
                </a:solidFill>
              </a:rPr>
              <a:t>int</a:t>
            </a:r>
            <a:r>
              <a:rPr lang="en-US" dirty="0" smtClean="0">
                <a:solidFill>
                  <a:srgbClr val="000099"/>
                </a:solidFill>
              </a:rPr>
              <a:t> *p;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//p can only point to an integer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0099"/>
                </a:solidFill>
              </a:rPr>
              <a:t>double *q;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//q </a:t>
            </a:r>
            <a:r>
              <a:rPr lang="en-US" dirty="0">
                <a:solidFill>
                  <a:srgbClr val="00B050"/>
                </a:solidFill>
              </a:rPr>
              <a:t>can only point to </a:t>
            </a:r>
            <a:r>
              <a:rPr lang="en-US" dirty="0" smtClean="0">
                <a:solidFill>
                  <a:srgbClr val="00B050"/>
                </a:solidFill>
              </a:rPr>
              <a:t>a double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0099"/>
                </a:solidFill>
              </a:rPr>
              <a:t>char *r; 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//r </a:t>
            </a:r>
            <a:r>
              <a:rPr lang="en-US" dirty="0">
                <a:solidFill>
                  <a:srgbClr val="00B050"/>
                </a:solidFill>
              </a:rPr>
              <a:t>can only point to </a:t>
            </a:r>
            <a:r>
              <a:rPr lang="en-US" dirty="0" smtClean="0">
                <a:solidFill>
                  <a:srgbClr val="00B050"/>
                </a:solidFill>
              </a:rPr>
              <a:t>a character</a:t>
            </a:r>
          </a:p>
          <a:p>
            <a:r>
              <a:rPr lang="en-US" dirty="0" smtClean="0"/>
              <a:t>Pointer variables can appear with other declarations: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000099"/>
                </a:solidFill>
              </a:rPr>
              <a:t>int</a:t>
            </a:r>
            <a:r>
              <a:rPr lang="en-US" dirty="0" smtClean="0">
                <a:solidFill>
                  <a:srgbClr val="000099"/>
                </a:solidFill>
              </a:rPr>
              <a:t> a, *b, c[10], *q;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rgbClr val="000099"/>
                </a:solidFill>
              </a:rPr>
              <a:t>int</a:t>
            </a:r>
            <a:r>
              <a:rPr lang="en-US" dirty="0" smtClean="0">
                <a:solidFill>
                  <a:srgbClr val="000099"/>
                </a:solidFill>
              </a:rPr>
              <a:t> *b, a;</a:t>
            </a:r>
          </a:p>
          <a:p>
            <a:pPr lvl="1"/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21826" y="4953000"/>
            <a:ext cx="3657600" cy="13849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 is an </a:t>
            </a:r>
            <a:r>
              <a:rPr lang="en-US" sz="2800" dirty="0" err="1" smtClean="0"/>
              <a:t>int</a:t>
            </a:r>
            <a:endParaRPr lang="en-US" sz="2800" dirty="0" smtClean="0"/>
          </a:p>
          <a:p>
            <a:r>
              <a:rPr lang="en-US" sz="2800" dirty="0" smtClean="0"/>
              <a:t>b is of type </a:t>
            </a:r>
            <a:r>
              <a:rPr lang="en-US" sz="2800" dirty="0" err="1" smtClean="0"/>
              <a:t>int</a:t>
            </a:r>
            <a:r>
              <a:rPr lang="en-US" sz="2800" dirty="0" smtClean="0"/>
              <a:t>*, pointer to an integer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06800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Operator: &amp; (address of)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724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0B2B91"/>
                </a:solidFill>
              </a:rPr>
              <a:t>int</a:t>
            </a:r>
            <a:r>
              <a:rPr lang="en-US" dirty="0" smtClean="0">
                <a:solidFill>
                  <a:srgbClr val="0B2B91"/>
                </a:solidFill>
              </a:rPr>
              <a:t> </a:t>
            </a:r>
            <a:r>
              <a:rPr lang="en-US" dirty="0" err="1" smtClean="0">
                <a:solidFill>
                  <a:srgbClr val="0B2B91"/>
                </a:solidFill>
              </a:rPr>
              <a:t>i</a:t>
            </a:r>
            <a:r>
              <a:rPr lang="en-US" dirty="0" smtClean="0">
                <a:solidFill>
                  <a:srgbClr val="0B2B91"/>
                </a:solidFill>
              </a:rPr>
              <a:t>, *p;</a:t>
            </a:r>
          </a:p>
          <a:p>
            <a:pPr lvl="1"/>
            <a:r>
              <a:rPr lang="en-US" dirty="0" smtClean="0"/>
              <a:t>p does not point to any particular place yet</a:t>
            </a:r>
          </a:p>
          <a:p>
            <a:pPr lvl="1"/>
            <a:r>
              <a:rPr lang="en-US" dirty="0" smtClean="0"/>
              <a:t>Must initialize p before using it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B2B91"/>
                </a:solidFill>
              </a:rPr>
              <a:t>p = &amp;</a:t>
            </a:r>
            <a:r>
              <a:rPr lang="en-US" dirty="0" err="1" smtClean="0">
                <a:solidFill>
                  <a:srgbClr val="0B2B91"/>
                </a:solidFill>
              </a:rPr>
              <a:t>i</a:t>
            </a:r>
            <a:r>
              <a:rPr lang="en-US" dirty="0" smtClean="0">
                <a:solidFill>
                  <a:srgbClr val="0B2B91"/>
                </a:solidFill>
              </a:rPr>
              <a:t>;</a:t>
            </a:r>
            <a:endParaRPr lang="en-US" dirty="0">
              <a:solidFill>
                <a:srgbClr val="0B2B91"/>
              </a:solidFill>
            </a:endParaRPr>
          </a:p>
          <a:p>
            <a:pPr lvl="1"/>
            <a:r>
              <a:rPr lang="en-US" dirty="0" smtClean="0"/>
              <a:t>Assign the address of i to p using address operator </a:t>
            </a:r>
            <a:r>
              <a:rPr lang="en-US" dirty="0" smtClean="0">
                <a:solidFill>
                  <a:srgbClr val="FF0000"/>
                </a:solidFill>
              </a:rPr>
              <a:t>&amp;</a:t>
            </a:r>
          </a:p>
          <a:p>
            <a:pPr lvl="1"/>
            <a:r>
              <a:rPr lang="en-US" dirty="0" smtClean="0"/>
              <a:t>p is a pointer to </a:t>
            </a:r>
            <a:r>
              <a:rPr lang="en-US" dirty="0" err="1" smtClean="0"/>
              <a:t>i</a:t>
            </a:r>
            <a:endParaRPr lang="en-US" dirty="0" smtClean="0"/>
          </a:p>
          <a:p>
            <a:pPr lvl="1"/>
            <a:r>
              <a:rPr lang="en-US" dirty="0" smtClean="0"/>
              <a:t>*p is the value  that p points to</a:t>
            </a:r>
          </a:p>
          <a:p>
            <a:pPr marL="0" indent="0">
              <a:buNone/>
            </a:pPr>
            <a:r>
              <a:rPr lang="en-US" i="1" u="sng" dirty="0" smtClean="0"/>
              <a:t>Declare and initialize in one step: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B2B91"/>
                </a:solidFill>
              </a:rPr>
              <a:t>int</a:t>
            </a:r>
            <a:r>
              <a:rPr lang="en-US" dirty="0" smtClean="0">
                <a:solidFill>
                  <a:srgbClr val="0B2B91"/>
                </a:solidFill>
              </a:rPr>
              <a:t> </a:t>
            </a:r>
            <a:r>
              <a:rPr lang="en-US" dirty="0" err="1" smtClean="0">
                <a:solidFill>
                  <a:srgbClr val="0B2B91"/>
                </a:solidFill>
              </a:rPr>
              <a:t>i</a:t>
            </a:r>
            <a:r>
              <a:rPr lang="en-US" dirty="0" smtClean="0">
                <a:solidFill>
                  <a:srgbClr val="0B2B91"/>
                </a:solidFill>
              </a:rPr>
              <a:t>, *p </a:t>
            </a:r>
            <a:r>
              <a:rPr lang="en-US" dirty="0">
                <a:solidFill>
                  <a:srgbClr val="0B2B91"/>
                </a:solidFill>
              </a:rPr>
              <a:t>= &amp;</a:t>
            </a:r>
            <a:r>
              <a:rPr lang="en-US" dirty="0" err="1">
                <a:solidFill>
                  <a:srgbClr val="0B2B91"/>
                </a:solidFill>
              </a:rPr>
              <a:t>i</a:t>
            </a:r>
            <a:r>
              <a:rPr lang="en-US" dirty="0" smtClean="0">
                <a:solidFill>
                  <a:srgbClr val="0B2B91"/>
                </a:solidFill>
              </a:rPr>
              <a:t>;	</a:t>
            </a:r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en-US" dirty="0" err="1" smtClean="0">
                <a:solidFill>
                  <a:srgbClr val="00B050"/>
                </a:solidFill>
              </a:rPr>
              <a:t>i</a:t>
            </a:r>
            <a:r>
              <a:rPr lang="en-US" dirty="0" smtClean="0">
                <a:solidFill>
                  <a:srgbClr val="00B050"/>
                </a:solidFill>
              </a:rPr>
              <a:t> must be declared first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 smtClean="0"/>
              <a:t>Combine declaration and initialization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127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Quiz </a:t>
            </a:r>
            <a:r>
              <a:rPr lang="en-US" smtClean="0"/>
              <a:t>13:</a:t>
            </a:r>
            <a:r>
              <a:rPr lang="en-US" dirty="0" smtClean="0"/>
              <a:t>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Consider float x, </a:t>
            </a:r>
            <a:r>
              <a:rPr lang="en-US" dirty="0"/>
              <a:t>*p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Choose your answer below.</a:t>
            </a:r>
            <a:endParaRPr lang="en-US" dirty="0"/>
          </a:p>
          <a:p>
            <a:pPr marL="514350" indent="-514350">
              <a:buAutoNum type="arabicParenBoth"/>
            </a:pPr>
            <a:r>
              <a:rPr lang="en-US" dirty="0" smtClean="0"/>
              <a:t>p is a variable that stores a float</a:t>
            </a:r>
          </a:p>
          <a:p>
            <a:pPr marL="514350" indent="-514350">
              <a:buAutoNum type="arabicParenBoth"/>
            </a:pPr>
            <a:r>
              <a:rPr lang="en-US" dirty="0" smtClean="0"/>
              <a:t>p is a pointer that can point to any data type, such as </a:t>
            </a:r>
            <a:r>
              <a:rPr lang="en-US" dirty="0" err="1" smtClean="0"/>
              <a:t>int</a:t>
            </a:r>
            <a:r>
              <a:rPr lang="en-US" dirty="0" smtClean="0"/>
              <a:t> or float</a:t>
            </a:r>
          </a:p>
          <a:p>
            <a:pPr marL="0" indent="0">
              <a:buNone/>
            </a:pPr>
            <a:r>
              <a:rPr lang="en-US" dirty="0" smtClean="0"/>
              <a:t>(3) p is a pointer that points to float type only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4</a:t>
            </a:r>
            <a:r>
              <a:rPr lang="en-US" dirty="0" smtClean="0"/>
              <a:t>) None of the above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531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>
                <a:solidFill>
                  <a:srgbClr val="0B2B91"/>
                </a:solidFill>
              </a:rPr>
              <a:t>int</a:t>
            </a:r>
            <a:r>
              <a:rPr lang="en-US" sz="2800" dirty="0" smtClean="0">
                <a:solidFill>
                  <a:srgbClr val="0B2B91"/>
                </a:solidFill>
              </a:rPr>
              <a:t> </a:t>
            </a:r>
            <a:r>
              <a:rPr lang="en-US" sz="2800" dirty="0" err="1" smtClean="0">
                <a:solidFill>
                  <a:srgbClr val="0B2B91"/>
                </a:solidFill>
              </a:rPr>
              <a:t>i</a:t>
            </a:r>
            <a:r>
              <a:rPr lang="en-US" sz="2800" dirty="0" smtClean="0">
                <a:solidFill>
                  <a:srgbClr val="0B2B91"/>
                </a:solidFill>
              </a:rPr>
              <a:t>, *p;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B2B91"/>
                </a:solidFill>
              </a:rPr>
              <a:t>p = &amp;i; </a:t>
            </a:r>
            <a:r>
              <a:rPr lang="en-US" sz="2800" dirty="0" smtClean="0">
                <a:solidFill>
                  <a:srgbClr val="00B050"/>
                </a:solidFill>
              </a:rPr>
              <a:t>//address of i: 2002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825813"/>
              </p:ext>
            </p:extLst>
          </p:nvPr>
        </p:nvGraphicFramePr>
        <p:xfrm>
          <a:off x="514964" y="2438400"/>
          <a:ext cx="7848600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4050"/>
                <a:gridCol w="654050"/>
                <a:gridCol w="654050"/>
                <a:gridCol w="654050"/>
                <a:gridCol w="654050"/>
                <a:gridCol w="654050"/>
                <a:gridCol w="654050"/>
                <a:gridCol w="654050"/>
                <a:gridCol w="654050"/>
                <a:gridCol w="654050"/>
                <a:gridCol w="654050"/>
                <a:gridCol w="6540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2100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23369" y="3067564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i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7220564" y="3058180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2458064" y="2809240"/>
            <a:ext cx="1333500" cy="370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5086964" y="1437620"/>
            <a:ext cx="1923436" cy="619780"/>
          </a:xfrm>
          <a:prstGeom prst="wedgeRectCallout">
            <a:avLst>
              <a:gd name="adj1" fmla="val 60044"/>
              <a:gd name="adj2" fmla="val 1826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Random address in memory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8118987" y="1895131"/>
            <a:ext cx="533400" cy="53271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99"/>
                </a:solidFill>
              </a:rPr>
              <a:t>1</a:t>
            </a:r>
            <a:endParaRPr lang="en-US" sz="2400" dirty="0">
              <a:solidFill>
                <a:srgbClr val="000099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471075"/>
              </p:ext>
            </p:extLst>
          </p:nvPr>
        </p:nvGraphicFramePr>
        <p:xfrm>
          <a:off x="514964" y="4038637"/>
          <a:ext cx="7848600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4050"/>
                <a:gridCol w="654050"/>
                <a:gridCol w="654050"/>
                <a:gridCol w="654050"/>
                <a:gridCol w="654050"/>
                <a:gridCol w="654050"/>
                <a:gridCol w="654050"/>
                <a:gridCol w="654050"/>
                <a:gridCol w="654050"/>
                <a:gridCol w="654050"/>
                <a:gridCol w="654050"/>
                <a:gridCol w="6540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2100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2002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724764" y="4734300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i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7220564" y="4658417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2458064" y="4409477"/>
            <a:ext cx="1333500" cy="370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118987" y="3772280"/>
            <a:ext cx="533400" cy="53271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99"/>
                </a:solidFill>
              </a:rPr>
              <a:t>2</a:t>
            </a:r>
            <a:endParaRPr lang="en-US" sz="24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202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Indirection Operator: 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indirection operator * is used to access the value pointed to by a pointer:</a:t>
            </a:r>
          </a:p>
          <a:p>
            <a:pPr lvl="1"/>
            <a:r>
              <a:rPr lang="en-US" dirty="0" smtClean="0"/>
              <a:t>Must initialize p before using it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B2B91"/>
                </a:solidFill>
              </a:rPr>
              <a:t>		</a:t>
            </a:r>
            <a:r>
              <a:rPr lang="en-US" dirty="0" err="1" smtClean="0">
                <a:solidFill>
                  <a:srgbClr val="0B2B91"/>
                </a:solidFill>
              </a:rPr>
              <a:t>int</a:t>
            </a:r>
            <a:r>
              <a:rPr lang="en-US" dirty="0" smtClean="0">
                <a:solidFill>
                  <a:srgbClr val="0B2B91"/>
                </a:solidFill>
              </a:rPr>
              <a:t> </a:t>
            </a:r>
            <a:r>
              <a:rPr lang="en-US" dirty="0" err="1" smtClean="0">
                <a:solidFill>
                  <a:srgbClr val="0B2B91"/>
                </a:solidFill>
              </a:rPr>
              <a:t>i</a:t>
            </a:r>
            <a:r>
              <a:rPr lang="en-US" dirty="0" smtClean="0">
                <a:solidFill>
                  <a:srgbClr val="0B2B91"/>
                </a:solidFill>
              </a:rPr>
              <a:t> = 11;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B2B91"/>
                </a:solidFill>
              </a:rPr>
              <a:t>		</a:t>
            </a:r>
            <a:r>
              <a:rPr lang="en-US" dirty="0" err="1" smtClean="0">
                <a:solidFill>
                  <a:srgbClr val="0B2B91"/>
                </a:solidFill>
              </a:rPr>
              <a:t>int</a:t>
            </a:r>
            <a:r>
              <a:rPr lang="en-US" dirty="0" smtClean="0">
                <a:solidFill>
                  <a:srgbClr val="0B2B91"/>
                </a:solidFill>
              </a:rPr>
              <a:t> *p = &amp;</a:t>
            </a:r>
            <a:r>
              <a:rPr lang="en-US" dirty="0" err="1" smtClean="0">
                <a:solidFill>
                  <a:srgbClr val="0B2B91"/>
                </a:solidFill>
              </a:rPr>
              <a:t>i</a:t>
            </a:r>
            <a:r>
              <a:rPr lang="en-US" dirty="0" smtClean="0">
                <a:solidFill>
                  <a:srgbClr val="0B2B9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B2B91"/>
                </a:solidFill>
              </a:rPr>
              <a:t>		</a:t>
            </a:r>
            <a:r>
              <a:rPr lang="en-US" dirty="0" err="1" smtClean="0">
                <a:solidFill>
                  <a:srgbClr val="0B2B91"/>
                </a:solidFill>
              </a:rPr>
              <a:t>printf</a:t>
            </a:r>
            <a:r>
              <a:rPr lang="en-US" dirty="0" smtClean="0">
                <a:solidFill>
                  <a:srgbClr val="0B2B91"/>
                </a:solidFill>
              </a:rPr>
              <a:t>(“%d\n”, *p);   </a:t>
            </a:r>
            <a:r>
              <a:rPr lang="en-US" dirty="0" smtClean="0">
                <a:solidFill>
                  <a:srgbClr val="00B050"/>
                </a:solidFill>
              </a:rPr>
              <a:t>//prints 11</a:t>
            </a:r>
            <a:r>
              <a:rPr lang="en-US" dirty="0" smtClean="0">
                <a:solidFill>
                  <a:srgbClr val="0B2B91"/>
                </a:solidFill>
              </a:rPr>
              <a:t> </a:t>
            </a:r>
            <a:endParaRPr lang="en-US" dirty="0">
              <a:solidFill>
                <a:srgbClr val="0B2B91"/>
              </a:solidFill>
            </a:endParaRP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>
                <a:solidFill>
                  <a:srgbClr val="0B2B91"/>
                </a:solidFill>
              </a:rPr>
              <a:t>printf</a:t>
            </a:r>
            <a:r>
              <a:rPr lang="en-US" dirty="0" smtClean="0">
                <a:solidFill>
                  <a:srgbClr val="0B2B91"/>
                </a:solidFill>
              </a:rPr>
              <a:t>(“%p\n”, p);     </a:t>
            </a:r>
            <a:r>
              <a:rPr lang="en-US" dirty="0" smtClean="0">
                <a:solidFill>
                  <a:srgbClr val="00B050"/>
                </a:solidFill>
              </a:rPr>
              <a:t>// 7fffffffda6c</a:t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			</a:t>
            </a:r>
            <a:r>
              <a:rPr lang="en-US" smtClean="0">
                <a:solidFill>
                  <a:srgbClr val="00B050"/>
                </a:solidFill>
              </a:rPr>
              <a:t>	/</a:t>
            </a:r>
            <a:r>
              <a:rPr lang="en-US" dirty="0" smtClean="0">
                <a:solidFill>
                  <a:srgbClr val="00B050"/>
                </a:solidFill>
              </a:rPr>
              <a:t>/ %p </a:t>
            </a:r>
            <a:r>
              <a:rPr lang="en-US" smtClean="0">
                <a:solidFill>
                  <a:srgbClr val="00B050"/>
                </a:solidFill>
              </a:rPr>
              <a:t>prints  a pointer</a:t>
            </a:r>
            <a:endParaRPr lang="en-US" dirty="0" smtClean="0">
              <a:solidFill>
                <a:srgbClr val="00B050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774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0B2B91"/>
                </a:solidFill>
                <a:latin typeface="Arial Narrow" pitchFamily="34" charset="0"/>
              </a:rPr>
              <a:t>int</a:t>
            </a:r>
            <a:r>
              <a:rPr lang="en-US" dirty="0" smtClean="0">
                <a:solidFill>
                  <a:srgbClr val="0B2B91"/>
                </a:solidFill>
                <a:latin typeface="Arial Narrow" pitchFamily="34" charset="0"/>
              </a:rPr>
              <a:t> </a:t>
            </a:r>
            <a:r>
              <a:rPr lang="en-US" dirty="0" err="1" smtClean="0">
                <a:solidFill>
                  <a:srgbClr val="0B2B91"/>
                </a:solidFill>
                <a:latin typeface="Arial Narrow" pitchFamily="34" charset="0"/>
              </a:rPr>
              <a:t>i</a:t>
            </a:r>
            <a:r>
              <a:rPr lang="en-US" dirty="0" smtClean="0">
                <a:solidFill>
                  <a:srgbClr val="0B2B91"/>
                </a:solidFill>
                <a:latin typeface="Arial Narrow" pitchFamily="34" charset="0"/>
              </a:rPr>
              <a:t>, j, *p;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B2B91"/>
                </a:solidFill>
                <a:latin typeface="Arial Narrow" pitchFamily="34" charset="0"/>
              </a:rPr>
              <a:t>j = *&amp;</a:t>
            </a:r>
            <a:r>
              <a:rPr lang="en-US" dirty="0" err="1" smtClean="0">
                <a:solidFill>
                  <a:srgbClr val="0B2B91"/>
                </a:solidFill>
                <a:latin typeface="Arial Narrow" pitchFamily="34" charset="0"/>
              </a:rPr>
              <a:t>i</a:t>
            </a:r>
            <a:r>
              <a:rPr lang="en-US" dirty="0" smtClean="0">
                <a:solidFill>
                  <a:srgbClr val="0B2B91"/>
                </a:solidFill>
                <a:latin typeface="Arial Narrow" pitchFamily="34" charset="0"/>
              </a:rPr>
              <a:t>;</a:t>
            </a:r>
            <a:r>
              <a:rPr lang="en-US" dirty="0" smtClean="0">
                <a:latin typeface="Arial Narrow" pitchFamily="34" charset="0"/>
              </a:rPr>
              <a:t>	</a:t>
            </a:r>
          </a:p>
          <a:p>
            <a:pPr marL="0" indent="0">
              <a:lnSpc>
                <a:spcPct val="200000"/>
              </a:lnSpc>
              <a:buNone/>
            </a:pPr>
            <a:endParaRPr lang="en-US" dirty="0" smtClean="0">
              <a:solidFill>
                <a:srgbClr val="0B2B91"/>
              </a:solidFill>
              <a:latin typeface="Arial Narrow" pitchFamily="34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B2B91"/>
                </a:solidFill>
                <a:latin typeface="Arial Narrow" pitchFamily="34" charset="0"/>
              </a:rPr>
              <a:t>i</a:t>
            </a:r>
            <a:r>
              <a:rPr lang="en-US" dirty="0" smtClean="0">
                <a:solidFill>
                  <a:srgbClr val="0B2B91"/>
                </a:solidFill>
                <a:latin typeface="Arial Narrow" pitchFamily="34" charset="0"/>
              </a:rPr>
              <a:t> </a:t>
            </a:r>
            <a:r>
              <a:rPr lang="en-US" dirty="0">
                <a:solidFill>
                  <a:srgbClr val="0B2B91"/>
                </a:solidFill>
                <a:latin typeface="Arial Narrow" pitchFamily="34" charset="0"/>
              </a:rPr>
              <a:t>= 3</a:t>
            </a:r>
            <a:r>
              <a:rPr lang="en-US" dirty="0" smtClean="0">
                <a:solidFill>
                  <a:srgbClr val="0B2B91"/>
                </a:solidFill>
                <a:latin typeface="Arial Narrow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B2B91"/>
                </a:solidFill>
                <a:latin typeface="Arial Narrow" pitchFamily="34" charset="0"/>
              </a:rPr>
              <a:t>int</a:t>
            </a:r>
            <a:r>
              <a:rPr lang="en-US" dirty="0" smtClean="0">
                <a:solidFill>
                  <a:srgbClr val="0B2B91"/>
                </a:solidFill>
                <a:latin typeface="Arial Narrow" pitchFamily="34" charset="0"/>
              </a:rPr>
              <a:t> *p = &amp;</a:t>
            </a:r>
            <a:r>
              <a:rPr lang="en-US" dirty="0" err="1" smtClean="0">
                <a:solidFill>
                  <a:srgbClr val="0B2B91"/>
                </a:solidFill>
                <a:latin typeface="Arial Narrow" pitchFamily="34" charset="0"/>
              </a:rPr>
              <a:t>i</a:t>
            </a:r>
            <a:r>
              <a:rPr lang="en-US" dirty="0" smtClean="0">
                <a:solidFill>
                  <a:srgbClr val="0B2B91"/>
                </a:solidFill>
                <a:latin typeface="Arial Narrow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B2B91"/>
                </a:solidFill>
                <a:latin typeface="Arial Narrow" pitchFamily="34" charset="0"/>
              </a:rPr>
              <a:t>i</a:t>
            </a:r>
            <a:r>
              <a:rPr lang="en-US" dirty="0" smtClean="0">
                <a:solidFill>
                  <a:srgbClr val="0B2B91"/>
                </a:solidFill>
                <a:latin typeface="Arial Narrow" pitchFamily="34" charset="0"/>
              </a:rPr>
              <a:t> = 4;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B2B91"/>
                </a:solidFill>
                <a:latin typeface="Arial Narrow" pitchFamily="34" charset="0"/>
              </a:rPr>
              <a:t>printf</a:t>
            </a:r>
            <a:r>
              <a:rPr lang="en-US" dirty="0" smtClean="0">
                <a:solidFill>
                  <a:srgbClr val="0B2B91"/>
                </a:solidFill>
                <a:latin typeface="Arial Narrow" pitchFamily="34" charset="0"/>
              </a:rPr>
              <a:t>(%d\n”, *p);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76600" y="1663959"/>
            <a:ext cx="4876800" cy="138499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latin typeface="Arial Narrow" pitchFamily="34" charset="0"/>
              </a:rPr>
              <a:t>&amp;</a:t>
            </a:r>
            <a:r>
              <a:rPr lang="en-US" sz="2800" dirty="0" err="1">
                <a:solidFill>
                  <a:srgbClr val="00B050"/>
                </a:solidFill>
                <a:latin typeface="Arial Narrow" pitchFamily="34" charset="0"/>
              </a:rPr>
              <a:t>i</a:t>
            </a:r>
            <a:r>
              <a:rPr lang="en-US" sz="2800" dirty="0">
                <a:solidFill>
                  <a:srgbClr val="00B050"/>
                </a:solidFill>
                <a:latin typeface="Arial Narrow" pitchFamily="34" charset="0"/>
              </a:rPr>
              <a:t>: pointer to </a:t>
            </a:r>
            <a:r>
              <a:rPr lang="en-US" sz="2800" dirty="0" err="1">
                <a:solidFill>
                  <a:srgbClr val="00B050"/>
                </a:solidFill>
                <a:latin typeface="Arial Narrow" pitchFamily="34" charset="0"/>
              </a:rPr>
              <a:t>i</a:t>
            </a:r>
            <a:endParaRPr lang="en-US" sz="2800" dirty="0">
              <a:solidFill>
                <a:srgbClr val="00B050"/>
              </a:solidFill>
              <a:latin typeface="Arial Narrow" pitchFamily="34" charset="0"/>
            </a:endParaRPr>
          </a:p>
          <a:p>
            <a:r>
              <a:rPr lang="en-US" sz="2800" dirty="0" smtClean="0">
                <a:solidFill>
                  <a:srgbClr val="00B050"/>
                </a:solidFill>
                <a:latin typeface="Arial Narrow" pitchFamily="34" charset="0"/>
              </a:rPr>
              <a:t>*(&amp;</a:t>
            </a:r>
            <a:r>
              <a:rPr lang="en-US" sz="2800" dirty="0" err="1">
                <a:solidFill>
                  <a:srgbClr val="00B050"/>
                </a:solidFill>
                <a:latin typeface="Arial Narrow" pitchFamily="34" charset="0"/>
              </a:rPr>
              <a:t>i</a:t>
            </a:r>
            <a:r>
              <a:rPr lang="en-US" sz="2800" dirty="0">
                <a:solidFill>
                  <a:srgbClr val="00B050"/>
                </a:solidFill>
                <a:latin typeface="Arial Narrow" pitchFamily="34" charset="0"/>
              </a:rPr>
              <a:t>): value pointed to by the pointer</a:t>
            </a:r>
          </a:p>
          <a:p>
            <a:r>
              <a:rPr lang="en-US" sz="2800" dirty="0" smtClean="0">
                <a:solidFill>
                  <a:srgbClr val="00B050"/>
                </a:solidFill>
                <a:latin typeface="Arial Narrow" pitchFamily="34" charset="0"/>
              </a:rPr>
              <a:t>*&amp;</a:t>
            </a:r>
            <a:r>
              <a:rPr lang="en-US" sz="2800" dirty="0" err="1">
                <a:solidFill>
                  <a:srgbClr val="00B050"/>
                </a:solidFill>
                <a:latin typeface="Arial Narrow" pitchFamily="34" charset="0"/>
              </a:rPr>
              <a:t>i</a:t>
            </a:r>
            <a:r>
              <a:rPr lang="en-US" sz="2800" dirty="0">
                <a:solidFill>
                  <a:srgbClr val="00B050"/>
                </a:solidFill>
                <a:latin typeface="Arial Narrow" pitchFamily="34" charset="0"/>
              </a:rPr>
              <a:t> same as </a:t>
            </a:r>
            <a:r>
              <a:rPr lang="en-US" sz="2800" dirty="0" err="1">
                <a:solidFill>
                  <a:srgbClr val="00B050"/>
                </a:solidFill>
                <a:latin typeface="Arial Narrow" pitchFamily="34" charset="0"/>
              </a:rPr>
              <a:t>i</a:t>
            </a:r>
            <a:r>
              <a:rPr lang="en-US" sz="2800" dirty="0">
                <a:solidFill>
                  <a:srgbClr val="00B050"/>
                </a:solidFill>
                <a:latin typeface="Arial Narrow" pitchFamily="34" charset="0"/>
              </a:rPr>
              <a:t>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76600" y="3699301"/>
            <a:ext cx="4876800" cy="9541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latin typeface="Arial Narrow" pitchFamily="34" charset="0"/>
              </a:rPr>
              <a:t>p points to </a:t>
            </a:r>
            <a:r>
              <a:rPr lang="en-US" sz="2800" dirty="0" err="1" smtClean="0">
                <a:solidFill>
                  <a:srgbClr val="00B050"/>
                </a:solidFill>
                <a:latin typeface="Arial Narrow" pitchFamily="34" charset="0"/>
              </a:rPr>
              <a:t>i</a:t>
            </a:r>
            <a:r>
              <a:rPr lang="en-US" sz="2800" dirty="0" smtClean="0">
                <a:solidFill>
                  <a:srgbClr val="00B050"/>
                </a:solidFill>
                <a:latin typeface="Arial Narrow" pitchFamily="34" charset="0"/>
              </a:rPr>
              <a:t>, so it prints the current value of </a:t>
            </a:r>
            <a:r>
              <a:rPr lang="en-US" sz="2800" dirty="0" err="1" smtClean="0">
                <a:solidFill>
                  <a:srgbClr val="00B050"/>
                </a:solidFill>
                <a:latin typeface="Arial Narrow" pitchFamily="34" charset="0"/>
              </a:rPr>
              <a:t>i</a:t>
            </a:r>
            <a:endParaRPr lang="en-US" sz="2800" dirty="0">
              <a:solidFill>
                <a:srgbClr val="00B050"/>
              </a:solidFill>
              <a:latin typeface="Arial Narrow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76600" y="5029200"/>
            <a:ext cx="4876800" cy="5232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latin typeface="Arial Narrow" pitchFamily="34" charset="0"/>
              </a:rPr>
              <a:t>Output: 4</a:t>
            </a:r>
            <a:endParaRPr lang="en-US" sz="2800" dirty="0">
              <a:solidFill>
                <a:srgbClr val="00B050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991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2285</TotalTime>
  <Words>613</Words>
  <Application>Microsoft Macintosh PowerPoint</Application>
  <PresentationFormat>On-screen Show (4:3)</PresentationFormat>
  <Paragraphs>192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CSE 220 – C Programming Lecture 18</vt:lpstr>
      <vt:lpstr>Believe it or not: APFGP</vt:lpstr>
      <vt:lpstr>Pointer Variables</vt:lpstr>
      <vt:lpstr>Pointer Declaration</vt:lpstr>
      <vt:lpstr>Address Operator: &amp; (address of)</vt:lpstr>
      <vt:lpstr>Quiz 13:Pointer</vt:lpstr>
      <vt:lpstr>PowerPoint Presentation</vt:lpstr>
      <vt:lpstr>Indirection Operator: *</vt:lpstr>
      <vt:lpstr>Examples (I)</vt:lpstr>
      <vt:lpstr>Examples (II)</vt:lpstr>
      <vt:lpstr>Pointer Assignment (I)</vt:lpstr>
      <vt:lpstr>Pointer Assignment (II)</vt:lpstr>
      <vt:lpstr>Pointer Assignment (III)</vt:lpstr>
      <vt:lpstr>Pointer Assignment (IV)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220 – C Programming Fall 2013</dc:title>
  <dc:creator>Fatme Mohammad El-Moukaddem</dc:creator>
  <cp:lastModifiedBy>BMM account</cp:lastModifiedBy>
  <cp:revision>404</cp:revision>
  <dcterms:created xsi:type="dcterms:W3CDTF">2006-08-16T00:00:00Z</dcterms:created>
  <dcterms:modified xsi:type="dcterms:W3CDTF">2020-02-19T18:38:20Z</dcterms:modified>
</cp:coreProperties>
</file>