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91" r:id="rId2"/>
    <p:sldId id="371" r:id="rId3"/>
    <p:sldId id="386" r:id="rId4"/>
    <p:sldId id="379" r:id="rId5"/>
    <p:sldId id="380" r:id="rId6"/>
    <p:sldId id="387" r:id="rId7"/>
    <p:sldId id="388" r:id="rId8"/>
    <p:sldId id="392" r:id="rId9"/>
    <p:sldId id="384" r:id="rId10"/>
    <p:sldId id="393" r:id="rId11"/>
    <p:sldId id="372" r:id="rId12"/>
    <p:sldId id="383" r:id="rId13"/>
    <p:sldId id="389" r:id="rId14"/>
    <p:sldId id="390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05" d="100"/>
          <a:sy n="105" d="100"/>
        </p:scale>
        <p:origin x="-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Pointers (II)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5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</a:t>
            </a:r>
            <a:r>
              <a:rPr lang="en-US" smtClean="0"/>
              <a:t>15: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r>
              <a:rPr lang="en-US" dirty="0" smtClean="0"/>
              <a:t> must use pointer?   Choose one answer below.</a:t>
            </a:r>
            <a:br>
              <a:rPr lang="en-US" dirty="0" smtClean="0"/>
            </a:br>
            <a:r>
              <a:rPr lang="en-US" dirty="0" smtClean="0"/>
              <a:t>(a) </a:t>
            </a:r>
            <a:r>
              <a:rPr lang="en-US" dirty="0" err="1" smtClean="0"/>
              <a:t>printf</a:t>
            </a:r>
            <a:r>
              <a:rPr lang="en-US" dirty="0" smtClean="0"/>
              <a:t> only</a:t>
            </a:r>
            <a:br>
              <a:rPr lang="en-US" dirty="0" smtClean="0"/>
            </a:br>
            <a:r>
              <a:rPr lang="en-US" dirty="0" smtClean="0"/>
              <a:t>(b) </a:t>
            </a:r>
            <a:r>
              <a:rPr lang="en-US" dirty="0" err="1" smtClean="0"/>
              <a:t>scanf</a:t>
            </a:r>
            <a:r>
              <a:rPr lang="en-US" dirty="0"/>
              <a:t> </a:t>
            </a:r>
            <a:r>
              <a:rPr lang="en-US" dirty="0" smtClean="0"/>
              <a:t>only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de-DE" dirty="0" smtClean="0"/>
              <a:t>c)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printf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scanf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(d) </a:t>
            </a:r>
            <a:r>
              <a:rPr lang="de-DE" dirty="0" err="1" smtClean="0"/>
              <a:t>none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1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Return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 allows functions to return a pointer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268855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*max(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*a,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*b)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if (*a &gt; *b)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return a;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else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return b;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*p,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, j;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…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p = max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(&amp;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, &amp;j);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Apply indirection to uninitialized pointer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Fail to pass a pointer to a function when a pointer is expected 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336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*p;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x = *p;	</a:t>
            </a:r>
            <a:r>
              <a:rPr lang="en-US" sz="2800" dirty="0" smtClean="0">
                <a:solidFill>
                  <a:srgbClr val="C00000"/>
                </a:solidFill>
              </a:rPr>
              <a:t>//p pointing to a random location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343400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void multiply(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b,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*result);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…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x = 10, y = 20, z;	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multiply(x, y, </a:t>
            </a:r>
            <a:r>
              <a:rPr lang="en-US" sz="2800" dirty="0" smtClean="0">
                <a:solidFill>
                  <a:srgbClr val="C00000"/>
                </a:solidFill>
              </a:rPr>
              <a:t>&amp;</a:t>
            </a:r>
            <a:r>
              <a:rPr lang="en-US" sz="2800" dirty="0" smtClean="0">
                <a:solidFill>
                  <a:srgbClr val="000099"/>
                </a:solidFill>
              </a:rPr>
              <a:t>z);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Return a pointer to an automatic local variable</a:t>
            </a:r>
          </a:p>
          <a:p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152" y="2097211"/>
            <a:ext cx="571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 multiply(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b) 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result = a*b;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&amp;result;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…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</a:t>
            </a:r>
            <a:r>
              <a:rPr lang="en-US" sz="2800" dirty="0" err="1" smtClean="0">
                <a:solidFill>
                  <a:srgbClr val="000099"/>
                </a:solidFill>
              </a:rPr>
              <a:t>zptr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</a:p>
          <a:p>
            <a:r>
              <a:rPr lang="en-US" sz="2800" dirty="0" err="1" smtClean="0">
                <a:solidFill>
                  <a:srgbClr val="000090"/>
                </a:solidFill>
              </a:rPr>
              <a:t>zptr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= multiply(7, 10);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65036"/>
              </p:ext>
            </p:extLst>
          </p:nvPr>
        </p:nvGraphicFramePr>
        <p:xfrm>
          <a:off x="1600200" y="575711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38452" y="534499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result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5334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zptr</a:t>
            </a:r>
            <a:endParaRPr lang="en-US" sz="2400" i="1" dirty="0"/>
          </a:p>
        </p:txBody>
      </p:sp>
      <p:sp>
        <p:nvSpPr>
          <p:cNvPr id="11" name="Freeform 10"/>
          <p:cNvSpPr/>
          <p:nvPr/>
        </p:nvSpPr>
        <p:spPr>
          <a:xfrm>
            <a:off x="3142702" y="5971366"/>
            <a:ext cx="3421625" cy="509301"/>
          </a:xfrm>
          <a:custGeom>
            <a:avLst/>
            <a:gdLst>
              <a:gd name="connsiteX0" fmla="*/ 0 w 3244645"/>
              <a:gd name="connsiteY0" fmla="*/ 216310 h 603836"/>
              <a:gd name="connsiteX1" fmla="*/ 1396180 w 3244645"/>
              <a:gd name="connsiteY1" fmla="*/ 599768 h 603836"/>
              <a:gd name="connsiteX2" fmla="*/ 3244645 w 3244645"/>
              <a:gd name="connsiteY2" fmla="*/ 0 h 603836"/>
              <a:gd name="connsiteX0" fmla="*/ 0 w 3460954"/>
              <a:gd name="connsiteY0" fmla="*/ 0 h 409269"/>
              <a:gd name="connsiteX1" fmla="*/ 1396180 w 3460954"/>
              <a:gd name="connsiteY1" fmla="*/ 383458 h 409269"/>
              <a:gd name="connsiteX2" fmla="*/ 3460954 w 3460954"/>
              <a:gd name="connsiteY2" fmla="*/ 186813 h 409269"/>
              <a:gd name="connsiteX0" fmla="*/ 0 w 3460954"/>
              <a:gd name="connsiteY0" fmla="*/ 0 h 465304"/>
              <a:gd name="connsiteX1" fmla="*/ 1396180 w 3460954"/>
              <a:gd name="connsiteY1" fmla="*/ 383458 h 465304"/>
              <a:gd name="connsiteX2" fmla="*/ 3460954 w 3460954"/>
              <a:gd name="connsiteY2" fmla="*/ 186813 h 465304"/>
              <a:gd name="connsiteX0" fmla="*/ 0 w 3421625"/>
              <a:gd name="connsiteY0" fmla="*/ 0 h 403668"/>
              <a:gd name="connsiteX1" fmla="*/ 1396180 w 3421625"/>
              <a:gd name="connsiteY1" fmla="*/ 383458 h 403668"/>
              <a:gd name="connsiteX2" fmla="*/ 3421625 w 3421625"/>
              <a:gd name="connsiteY2" fmla="*/ 58994 h 403668"/>
              <a:gd name="connsiteX0" fmla="*/ 0 w 3421625"/>
              <a:gd name="connsiteY0" fmla="*/ 0 h 406126"/>
              <a:gd name="connsiteX1" fmla="*/ 1396180 w 3421625"/>
              <a:gd name="connsiteY1" fmla="*/ 383458 h 406126"/>
              <a:gd name="connsiteX2" fmla="*/ 3421625 w 3421625"/>
              <a:gd name="connsiteY2" fmla="*/ 58994 h 406126"/>
              <a:gd name="connsiteX0" fmla="*/ 0 w 3421625"/>
              <a:gd name="connsiteY0" fmla="*/ 0 h 485761"/>
              <a:gd name="connsiteX1" fmla="*/ 1789471 w 3421625"/>
              <a:gd name="connsiteY1" fmla="*/ 481781 h 485761"/>
              <a:gd name="connsiteX2" fmla="*/ 3421625 w 3421625"/>
              <a:gd name="connsiteY2" fmla="*/ 58994 h 485761"/>
              <a:gd name="connsiteX0" fmla="*/ 0 w 3421625"/>
              <a:gd name="connsiteY0" fmla="*/ 0 h 530168"/>
              <a:gd name="connsiteX1" fmla="*/ 1789471 w 3421625"/>
              <a:gd name="connsiteY1" fmla="*/ 481781 h 530168"/>
              <a:gd name="connsiteX2" fmla="*/ 3421625 w 3421625"/>
              <a:gd name="connsiteY2" fmla="*/ 58994 h 530168"/>
              <a:gd name="connsiteX0" fmla="*/ 0 w 3421625"/>
              <a:gd name="connsiteY0" fmla="*/ 0 h 509301"/>
              <a:gd name="connsiteX1" fmla="*/ 1789471 w 3421625"/>
              <a:gd name="connsiteY1" fmla="*/ 481781 h 509301"/>
              <a:gd name="connsiteX2" fmla="*/ 3421625 w 3421625"/>
              <a:gd name="connsiteY2" fmla="*/ 58994 h 50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625" h="509301">
                <a:moveTo>
                  <a:pt x="0" y="0"/>
                </a:moveTo>
                <a:cubicBezTo>
                  <a:pt x="427703" y="209755"/>
                  <a:pt x="1140542" y="412955"/>
                  <a:pt x="1789471" y="481781"/>
                </a:cubicBezTo>
                <a:cubicBezTo>
                  <a:pt x="2438400" y="550607"/>
                  <a:pt x="3239727" y="517832"/>
                  <a:pt x="3421625" y="5899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Return a pointer to an automatic local variable</a:t>
            </a:r>
          </a:p>
          <a:p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152" y="2097211"/>
            <a:ext cx="571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 multiply(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a,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b) 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result = a*b;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0099"/>
                </a:solidFill>
              </a:rPr>
              <a:t>return &amp;result;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}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…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*z;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z = multiply(7, 10);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65036"/>
              </p:ext>
            </p:extLst>
          </p:nvPr>
        </p:nvGraphicFramePr>
        <p:xfrm>
          <a:off x="1600200" y="575711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326" y="533677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z</a:t>
            </a:r>
            <a:endParaRPr lang="en-US" sz="2400" i="1" dirty="0"/>
          </a:p>
        </p:txBody>
      </p:sp>
      <p:sp>
        <p:nvSpPr>
          <p:cNvPr id="11" name="Freeform 10"/>
          <p:cNvSpPr/>
          <p:nvPr/>
        </p:nvSpPr>
        <p:spPr>
          <a:xfrm>
            <a:off x="3142702" y="5971366"/>
            <a:ext cx="3421625" cy="509301"/>
          </a:xfrm>
          <a:custGeom>
            <a:avLst/>
            <a:gdLst>
              <a:gd name="connsiteX0" fmla="*/ 0 w 3244645"/>
              <a:gd name="connsiteY0" fmla="*/ 216310 h 603836"/>
              <a:gd name="connsiteX1" fmla="*/ 1396180 w 3244645"/>
              <a:gd name="connsiteY1" fmla="*/ 599768 h 603836"/>
              <a:gd name="connsiteX2" fmla="*/ 3244645 w 3244645"/>
              <a:gd name="connsiteY2" fmla="*/ 0 h 603836"/>
              <a:gd name="connsiteX0" fmla="*/ 0 w 3460954"/>
              <a:gd name="connsiteY0" fmla="*/ 0 h 409269"/>
              <a:gd name="connsiteX1" fmla="*/ 1396180 w 3460954"/>
              <a:gd name="connsiteY1" fmla="*/ 383458 h 409269"/>
              <a:gd name="connsiteX2" fmla="*/ 3460954 w 3460954"/>
              <a:gd name="connsiteY2" fmla="*/ 186813 h 409269"/>
              <a:gd name="connsiteX0" fmla="*/ 0 w 3460954"/>
              <a:gd name="connsiteY0" fmla="*/ 0 h 465304"/>
              <a:gd name="connsiteX1" fmla="*/ 1396180 w 3460954"/>
              <a:gd name="connsiteY1" fmla="*/ 383458 h 465304"/>
              <a:gd name="connsiteX2" fmla="*/ 3460954 w 3460954"/>
              <a:gd name="connsiteY2" fmla="*/ 186813 h 465304"/>
              <a:gd name="connsiteX0" fmla="*/ 0 w 3421625"/>
              <a:gd name="connsiteY0" fmla="*/ 0 h 403668"/>
              <a:gd name="connsiteX1" fmla="*/ 1396180 w 3421625"/>
              <a:gd name="connsiteY1" fmla="*/ 383458 h 403668"/>
              <a:gd name="connsiteX2" fmla="*/ 3421625 w 3421625"/>
              <a:gd name="connsiteY2" fmla="*/ 58994 h 403668"/>
              <a:gd name="connsiteX0" fmla="*/ 0 w 3421625"/>
              <a:gd name="connsiteY0" fmla="*/ 0 h 406126"/>
              <a:gd name="connsiteX1" fmla="*/ 1396180 w 3421625"/>
              <a:gd name="connsiteY1" fmla="*/ 383458 h 406126"/>
              <a:gd name="connsiteX2" fmla="*/ 3421625 w 3421625"/>
              <a:gd name="connsiteY2" fmla="*/ 58994 h 406126"/>
              <a:gd name="connsiteX0" fmla="*/ 0 w 3421625"/>
              <a:gd name="connsiteY0" fmla="*/ 0 h 485761"/>
              <a:gd name="connsiteX1" fmla="*/ 1789471 w 3421625"/>
              <a:gd name="connsiteY1" fmla="*/ 481781 h 485761"/>
              <a:gd name="connsiteX2" fmla="*/ 3421625 w 3421625"/>
              <a:gd name="connsiteY2" fmla="*/ 58994 h 485761"/>
              <a:gd name="connsiteX0" fmla="*/ 0 w 3421625"/>
              <a:gd name="connsiteY0" fmla="*/ 0 h 530168"/>
              <a:gd name="connsiteX1" fmla="*/ 1789471 w 3421625"/>
              <a:gd name="connsiteY1" fmla="*/ 481781 h 530168"/>
              <a:gd name="connsiteX2" fmla="*/ 3421625 w 3421625"/>
              <a:gd name="connsiteY2" fmla="*/ 58994 h 530168"/>
              <a:gd name="connsiteX0" fmla="*/ 0 w 3421625"/>
              <a:gd name="connsiteY0" fmla="*/ 0 h 509301"/>
              <a:gd name="connsiteX1" fmla="*/ 1789471 w 3421625"/>
              <a:gd name="connsiteY1" fmla="*/ 481781 h 509301"/>
              <a:gd name="connsiteX2" fmla="*/ 3421625 w 3421625"/>
              <a:gd name="connsiteY2" fmla="*/ 58994 h 50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625" h="509301">
                <a:moveTo>
                  <a:pt x="0" y="0"/>
                </a:moveTo>
                <a:cubicBezTo>
                  <a:pt x="427703" y="209755"/>
                  <a:pt x="1140542" y="412955"/>
                  <a:pt x="1789471" y="481781"/>
                </a:cubicBezTo>
                <a:cubicBezTo>
                  <a:pt x="2438400" y="550607"/>
                  <a:pt x="3239727" y="517832"/>
                  <a:pt x="3421625" y="5899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6014883" y="3294182"/>
            <a:ext cx="2637504" cy="1458169"/>
          </a:xfrm>
          <a:prstGeom prst="wedgeRectCallout">
            <a:avLst>
              <a:gd name="adj1" fmla="val -24243"/>
              <a:gd name="adj2" fmla="val 11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This location is destroyed. It is no longer owned by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 passes arguments by value</a:t>
            </a:r>
          </a:p>
          <a:p>
            <a:r>
              <a:rPr lang="en-US" sz="3000" dirty="0" smtClean="0"/>
              <a:t>What if we want to modify the value?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196" y="2745700"/>
            <a:ext cx="3209003" cy="28931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B2B91"/>
                </a:solidFill>
              </a:rPr>
              <a:t>void triple(</a:t>
            </a:r>
            <a:r>
              <a:rPr lang="en-US" sz="2600" dirty="0" err="1" smtClean="0">
                <a:solidFill>
                  <a:srgbClr val="0B2B91"/>
                </a:solidFill>
              </a:rPr>
              <a:t>int</a:t>
            </a:r>
            <a:r>
              <a:rPr lang="en-US" sz="2600" dirty="0" smtClean="0">
                <a:solidFill>
                  <a:srgbClr val="0B2B91"/>
                </a:solidFill>
              </a:rPr>
              <a:t> a) {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</a:rPr>
              <a:t>	</a:t>
            </a:r>
            <a:r>
              <a:rPr lang="en-US" sz="2600" dirty="0" smtClean="0">
                <a:solidFill>
                  <a:srgbClr val="0B2B91"/>
                </a:solidFill>
              </a:rPr>
              <a:t>a = 3*a;</a:t>
            </a:r>
          </a:p>
          <a:p>
            <a:r>
              <a:rPr lang="en-US" sz="2600" dirty="0" smtClean="0">
                <a:solidFill>
                  <a:srgbClr val="0B2B91"/>
                </a:solidFill>
              </a:rPr>
              <a:t>}</a:t>
            </a:r>
          </a:p>
          <a:p>
            <a:r>
              <a:rPr lang="en-US" sz="26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600" dirty="0" err="1" smtClean="0">
                <a:solidFill>
                  <a:srgbClr val="0B2B91"/>
                </a:solidFill>
              </a:rPr>
              <a:t>int</a:t>
            </a:r>
            <a:r>
              <a:rPr lang="en-US" sz="2600" dirty="0" smtClean="0">
                <a:solidFill>
                  <a:srgbClr val="0B2B91"/>
                </a:solidFill>
              </a:rPr>
              <a:t> a = 7;</a:t>
            </a:r>
          </a:p>
          <a:p>
            <a:r>
              <a:rPr lang="en-US" sz="2600" dirty="0">
                <a:solidFill>
                  <a:srgbClr val="0B2B91"/>
                </a:solidFill>
              </a:rPr>
              <a:t>t</a:t>
            </a:r>
            <a:r>
              <a:rPr lang="en-US" sz="2600" dirty="0" smtClean="0">
                <a:solidFill>
                  <a:srgbClr val="0B2B91"/>
                </a:solidFill>
              </a:rPr>
              <a:t>riple(a);</a:t>
            </a:r>
          </a:p>
          <a:p>
            <a:r>
              <a:rPr lang="en-US" sz="2600" dirty="0" err="1" smtClean="0">
                <a:solidFill>
                  <a:srgbClr val="0B2B91"/>
                </a:solidFill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</a:rPr>
              <a:t>(“a = %d\n”, a);</a:t>
            </a:r>
            <a:endParaRPr lang="en-US" sz="26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397" y="5908357"/>
            <a:ext cx="1143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a = 7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2743200"/>
            <a:ext cx="3276600" cy="28931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B2B91"/>
                </a:solidFill>
              </a:rPr>
              <a:t>int</a:t>
            </a:r>
            <a:r>
              <a:rPr lang="en-US" sz="2600" dirty="0" smtClean="0">
                <a:solidFill>
                  <a:srgbClr val="0B2B91"/>
                </a:solidFill>
              </a:rPr>
              <a:t> triple(</a:t>
            </a:r>
            <a:r>
              <a:rPr lang="en-US" sz="2600" dirty="0" err="1" smtClean="0">
                <a:solidFill>
                  <a:srgbClr val="0B2B91"/>
                </a:solidFill>
              </a:rPr>
              <a:t>int</a:t>
            </a:r>
            <a:r>
              <a:rPr lang="en-US" sz="2600" dirty="0" smtClean="0">
                <a:solidFill>
                  <a:srgbClr val="0B2B91"/>
                </a:solidFill>
              </a:rPr>
              <a:t> a) {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return 3*a;</a:t>
            </a:r>
          </a:p>
          <a:p>
            <a:r>
              <a:rPr lang="en-US" sz="2600" dirty="0" smtClean="0">
                <a:solidFill>
                  <a:srgbClr val="0B2B91"/>
                </a:solidFill>
              </a:rPr>
              <a:t>}</a:t>
            </a:r>
          </a:p>
          <a:p>
            <a:r>
              <a:rPr lang="en-US" sz="26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600" dirty="0" err="1" smtClean="0">
                <a:solidFill>
                  <a:srgbClr val="0B2B91"/>
                </a:solidFill>
              </a:rPr>
              <a:t>int</a:t>
            </a:r>
            <a:r>
              <a:rPr lang="en-US" sz="2600" dirty="0" smtClean="0">
                <a:solidFill>
                  <a:srgbClr val="0B2B91"/>
                </a:solidFill>
              </a:rPr>
              <a:t> a = 7;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a =</a:t>
            </a:r>
            <a:r>
              <a:rPr lang="en-US" sz="2600" dirty="0" smtClean="0">
                <a:solidFill>
                  <a:srgbClr val="0B2B91"/>
                </a:solidFill>
              </a:rPr>
              <a:t> triple(a);</a:t>
            </a:r>
          </a:p>
          <a:p>
            <a:r>
              <a:rPr lang="en-US" sz="2600" dirty="0" err="1" smtClean="0">
                <a:solidFill>
                  <a:srgbClr val="0B2B91"/>
                </a:solidFill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</a:rPr>
              <a:t>(“a = %d\n”, a);</a:t>
            </a:r>
            <a:endParaRPr lang="en-US" sz="2600" dirty="0">
              <a:solidFill>
                <a:srgbClr val="0B2B9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6397" y="5908357"/>
            <a:ext cx="1143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a = 21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915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if we want the function to modify multiple values?</a:t>
            </a:r>
          </a:p>
          <a:p>
            <a:r>
              <a:rPr lang="en-US" sz="3000" dirty="0" smtClean="0"/>
              <a:t>Solution: pass a pointer to the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854" y="1600200"/>
            <a:ext cx="4913345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void swap(</a:t>
            </a:r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 a, </a:t>
            </a:r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 b)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temp = a;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a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= b;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b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= temp;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  <a:p>
            <a:r>
              <a:rPr lang="en-US" sz="3200" dirty="0" err="1">
                <a:solidFill>
                  <a:srgbClr val="0B2B91"/>
                </a:solidFill>
              </a:rPr>
              <a:t>int</a:t>
            </a:r>
            <a:r>
              <a:rPr lang="en-US" sz="3200" dirty="0">
                <a:solidFill>
                  <a:srgbClr val="0B2B91"/>
                </a:solidFill>
              </a:rPr>
              <a:t> x = 10, y = 20;</a:t>
            </a:r>
          </a:p>
          <a:p>
            <a:r>
              <a:rPr lang="en-US" sz="3200" dirty="0" smtClean="0">
                <a:solidFill>
                  <a:srgbClr val="0B2B91"/>
                </a:solidFill>
              </a:rPr>
              <a:t>swap(x, y);</a:t>
            </a:r>
          </a:p>
          <a:p>
            <a:r>
              <a:rPr lang="en-US" sz="3200" dirty="0" err="1" smtClean="0">
                <a:solidFill>
                  <a:srgbClr val="0B2B91"/>
                </a:solidFill>
              </a:rPr>
              <a:t>printf</a:t>
            </a:r>
            <a:r>
              <a:rPr lang="en-US" sz="3200" dirty="0" smtClean="0">
                <a:solidFill>
                  <a:srgbClr val="0B2B91"/>
                </a:solidFill>
              </a:rPr>
              <a:t>(“x = %d, y = %d”, x, y);</a:t>
            </a:r>
            <a:endParaRPr lang="en-US" sz="32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057400"/>
            <a:ext cx="350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calling the function swap, the values of x and y remain the </a:t>
            </a:r>
            <a:r>
              <a:rPr lang="en-US" sz="3200" dirty="0" smtClean="0">
                <a:solidFill>
                  <a:srgbClr val="FF0000"/>
                </a:solidFill>
              </a:rPr>
              <a:t>same</a:t>
            </a:r>
            <a:r>
              <a:rPr lang="en-US" sz="3200" dirty="0" smtClean="0"/>
              <a:t>!</a:t>
            </a:r>
            <a:endParaRPr lang="en-US" sz="32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6396" y="5908357"/>
            <a:ext cx="2294604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x = 10, y = 20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2673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as Arguments Now: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962399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void swap(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temp 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*a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*b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temp;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r>
              <a:rPr lang="en-US" sz="3000" dirty="0">
                <a:solidFill>
                  <a:srgbClr val="000099"/>
                </a:solidFill>
              </a:rPr>
              <a:t> </a:t>
            </a:r>
            <a:endParaRPr lang="en-US" sz="3000" dirty="0" smtClean="0">
              <a:solidFill>
                <a:srgbClr val="000099"/>
              </a:solidFill>
            </a:endParaRPr>
          </a:p>
          <a:p>
            <a:r>
              <a:rPr lang="en-US" sz="3000" dirty="0" err="1" smtClean="0">
                <a:solidFill>
                  <a:srgbClr val="000099"/>
                </a:solidFill>
              </a:rPr>
              <a:t>int</a:t>
            </a:r>
            <a:r>
              <a:rPr lang="en-US" sz="3000" dirty="0" smtClean="0">
                <a:solidFill>
                  <a:srgbClr val="000099"/>
                </a:solidFill>
              </a:rPr>
              <a:t> </a:t>
            </a:r>
            <a:r>
              <a:rPr lang="en-US" sz="3000" dirty="0">
                <a:solidFill>
                  <a:srgbClr val="000099"/>
                </a:solidFill>
              </a:rPr>
              <a:t>x = 10, y = 20;</a:t>
            </a:r>
          </a:p>
          <a:p>
            <a:r>
              <a:rPr lang="en-US" sz="3000" dirty="0">
                <a:solidFill>
                  <a:srgbClr val="000099"/>
                </a:solidFill>
              </a:rPr>
              <a:t>swap</a:t>
            </a:r>
            <a:r>
              <a:rPr lang="en-US" sz="3000" dirty="0" smtClean="0">
                <a:solidFill>
                  <a:srgbClr val="000099"/>
                </a:solidFill>
              </a:rPr>
              <a:t>(&amp;x, &amp;y);</a:t>
            </a:r>
            <a:endParaRPr lang="en-US" sz="3000" dirty="0">
              <a:solidFill>
                <a:srgbClr val="000099"/>
              </a:solidFill>
            </a:endParaRPr>
          </a:p>
          <a:p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/* swap expects a pointer: so pass &amp;x instead of x, &amp;y instead of y */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96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9817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9817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390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6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Arguments Now: Step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962399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void swap(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temp 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*a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*b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temp;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r>
              <a:rPr lang="en-US" sz="3000" dirty="0">
                <a:solidFill>
                  <a:srgbClr val="000099"/>
                </a:solidFill>
              </a:rPr>
              <a:t> </a:t>
            </a:r>
            <a:endParaRPr lang="en-US" sz="3000" dirty="0" smtClean="0">
              <a:solidFill>
                <a:srgbClr val="000099"/>
              </a:solidFill>
            </a:endParaRPr>
          </a:p>
          <a:p>
            <a:r>
              <a:rPr lang="en-US" sz="3000" dirty="0" err="1" smtClean="0">
                <a:solidFill>
                  <a:srgbClr val="000099"/>
                </a:solidFill>
              </a:rPr>
              <a:t>int</a:t>
            </a:r>
            <a:r>
              <a:rPr lang="en-US" sz="3000" dirty="0" smtClean="0">
                <a:solidFill>
                  <a:srgbClr val="000099"/>
                </a:solidFill>
              </a:rPr>
              <a:t> </a:t>
            </a:r>
            <a:r>
              <a:rPr lang="en-US" sz="3000" dirty="0">
                <a:solidFill>
                  <a:srgbClr val="000099"/>
                </a:solidFill>
              </a:rPr>
              <a:t>x = 10, y = 20;</a:t>
            </a:r>
          </a:p>
          <a:p>
            <a:r>
              <a:rPr lang="en-US" sz="3000" dirty="0">
                <a:solidFill>
                  <a:srgbClr val="000099"/>
                </a:solidFill>
              </a:rPr>
              <a:t>swap</a:t>
            </a:r>
            <a:r>
              <a:rPr lang="en-US" sz="3000" dirty="0" smtClean="0">
                <a:solidFill>
                  <a:srgbClr val="000099"/>
                </a:solidFill>
              </a:rPr>
              <a:t>(&amp;x, &amp;y);</a:t>
            </a:r>
            <a:endParaRPr lang="en-US" sz="3000" dirty="0">
              <a:solidFill>
                <a:srgbClr val="000099"/>
              </a:solidFill>
            </a:endParaRPr>
          </a:p>
          <a:p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/* swap expects a pointer: so pass &amp;x instead of x, &amp;y instead of y */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96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9817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9817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390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6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Arguments Now: 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962399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void swap(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temp 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*a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*a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*b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   *b </a:t>
            </a: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= temp;</a:t>
            </a:r>
          </a:p>
          <a:p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r>
              <a:rPr lang="en-US" sz="3000" dirty="0">
                <a:solidFill>
                  <a:srgbClr val="000099"/>
                </a:solidFill>
              </a:rPr>
              <a:t> </a:t>
            </a:r>
            <a:endParaRPr lang="en-US" sz="3000" dirty="0" smtClean="0">
              <a:solidFill>
                <a:srgbClr val="000099"/>
              </a:solidFill>
            </a:endParaRPr>
          </a:p>
          <a:p>
            <a:r>
              <a:rPr lang="en-US" sz="3000" dirty="0" err="1" smtClean="0">
                <a:solidFill>
                  <a:srgbClr val="000099"/>
                </a:solidFill>
              </a:rPr>
              <a:t>int</a:t>
            </a:r>
            <a:r>
              <a:rPr lang="en-US" sz="3000" dirty="0" smtClean="0">
                <a:solidFill>
                  <a:srgbClr val="000099"/>
                </a:solidFill>
              </a:rPr>
              <a:t> </a:t>
            </a:r>
            <a:r>
              <a:rPr lang="en-US" sz="3000" dirty="0">
                <a:solidFill>
                  <a:srgbClr val="000099"/>
                </a:solidFill>
              </a:rPr>
              <a:t>x = 10, y = 20;</a:t>
            </a:r>
          </a:p>
          <a:p>
            <a:r>
              <a:rPr lang="en-US" sz="3000" dirty="0">
                <a:solidFill>
                  <a:srgbClr val="000099"/>
                </a:solidFill>
              </a:rPr>
              <a:t>swap</a:t>
            </a:r>
            <a:r>
              <a:rPr lang="en-US" sz="3000" dirty="0" smtClean="0">
                <a:solidFill>
                  <a:srgbClr val="000099"/>
                </a:solidFill>
              </a:rPr>
              <a:t>(&amp;x, &amp;y);</a:t>
            </a:r>
            <a:endParaRPr lang="en-US" sz="3000" dirty="0">
              <a:solidFill>
                <a:srgbClr val="000099"/>
              </a:solidFill>
            </a:endParaRPr>
          </a:p>
          <a:p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/* swap expects a pointer: so pass &amp;x instead of x, &amp;y instead of y */</a:t>
            </a:r>
            <a:endParaRPr lang="en-US" sz="30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19141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905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38344" y="19451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0241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9600" y="19903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x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981700" y="22951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5981700" y="3285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39000" y="2904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600" y="2981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164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7720" y="408178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temp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7247" y="5090938"/>
            <a:ext cx="3767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 a and b and local variables temp are destroyed after the function swap exits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3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14: </a:t>
            </a:r>
            <a:r>
              <a:rPr lang="en-US" dirty="0" smtClean="0"/>
              <a:t>Pointers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</a:t>
            </a:r>
            <a:br>
              <a:rPr lang="en-US" dirty="0" smtClean="0"/>
            </a:b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void swap(</a:t>
            </a:r>
            <a:r>
              <a:rPr lang="en-US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 *a, </a:t>
            </a:r>
            <a:r>
              <a:rPr lang="en-US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 *b) {</a:t>
            </a:r>
          </a:p>
          <a:p>
            <a:pPr marL="0" indent="0">
              <a:buNone/>
            </a:pPr>
            <a:r>
              <a:rPr lang="is-IS" dirty="0" smtClean="0">
                <a:solidFill>
                  <a:srgbClr val="000099"/>
                </a:solidFill>
                <a:latin typeface="Arial Narrow" pitchFamily="34" charset="0"/>
              </a:rPr>
              <a:t>     …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     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x = 10, y = </a:t>
            </a:r>
            <a:r>
              <a:rPr lang="en-US" dirty="0" smtClean="0">
                <a:solidFill>
                  <a:srgbClr val="000099"/>
                </a:solidFill>
              </a:rPr>
              <a:t>20;</a:t>
            </a:r>
          </a:p>
          <a:p>
            <a:pPr marL="0" indent="0">
              <a:buNone/>
            </a:pPr>
            <a:r>
              <a:rPr lang="en-US" dirty="0" smtClean="0"/>
              <a:t>Choose your answer below to call the function.</a:t>
            </a:r>
            <a:endParaRPr lang="en-US" dirty="0"/>
          </a:p>
          <a:p>
            <a:pPr marL="514350" indent="-514350">
              <a:buAutoNum type="arabicParenBoth"/>
            </a:pPr>
            <a:r>
              <a:rPr lang="nl-NL" dirty="0"/>
              <a:t>swap(&amp;x, &amp;y</a:t>
            </a:r>
            <a:r>
              <a:rPr lang="nl-NL" dirty="0" smtClean="0"/>
              <a:t>)</a:t>
            </a:r>
          </a:p>
          <a:p>
            <a:pPr marL="514350" indent="-514350">
              <a:buAutoNum type="arabicParenBoth"/>
            </a:pPr>
            <a:r>
              <a:rPr lang="nl-NL" dirty="0"/>
              <a:t>s</a:t>
            </a:r>
            <a:r>
              <a:rPr lang="nl-NL" dirty="0" smtClean="0"/>
              <a:t>wap(x</a:t>
            </a:r>
            <a:r>
              <a:rPr lang="nl-NL" dirty="0"/>
              <a:t>, </a:t>
            </a:r>
            <a:r>
              <a:rPr lang="nl-NL" dirty="0" smtClean="0"/>
              <a:t>y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en-US" dirty="0" smtClean="0"/>
              <a:t>(3) None of the above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evisited for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x;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(“%d”, &amp;x);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 expects a pointer, so the address of x is passed.</a:t>
            </a:r>
          </a:p>
          <a:p>
            <a:pPr marL="0" indent="0">
              <a:buNone/>
            </a:pPr>
            <a:r>
              <a:rPr lang="en-US" dirty="0" smtClean="0"/>
              <a:t>x is passed by reference, the change to x persists after the function returns.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708</Words>
  <Application>Microsoft Macintosh PowerPoint</Application>
  <PresentationFormat>On-screen Show (4:3)</PresentationFormat>
  <Paragraphs>167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 220 – C Programming Lecture 19</vt:lpstr>
      <vt:lpstr>Pointers as Arguments</vt:lpstr>
      <vt:lpstr>Pointers as Arguments</vt:lpstr>
      <vt:lpstr>Call by Value before</vt:lpstr>
      <vt:lpstr>Pointers as Arguments Now: Step 1</vt:lpstr>
      <vt:lpstr>Pointers as Arguments Now: Step 2</vt:lpstr>
      <vt:lpstr>Pointers as Arguments Now: Step 3</vt:lpstr>
      <vt:lpstr>Quiz 14: Pointers as Arguments</vt:lpstr>
      <vt:lpstr>Scanf Revisited for Pointers</vt:lpstr>
      <vt:lpstr>Quiz 15: Printf vs Scanf</vt:lpstr>
      <vt:lpstr>Pointers as Return Values</vt:lpstr>
      <vt:lpstr>Pitfalls (I)</vt:lpstr>
      <vt:lpstr>Pitfalls (II)</vt:lpstr>
      <vt:lpstr>Pitfalls (III)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407</cp:revision>
  <dcterms:created xsi:type="dcterms:W3CDTF">2006-08-16T00:00:00Z</dcterms:created>
  <dcterms:modified xsi:type="dcterms:W3CDTF">2020-02-19T18:39:57Z</dcterms:modified>
</cp:coreProperties>
</file>