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91" r:id="rId2"/>
    <p:sldId id="416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65" autoAdjust="0"/>
    <p:restoredTop sz="91087" autoAdjust="0"/>
  </p:normalViewPr>
  <p:slideViewPr>
    <p:cSldViewPr>
      <p:cViewPr varScale="1">
        <p:scale>
          <a:sx n="149" d="100"/>
          <a:sy n="149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smtClean="0"/>
              <a:t>Lecture </a:t>
            </a:r>
            <a:r>
              <a:rPr lang="en-US" smtClean="0"/>
              <a:t>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Arrays and Pointers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5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Can compare pointers using:</a:t>
            </a:r>
          </a:p>
          <a:p>
            <a:pPr lvl="1"/>
            <a:r>
              <a:rPr lang="en-US" dirty="0" smtClean="0"/>
              <a:t>Relational operators: &lt;, &lt;=, &gt;, &gt;= </a:t>
            </a:r>
          </a:p>
          <a:p>
            <a:pPr lvl="1"/>
            <a:r>
              <a:rPr lang="en-US" dirty="0" smtClean="0"/>
              <a:t>Equality operators: !=, ==</a:t>
            </a:r>
          </a:p>
          <a:p>
            <a:r>
              <a:rPr lang="en-US" sz="3000" dirty="0" smtClean="0"/>
              <a:t>With relational operators:</a:t>
            </a:r>
          </a:p>
          <a:p>
            <a:pPr lvl="1"/>
            <a:r>
              <a:rPr lang="en-US" sz="2600" dirty="0" smtClean="0"/>
              <a:t>the result is meaningful if both pointer point to elements of the same array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p </a:t>
            </a:r>
            <a:r>
              <a:rPr lang="en-US" dirty="0">
                <a:solidFill>
                  <a:srgbClr val="000099"/>
                </a:solidFill>
              </a:rPr>
              <a:t>&lt; </a:t>
            </a:r>
            <a:r>
              <a:rPr lang="en-US" dirty="0" smtClean="0">
                <a:solidFill>
                  <a:srgbClr val="000099"/>
                </a:solidFill>
              </a:rPr>
              <a:t>q</a:t>
            </a:r>
            <a:r>
              <a:rPr lang="en-US" dirty="0" smtClean="0"/>
              <a:t>: </a:t>
            </a:r>
            <a:r>
              <a:rPr lang="en-US" dirty="0"/>
              <a:t>the element that p points to </a:t>
            </a:r>
            <a:r>
              <a:rPr lang="en-US" dirty="0" smtClean="0"/>
              <a:t>is </a:t>
            </a:r>
            <a:r>
              <a:rPr lang="en-US" dirty="0"/>
              <a:t>before the element that q points to </a:t>
            </a:r>
            <a:r>
              <a:rPr lang="en-US" dirty="0" smtClean="0"/>
              <a:t>in the array</a:t>
            </a:r>
            <a:endParaRPr lang="en-US" dirty="0"/>
          </a:p>
          <a:p>
            <a:r>
              <a:rPr lang="en-US" sz="3000" dirty="0" smtClean="0"/>
              <a:t>Equality Operators: 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p == q</a:t>
            </a:r>
            <a:r>
              <a:rPr lang="en-US" dirty="0" smtClean="0"/>
              <a:t>: p and q point to the same variable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p != q </a:t>
            </a:r>
            <a:r>
              <a:rPr lang="en-US" dirty="0" smtClean="0"/>
              <a:t>: p and q point to different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4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* and 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Consider the statement: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</a:rPr>
              <a:t>a[</a:t>
            </a:r>
            <a:r>
              <a:rPr lang="en-US" sz="2800" dirty="0" err="1" smtClean="0">
                <a:solidFill>
                  <a:srgbClr val="000099"/>
                </a:solidFill>
              </a:rPr>
              <a:t>i</a:t>
            </a:r>
            <a:r>
              <a:rPr lang="en-US" sz="2800" dirty="0" smtClean="0">
                <a:solidFill>
                  <a:srgbClr val="000099"/>
                </a:solidFill>
              </a:rPr>
              <a:t>++] = j;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//Assign j to a[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r>
              <a:rPr lang="en-US" sz="2800" dirty="0" smtClean="0">
                <a:solidFill>
                  <a:srgbClr val="00B050"/>
                </a:solidFill>
              </a:rPr>
              <a:t>], increments the index 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The equivalent  statements using a pointer: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99"/>
                </a:solidFill>
              </a:rPr>
              <a:t>int</a:t>
            </a:r>
            <a:r>
              <a:rPr lang="en-US" sz="2800" dirty="0">
                <a:solidFill>
                  <a:srgbClr val="000099"/>
                </a:solidFill>
              </a:rPr>
              <a:t> *p = &amp;a[</a:t>
            </a:r>
            <a:r>
              <a:rPr lang="en-US" sz="2800" dirty="0" err="1">
                <a:solidFill>
                  <a:srgbClr val="000099"/>
                </a:solidFill>
              </a:rPr>
              <a:t>i</a:t>
            </a:r>
            <a:r>
              <a:rPr lang="en-US" sz="2800" dirty="0">
                <a:solidFill>
                  <a:srgbClr val="000099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</a:rPr>
              <a:t>*p++;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//++ takes precedence of *</a:t>
            </a:r>
          </a:p>
          <a:p>
            <a:pPr marL="0" indent="0">
              <a:buNone/>
            </a:pPr>
            <a:r>
              <a:rPr lang="en-US" sz="2800" dirty="0" smtClean="0"/>
              <a:t>Is also equivalent to: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</a:rPr>
              <a:t>*(p++) = j;</a:t>
            </a:r>
          </a:p>
          <a:p>
            <a:pPr marL="0" indent="0">
              <a:buNone/>
            </a:pPr>
            <a:r>
              <a:rPr lang="en-US" sz="2800" dirty="0" smtClean="0"/>
              <a:t>But different from: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</a:rPr>
              <a:t>(*p)++;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8781" y="5676165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//Increments the value that p points to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en-US" sz="2400" dirty="0">
                <a:solidFill>
                  <a:srgbClr val="00B050"/>
                </a:solidFill>
              </a:rPr>
              <a:t>p remains unchanged</a:t>
            </a:r>
            <a:r>
              <a:rPr lang="en-US" sz="2400" dirty="0">
                <a:solidFill>
                  <a:srgbClr val="000099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001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pointers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name </a:t>
            </a:r>
            <a:r>
              <a:rPr lang="en-US" dirty="0" smtClean="0"/>
              <a:t>of the array is a pointer to the first element: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590313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char a[10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];</a:t>
            </a:r>
            <a:endParaRPr lang="en-US" sz="30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8235"/>
              </p:ext>
            </p:extLst>
          </p:nvPr>
        </p:nvGraphicFramePr>
        <p:xfrm>
          <a:off x="1524000" y="356452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4676" y="4346011"/>
            <a:ext cx="7261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*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a = ’H’;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Arial Narrow" pitchFamily="34" charset="0"/>
              </a:rPr>
              <a:t>puts H in a[0]</a:t>
            </a: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*(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a + 1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) = ’e’;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Arial Narrow" pitchFamily="34" charset="0"/>
              </a:rPr>
              <a:t>puts e in a[1]</a:t>
            </a: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*(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a + i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) = ’l’;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Arial Narrow" pitchFamily="34" charset="0"/>
              </a:rPr>
              <a:t>puts ‘l’ in a[i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], </a:t>
            </a:r>
            <a:b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                        // here suppose i has a value 2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564520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3207" y="312836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517058" y="3526185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2135" y="3508830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8664" y="3516868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07392" y="3359194"/>
            <a:ext cx="136422" cy="1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pointers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name </a:t>
            </a:r>
            <a:r>
              <a:rPr lang="en-US" dirty="0" smtClean="0"/>
              <a:t>of the array is a pointer to the first element: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64684"/>
              </p:ext>
            </p:extLst>
          </p:nvPr>
        </p:nvGraphicFramePr>
        <p:xfrm>
          <a:off x="1524000" y="356452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38400" y="3564520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15112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517058" y="3526185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2135" y="3508830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8664" y="3516868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438389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char 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*p = a;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Arial Narrow" pitchFamily="34" charset="0"/>
              </a:rPr>
              <a:t>declare a pointer to a[0]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p++;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Arial Narrow" pitchFamily="34" charset="0"/>
              </a:rPr>
              <a:t>p points to the next element (a[1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]);</a:t>
            </a:r>
          </a:p>
          <a:p>
            <a:r>
              <a:rPr lang="en-US" sz="3000" dirty="0" smtClean="0">
                <a:latin typeface="Arial Narrow" pitchFamily="34" charset="0"/>
              </a:rPr>
              <a:t>Cannot change the location that </a:t>
            </a:r>
            <a:r>
              <a:rPr lang="en-US" sz="3000" i="1" dirty="0" smtClean="0">
                <a:latin typeface="Arial Narrow" pitchFamily="34" charset="0"/>
              </a:rPr>
              <a:t>a</a:t>
            </a:r>
            <a:r>
              <a:rPr lang="en-US" sz="3000" dirty="0" smtClean="0">
                <a:latin typeface="Arial Narrow" pitchFamily="34" charset="0"/>
              </a:rPr>
              <a:t> points to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Arial Narrow" pitchFamily="34" charset="0"/>
              </a:rPr>
              <a:t>a = p + 5;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	</a:t>
            </a:r>
            <a:r>
              <a:rPr lang="en-US" sz="30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  // </a:t>
            </a:r>
            <a:r>
              <a:rPr lang="en-US" sz="3000" dirty="0" smtClean="0">
                <a:solidFill>
                  <a:srgbClr val="C00000"/>
                </a:solidFill>
                <a:latin typeface="Arial Narrow" pitchFamily="34" charset="0"/>
              </a:rPr>
              <a:t>WRONG!</a:t>
            </a:r>
            <a:endParaRPr lang="en-US" sz="3000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6849" y="315332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endParaRPr lang="en-US" sz="2400" i="1" dirty="0"/>
          </a:p>
        </p:txBody>
      </p:sp>
      <p:sp>
        <p:nvSpPr>
          <p:cNvPr id="19" name="Freeform 18"/>
          <p:cNvSpPr/>
          <p:nvPr/>
        </p:nvSpPr>
        <p:spPr>
          <a:xfrm rot="662894">
            <a:off x="1708536" y="3807665"/>
            <a:ext cx="959838" cy="406655"/>
          </a:xfrm>
          <a:custGeom>
            <a:avLst/>
            <a:gdLst>
              <a:gd name="connsiteX0" fmla="*/ 36567 w 990296"/>
              <a:gd name="connsiteY0" fmla="*/ 0 h 427182"/>
              <a:gd name="connsiteX1" fmla="*/ 75896 w 990296"/>
              <a:gd name="connsiteY1" fmla="*/ 226142 h 427182"/>
              <a:gd name="connsiteX2" fmla="*/ 714992 w 990296"/>
              <a:gd name="connsiteY2" fmla="*/ 422787 h 427182"/>
              <a:gd name="connsiteX3" fmla="*/ 990296 w 990296"/>
              <a:gd name="connsiteY3" fmla="*/ 29497 h 427182"/>
              <a:gd name="connsiteX0" fmla="*/ 5700 w 959429"/>
              <a:gd name="connsiteY0" fmla="*/ 0 h 435773"/>
              <a:gd name="connsiteX1" fmla="*/ 231689 w 959429"/>
              <a:gd name="connsiteY1" fmla="*/ 309911 h 435773"/>
              <a:gd name="connsiteX2" fmla="*/ 684125 w 959429"/>
              <a:gd name="connsiteY2" fmla="*/ 422787 h 435773"/>
              <a:gd name="connsiteX3" fmla="*/ 959429 w 959429"/>
              <a:gd name="connsiteY3" fmla="*/ 29497 h 435773"/>
              <a:gd name="connsiteX0" fmla="*/ 6109 w 959838"/>
              <a:gd name="connsiteY0" fmla="*/ 0 h 379256"/>
              <a:gd name="connsiteX1" fmla="*/ 232098 w 959838"/>
              <a:gd name="connsiteY1" fmla="*/ 309911 h 379256"/>
              <a:gd name="connsiteX2" fmla="*/ 761963 w 959838"/>
              <a:gd name="connsiteY2" fmla="*/ 357579 h 379256"/>
              <a:gd name="connsiteX3" fmla="*/ 959838 w 959838"/>
              <a:gd name="connsiteY3" fmla="*/ 29497 h 379256"/>
              <a:gd name="connsiteX0" fmla="*/ 6109 w 959838"/>
              <a:gd name="connsiteY0" fmla="*/ 0 h 406655"/>
              <a:gd name="connsiteX1" fmla="*/ 232098 w 959838"/>
              <a:gd name="connsiteY1" fmla="*/ 309911 h 406655"/>
              <a:gd name="connsiteX2" fmla="*/ 761963 w 959838"/>
              <a:gd name="connsiteY2" fmla="*/ 357579 h 406655"/>
              <a:gd name="connsiteX3" fmla="*/ 959838 w 959838"/>
              <a:gd name="connsiteY3" fmla="*/ 29497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838" h="406655">
                <a:moveTo>
                  <a:pt x="6109" y="0"/>
                </a:moveTo>
                <a:cubicBezTo>
                  <a:pt x="-30762" y="77839"/>
                  <a:pt x="106122" y="250315"/>
                  <a:pt x="232098" y="309911"/>
                </a:cubicBezTo>
                <a:cubicBezTo>
                  <a:pt x="358074" y="369507"/>
                  <a:pt x="632678" y="465985"/>
                  <a:pt x="761963" y="357579"/>
                </a:cubicBezTo>
                <a:cubicBezTo>
                  <a:pt x="891248" y="249173"/>
                  <a:pt x="898386" y="209755"/>
                  <a:pt x="959838" y="29497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662894">
            <a:off x="1641492" y="3773985"/>
            <a:ext cx="1438598" cy="677907"/>
          </a:xfrm>
          <a:custGeom>
            <a:avLst/>
            <a:gdLst>
              <a:gd name="connsiteX0" fmla="*/ 36567 w 990296"/>
              <a:gd name="connsiteY0" fmla="*/ 0 h 427182"/>
              <a:gd name="connsiteX1" fmla="*/ 75896 w 990296"/>
              <a:gd name="connsiteY1" fmla="*/ 226142 h 427182"/>
              <a:gd name="connsiteX2" fmla="*/ 714992 w 990296"/>
              <a:gd name="connsiteY2" fmla="*/ 422787 h 427182"/>
              <a:gd name="connsiteX3" fmla="*/ 990296 w 990296"/>
              <a:gd name="connsiteY3" fmla="*/ 29497 h 427182"/>
              <a:gd name="connsiteX0" fmla="*/ 36567 w 1485477"/>
              <a:gd name="connsiteY0" fmla="*/ 307619 h 751621"/>
              <a:gd name="connsiteX1" fmla="*/ 75896 w 1485477"/>
              <a:gd name="connsiteY1" fmla="*/ 533761 h 751621"/>
              <a:gd name="connsiteX2" fmla="*/ 714992 w 1485477"/>
              <a:gd name="connsiteY2" fmla="*/ 730406 h 751621"/>
              <a:gd name="connsiteX3" fmla="*/ 1485477 w 1485477"/>
              <a:gd name="connsiteY3" fmla="*/ 0 h 751621"/>
              <a:gd name="connsiteX0" fmla="*/ 55212 w 1504122"/>
              <a:gd name="connsiteY0" fmla="*/ 307619 h 673262"/>
              <a:gd name="connsiteX1" fmla="*/ 94541 w 1504122"/>
              <a:gd name="connsiteY1" fmla="*/ 533761 h 673262"/>
              <a:gd name="connsiteX2" fmla="*/ 1017485 w 1504122"/>
              <a:gd name="connsiteY2" fmla="*/ 644930 h 673262"/>
              <a:gd name="connsiteX3" fmla="*/ 1504122 w 1504122"/>
              <a:gd name="connsiteY3" fmla="*/ 0 h 673262"/>
              <a:gd name="connsiteX0" fmla="*/ 5791 w 1454701"/>
              <a:gd name="connsiteY0" fmla="*/ 307619 h 683948"/>
              <a:gd name="connsiteX1" fmla="*/ 274378 w 1454701"/>
              <a:gd name="connsiteY1" fmla="*/ 579159 h 683948"/>
              <a:gd name="connsiteX2" fmla="*/ 968064 w 1454701"/>
              <a:gd name="connsiteY2" fmla="*/ 644930 h 683948"/>
              <a:gd name="connsiteX3" fmla="*/ 1454701 w 1454701"/>
              <a:gd name="connsiteY3" fmla="*/ 0 h 683948"/>
              <a:gd name="connsiteX0" fmla="*/ 7631 w 1403377"/>
              <a:gd name="connsiteY0" fmla="*/ 66826 h 692242"/>
              <a:gd name="connsiteX1" fmla="*/ 223054 w 1403377"/>
              <a:gd name="connsiteY1" fmla="*/ 579159 h 692242"/>
              <a:gd name="connsiteX2" fmla="*/ 916740 w 1403377"/>
              <a:gd name="connsiteY2" fmla="*/ 644930 h 692242"/>
              <a:gd name="connsiteX3" fmla="*/ 1403377 w 1403377"/>
              <a:gd name="connsiteY3" fmla="*/ 0 h 692242"/>
              <a:gd name="connsiteX0" fmla="*/ 42852 w 1438598"/>
              <a:gd name="connsiteY0" fmla="*/ 66826 h 677907"/>
              <a:gd name="connsiteX1" fmla="*/ 98451 w 1438598"/>
              <a:gd name="connsiteY1" fmla="*/ 530222 h 677907"/>
              <a:gd name="connsiteX2" fmla="*/ 951961 w 1438598"/>
              <a:gd name="connsiteY2" fmla="*/ 644930 h 677907"/>
              <a:gd name="connsiteX3" fmla="*/ 1438598 w 1438598"/>
              <a:gd name="connsiteY3" fmla="*/ 0 h 67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598" h="677907">
                <a:moveTo>
                  <a:pt x="42852" y="66826"/>
                </a:moveTo>
                <a:cubicBezTo>
                  <a:pt x="5981" y="144665"/>
                  <a:pt x="-53067" y="433871"/>
                  <a:pt x="98451" y="530222"/>
                </a:cubicBezTo>
                <a:cubicBezTo>
                  <a:pt x="249969" y="626573"/>
                  <a:pt x="728603" y="733300"/>
                  <a:pt x="951961" y="644930"/>
                </a:cubicBezTo>
                <a:cubicBezTo>
                  <a:pt x="1175319" y="556560"/>
                  <a:pt x="1377146" y="180258"/>
                  <a:pt x="1438598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a pointer to visit elements of an array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432020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sum = 0, a[10];</a:t>
            </a:r>
            <a:endParaRPr lang="en-US" sz="30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…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//initialize array content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*p;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for (p=&amp;a[0]; p&lt;&amp;a[10]; p++){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800600" y="4724400"/>
            <a:ext cx="4038600" cy="1965325"/>
          </a:xfrm>
          <a:prstGeom prst="wedgeRectCallout">
            <a:avLst>
              <a:gd name="adj1" fmla="val -54774"/>
              <a:gd name="adj2" fmla="val -6909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</a:rPr>
              <a:t>a[</a:t>
            </a:r>
            <a:r>
              <a:rPr lang="en-US" sz="2400" dirty="0" smtClean="0">
                <a:solidFill>
                  <a:schemeClr val="tx1"/>
                </a:solidFill>
              </a:rPr>
              <a:t>10] does not exist.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last element is a[9].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But this is safe, since the loop is not trying to read the content of a[10]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a pointer to visit elements of an array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432020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sum = 0, a[10];</a:t>
            </a:r>
            <a:endParaRPr lang="en-US" sz="30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…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//initialize array content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*p;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for (p=</a:t>
            </a:r>
            <a:r>
              <a:rPr lang="en-US" sz="3000" dirty="0" smtClean="0">
                <a:solidFill>
                  <a:srgbClr val="FF0000"/>
                </a:solidFill>
                <a:latin typeface="Arial Narrow" pitchFamily="34" charset="0"/>
              </a:rPr>
              <a:t>a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; p&lt;</a:t>
            </a:r>
            <a:r>
              <a:rPr lang="en-US" sz="3000" dirty="0" smtClean="0">
                <a:solidFill>
                  <a:srgbClr val="FF0000"/>
                </a:solidFill>
                <a:latin typeface="Arial Narrow" pitchFamily="34" charset="0"/>
              </a:rPr>
              <a:t>a+10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; p++){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Repeat until element with value 0: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438400"/>
            <a:ext cx="2743200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a[10];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….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.…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while (*a != 0)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a++; 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438400"/>
            <a:ext cx="2743200" cy="24006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a[10];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….</a:t>
            </a:r>
          </a:p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*p = a;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while (*p != 0)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p++; 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2100" y="4990479"/>
            <a:ext cx="1905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Wrong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4990478"/>
            <a:ext cx="1905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Correct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2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the following declarations: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a[ ] = {2, 3, 5, 7, 0, 1, -4, -17, 76, 8, 41};</a:t>
            </a:r>
          </a:p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*p = &amp;a[5], *q;</a:t>
            </a:r>
            <a:endParaRPr lang="en-US" sz="30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586182"/>
            <a:ext cx="6054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 Narrow" pitchFamily="34" charset="0"/>
              </a:rPr>
              <a:t>Set q to point to the second element of a:</a:t>
            </a:r>
          </a:p>
          <a:p>
            <a:r>
              <a:rPr lang="en-US" sz="3000" dirty="0" smtClean="0">
                <a:latin typeface="Arial Narrow" pitchFamily="34" charset="0"/>
              </a:rPr>
              <a:t>What is the value of *(p+1)?</a:t>
            </a:r>
          </a:p>
          <a:p>
            <a:r>
              <a:rPr lang="en-US" sz="3000" dirty="0" smtClean="0">
                <a:latin typeface="Arial Narrow" pitchFamily="34" charset="0"/>
              </a:rPr>
              <a:t>Advance p by two positions:</a:t>
            </a:r>
          </a:p>
          <a:p>
            <a:r>
              <a:rPr lang="en-US" sz="3000" dirty="0" smtClean="0">
                <a:latin typeface="Arial Narrow" pitchFamily="34" charset="0"/>
              </a:rPr>
              <a:t>Is p &lt; q?</a:t>
            </a:r>
          </a:p>
          <a:p>
            <a:r>
              <a:rPr lang="en-US" sz="3000" dirty="0" smtClean="0">
                <a:latin typeface="Arial Narrow" pitchFamily="34" charset="0"/>
              </a:rPr>
              <a:t>Is *p &lt; *q?</a:t>
            </a:r>
          </a:p>
          <a:p>
            <a:r>
              <a:rPr lang="en-US" sz="3000" dirty="0" smtClean="0">
                <a:latin typeface="Arial Narrow" pitchFamily="34" charset="0"/>
              </a:rPr>
              <a:t>Advance a by two positions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2" y="3586182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q = a+1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867" y="4078521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-4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8614" y="4570860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p = p +2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029200"/>
            <a:ext cx="4087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False; p: &amp;a[7], q:&amp;a[1]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79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True; -17 </a:t>
            </a:r>
            <a:r>
              <a:rPr lang="en-US" sz="3000" smtClean="0">
                <a:solidFill>
                  <a:srgbClr val="00B050"/>
                </a:solidFill>
              </a:rPr>
              <a:t>&lt; </a:t>
            </a:r>
            <a:r>
              <a:rPr lang="en-US" sz="3000">
                <a:solidFill>
                  <a:srgbClr val="00B050"/>
                </a:solidFill>
              </a:rPr>
              <a:t>3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5943600"/>
            <a:ext cx="20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Not allowed</a:t>
            </a:r>
            <a:endParaRPr lang="en-US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2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passed to a function, array name is treated as a pointer</a:t>
            </a: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590800"/>
            <a:ext cx="502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resetValues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array[ ],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n)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for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&lt;n;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++)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array[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] = -1;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…</a:t>
            </a:r>
          </a:p>
          <a:p>
            <a:pPr>
              <a:tabLst>
                <a:tab pos="461963" algn="l"/>
              </a:tabLst>
            </a:pP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totals[ ] = {100, 52, 71, 98};</a:t>
            </a:r>
          </a:p>
          <a:p>
            <a:pPr>
              <a:tabLst>
                <a:tab pos="461963" algn="l"/>
              </a:tabLst>
            </a:pPr>
            <a:r>
              <a:rPr lang="en-US" sz="2800" strike="sngStrike" dirty="0" err="1" smtClean="0">
                <a:solidFill>
                  <a:srgbClr val="FF0000"/>
                </a:solidFill>
                <a:latin typeface="Arial Narrow" pitchFamily="34" charset="0"/>
              </a:rPr>
              <a:t>resetValues</a:t>
            </a:r>
            <a:r>
              <a:rPr lang="en-US" sz="2800" strike="sngStrike" dirty="0" smtClean="0">
                <a:solidFill>
                  <a:srgbClr val="FF0000"/>
                </a:solidFill>
                <a:latin typeface="Arial Narrow" pitchFamily="34" charset="0"/>
              </a:rPr>
              <a:t>(totals[ ], 4); </a:t>
            </a:r>
          </a:p>
          <a:p>
            <a:pPr>
              <a:tabLst>
                <a:tab pos="461963" algn="l"/>
              </a:tabLst>
            </a:pPr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resetValues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(totals, 4); </a:t>
            </a:r>
          </a:p>
        </p:txBody>
      </p:sp>
    </p:spTree>
    <p:extLst>
      <p:ext uri="{BB962C8B-B14F-4D97-AF65-F5344CB8AC3E}">
        <p14:creationId xmlns:p14="http://schemas.microsoft.com/office/powerpoint/2010/main" val="354433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pass the array as a pointer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590800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resetValues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*array,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n)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for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&lt;n;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++)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array[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] = -1; 	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//*(array +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) = -1 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…</a:t>
            </a:r>
          </a:p>
          <a:p>
            <a:pPr>
              <a:tabLst>
                <a:tab pos="461963" algn="l"/>
              </a:tabLst>
            </a:pP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totals[ ] = {100, 52, 71, 98};</a:t>
            </a:r>
          </a:p>
          <a:p>
            <a:pPr>
              <a:tabLst>
                <a:tab pos="461963" algn="l"/>
              </a:tabLst>
            </a:pP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resetValues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(totals, 4); 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97456"/>
              </p:ext>
            </p:extLst>
          </p:nvPr>
        </p:nvGraphicFramePr>
        <p:xfrm>
          <a:off x="6355080" y="2743200"/>
          <a:ext cx="2331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/>
                <a:gridCol w="388620"/>
                <a:gridCol w="388620"/>
                <a:gridCol w="388620"/>
                <a:gridCol w="388620"/>
                <a:gridCol w="3886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010445">
            <a:off x="6419411" y="1934978"/>
            <a:ext cx="148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array + 1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 rot="18010445">
            <a:off x="6051716" y="1900731"/>
            <a:ext cx="148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array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 rot="18010445">
            <a:off x="6794745" y="1942214"/>
            <a:ext cx="148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array + 2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393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Disambiguation</a:t>
            </a:r>
            <a:r>
              <a:rPr lang="en-US" altLang="zh-CN" dirty="0" smtClean="0"/>
              <a:t>: * and &amp;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the key difference between * and &amp;?</a:t>
            </a:r>
          </a:p>
          <a:p>
            <a:r>
              <a:rPr lang="en-US" dirty="0" smtClean="0"/>
              <a:t>Both are about address</a:t>
            </a:r>
          </a:p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a=0, *p;</a:t>
            </a:r>
            <a:br>
              <a:rPr lang="en-US" dirty="0" smtClean="0"/>
            </a:br>
            <a:r>
              <a:rPr lang="en-US" dirty="0" smtClean="0"/>
              <a:t>p = &amp;a;</a:t>
            </a:r>
          </a:p>
          <a:p>
            <a:r>
              <a:rPr lang="en-US" dirty="0" smtClean="0"/>
              <a:t>*p = a: </a:t>
            </a:r>
            <a:r>
              <a:rPr lang="en-US" dirty="0" smtClean="0">
                <a:solidFill>
                  <a:srgbClr val="FF0000"/>
                </a:solidFill>
              </a:rPr>
              <a:t>downstream </a:t>
            </a:r>
            <a:r>
              <a:rPr lang="en-US" dirty="0" smtClean="0"/>
              <a:t>use: to use address of downstream</a:t>
            </a:r>
            <a:br>
              <a:rPr lang="en-US" dirty="0" smtClean="0"/>
            </a:br>
            <a:r>
              <a:rPr lang="en-US" dirty="0" smtClean="0"/>
              <a:t>&amp;a: </a:t>
            </a:r>
            <a:r>
              <a:rPr lang="en-US" dirty="0" smtClean="0">
                <a:solidFill>
                  <a:srgbClr val="FF0000"/>
                </a:solidFill>
              </a:rPr>
              <a:t>upstream</a:t>
            </a:r>
            <a:r>
              <a:rPr lang="en-US" dirty="0" smtClean="0"/>
              <a:t> use: to find address for upstream</a:t>
            </a:r>
          </a:p>
          <a:p>
            <a:r>
              <a:rPr lang="en-US" dirty="0" smtClean="0"/>
              <a:t>*p: The right side of * is a pointer variable</a:t>
            </a:r>
            <a:br>
              <a:rPr lang="en-US" dirty="0" smtClean="0"/>
            </a:br>
            <a:r>
              <a:rPr lang="en-US" dirty="0" smtClean="0"/>
              <a:t>&amp;a: The right side of &amp; is a cell variable</a:t>
            </a:r>
          </a:p>
          <a:p>
            <a:r>
              <a:rPr lang="en-US" dirty="0" smtClean="0"/>
              <a:t>Cell variable: regular arithmetic</a:t>
            </a:r>
            <a:endParaRPr lang="en-US" dirty="0"/>
          </a:p>
          <a:p>
            <a:r>
              <a:rPr lang="en-US" dirty="0" smtClean="0"/>
              <a:t>Pointer variable: pointer arithmetic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43400" y="2438400"/>
            <a:ext cx="3648456" cy="771144"/>
            <a:chOff x="4352544" y="2971800"/>
            <a:chExt cx="3648456" cy="771144"/>
          </a:xfrm>
        </p:grpSpPr>
        <p:sp>
          <p:nvSpPr>
            <p:cNvPr id="5" name="Rectangle 4"/>
            <p:cNvSpPr/>
            <p:nvPr/>
          </p:nvSpPr>
          <p:spPr>
            <a:xfrm>
              <a:off x="6553200" y="2980944"/>
              <a:ext cx="9906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20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2971800"/>
              <a:ext cx="9906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2544" y="301194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 Narrow" pitchFamily="34" charset="0"/>
                </a:rPr>
                <a:t>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3057144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 Narrow" pitchFamily="34" charset="0"/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5295900" y="3361944"/>
              <a:ext cx="12573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752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16: </a:t>
            </a:r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Consider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21336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a[ ] = {2, 3, 5, 7, 0, 1, -4, -17, 76, 8, 41};</a:t>
            </a:r>
          </a:p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*p = &amp;a[7], q = p - 5;</a:t>
            </a:r>
          </a:p>
          <a:p>
            <a:endParaRPr lang="en-US" sz="30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86182"/>
            <a:ext cx="6054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 Narrow" pitchFamily="34" charset="0"/>
              </a:rPr>
              <a:t>(a) Is p &gt; q?</a:t>
            </a:r>
            <a:br>
              <a:rPr lang="en-US" sz="3000" dirty="0" smtClean="0">
                <a:latin typeface="Arial Narrow" pitchFamily="34" charset="0"/>
              </a:rPr>
            </a:br>
            <a:endParaRPr lang="en-US" sz="3000" dirty="0" smtClean="0">
              <a:latin typeface="Arial Narrow" pitchFamily="34" charset="0"/>
            </a:endParaRPr>
          </a:p>
          <a:p>
            <a:r>
              <a:rPr lang="en-US" sz="3000" dirty="0" smtClean="0">
                <a:latin typeface="Arial Narrow" pitchFamily="34" charset="0"/>
              </a:rPr>
              <a:t>(b) Is *p &gt; *q?</a:t>
            </a:r>
          </a:p>
        </p:txBody>
      </p:sp>
    </p:spTree>
    <p:extLst>
      <p:ext uri="{BB962C8B-B14F-4D97-AF65-F5344CB8AC3E}">
        <p14:creationId xmlns:p14="http://schemas.microsoft.com/office/powerpoint/2010/main" val="183976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Consider the following declarations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4676" y="2236040"/>
            <a:ext cx="3222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a[10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], *p;</a:t>
            </a:r>
            <a:endParaRPr lang="en-US" sz="30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35440"/>
              </p:ext>
            </p:extLst>
          </p:nvPr>
        </p:nvGraphicFramePr>
        <p:xfrm>
          <a:off x="1524000" y="313828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9537" y="3962400"/>
            <a:ext cx="7642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p = &amp;a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[0]   	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//Makes p point to the 1</a:t>
            </a:r>
            <a:r>
              <a:rPr lang="en-US" sz="3000" baseline="30000" dirty="0" smtClean="0">
                <a:solidFill>
                  <a:srgbClr val="00B050"/>
                </a:solidFill>
                <a:latin typeface="Arial Narrow" pitchFamily="34" charset="0"/>
              </a:rPr>
              <a:t>st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 element of a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*p = 10;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//Sets the value that p points to to 10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p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= &amp;a[1];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//Makes p point to the 2</a:t>
            </a:r>
            <a:r>
              <a:rPr lang="en-US" sz="3000" baseline="30000" dirty="0" smtClean="0">
                <a:solidFill>
                  <a:srgbClr val="00B050"/>
                </a:solidFill>
                <a:latin typeface="Arial Narrow" pitchFamily="34" charset="0"/>
              </a:rPr>
              <a:t>nd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 element of a</a:t>
            </a:r>
          </a:p>
          <a:p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*p = 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21;	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//Sets a[1] to 21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138280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6723" y="272057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89139" y="270548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endParaRPr lang="en-US" sz="2400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3323700"/>
            <a:ext cx="784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7560" y="3138280"/>
            <a:ext cx="9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90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array by performing pointer arithmetic</a:t>
            </a:r>
          </a:p>
          <a:p>
            <a:r>
              <a:rPr lang="en-US" dirty="0" smtClean="0"/>
              <a:t>C allows:</a:t>
            </a:r>
          </a:p>
          <a:p>
            <a:pPr lvl="1"/>
            <a:r>
              <a:rPr lang="en-US" dirty="0" smtClean="0"/>
              <a:t>Adding an integer to a pointer</a:t>
            </a:r>
          </a:p>
          <a:p>
            <a:pPr lvl="1"/>
            <a:r>
              <a:rPr lang="en-US" dirty="0" smtClean="0"/>
              <a:t>Subtracting an integer from a pointer</a:t>
            </a:r>
          </a:p>
          <a:p>
            <a:pPr lvl="1"/>
            <a:r>
              <a:rPr lang="en-US" dirty="0" smtClean="0"/>
              <a:t>Subtracting one pointer from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Integer to a Pointer (I)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07452"/>
              </p:ext>
            </p:extLst>
          </p:nvPr>
        </p:nvGraphicFramePr>
        <p:xfrm>
          <a:off x="3020961" y="2667000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20961" y="181371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1303" y="26339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61303" y="174769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0548" y="1747699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&amp;a[2]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47103" y="2042319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68434"/>
              </p:ext>
            </p:extLst>
          </p:nvPr>
        </p:nvGraphicFramePr>
        <p:xfrm>
          <a:off x="3020961" y="3106261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95216"/>
              </p:ext>
            </p:extLst>
          </p:nvPr>
        </p:nvGraphicFramePr>
        <p:xfrm>
          <a:off x="3124200" y="484663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124200" y="399335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64542" y="481362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64542" y="392733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3787" y="392733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+ 3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0342" y="4221957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71734"/>
              </p:ext>
            </p:extLst>
          </p:nvPr>
        </p:nvGraphicFramePr>
        <p:xfrm>
          <a:off x="3124200" y="528589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558915" y="399335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91200" y="4221957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0153" y="392062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9611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Integer to a Pointer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89885"/>
              </p:ext>
            </p:extLst>
          </p:nvPr>
        </p:nvGraphicFramePr>
        <p:xfrm>
          <a:off x="3006213" y="2748101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006213" y="189482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46555" y="27150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46555" y="1828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1828800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+ 3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32355" y="2123420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54482"/>
              </p:ext>
            </p:extLst>
          </p:nvPr>
        </p:nvGraphicFramePr>
        <p:xfrm>
          <a:off x="3006213" y="3187362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440928" y="189482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73213" y="2123420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2166" y="18220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71108"/>
              </p:ext>
            </p:extLst>
          </p:nvPr>
        </p:nvGraphicFramePr>
        <p:xfrm>
          <a:off x="3124200" y="499904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039902" y="41349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64542" y="4966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51529" y="407239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3787" y="407974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+= 6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62800" y="4419600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15234"/>
              </p:ext>
            </p:extLst>
          </p:nvPr>
        </p:nvGraphicFramePr>
        <p:xfrm>
          <a:off x="3124200" y="543830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558915" y="414576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91200" y="4374367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0153" y="4073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8365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Subtracting from a Pointer (I)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69334"/>
              </p:ext>
            </p:extLst>
          </p:nvPr>
        </p:nvGraphicFramePr>
        <p:xfrm>
          <a:off x="3082413" y="2671901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998115" y="180782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22755" y="26388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09742" y="174525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1752600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&amp;a[8]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21013" y="2092453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93549"/>
              </p:ext>
            </p:extLst>
          </p:nvPr>
        </p:nvGraphicFramePr>
        <p:xfrm>
          <a:off x="3082413" y="3111162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39489"/>
              </p:ext>
            </p:extLst>
          </p:nvPr>
        </p:nvGraphicFramePr>
        <p:xfrm>
          <a:off x="3124200" y="499904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7039902" y="41349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4542" y="4966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651529" y="407239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3787" y="407974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- 4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162800" y="4419600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50958"/>
              </p:ext>
            </p:extLst>
          </p:nvPr>
        </p:nvGraphicFramePr>
        <p:xfrm>
          <a:off x="3124200" y="543830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558915" y="414576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334000" y="4374367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20153" y="4073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7924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Subtracting from a Pointer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37432"/>
              </p:ext>
            </p:extLst>
          </p:nvPr>
        </p:nvGraphicFramePr>
        <p:xfrm>
          <a:off x="2971800" y="2819400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887502" y="1955324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12142" y="2786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99129" y="1892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1387" y="1900099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- 4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10400" y="2239952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64106"/>
              </p:ext>
            </p:extLst>
          </p:nvPr>
        </p:nvGraphicFramePr>
        <p:xfrm>
          <a:off x="2971800" y="3258661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406515" y="196611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1600" y="2194719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67753" y="1893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01769"/>
              </p:ext>
            </p:extLst>
          </p:nvPr>
        </p:nvGraphicFramePr>
        <p:xfrm>
          <a:off x="2895600" y="5199539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11302" y="4335463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35942" y="51665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2929" y="427288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1386" y="4302453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p--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28622" y="4620091"/>
            <a:ext cx="511280" cy="8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03462"/>
              </p:ext>
            </p:extLst>
          </p:nvPr>
        </p:nvGraphicFramePr>
        <p:xfrm>
          <a:off x="2895600" y="5638800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330315" y="4346258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05400" y="4574858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1553" y="42735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754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Subtracting a Pointer from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99223"/>
              </p:ext>
            </p:extLst>
          </p:nvPr>
        </p:nvGraphicFramePr>
        <p:xfrm>
          <a:off x="2968116" y="3432465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883818" y="256838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08458" y="339945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62886" y="24868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5799" y="2699275"/>
            <a:ext cx="164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&amp;a[8]</a:t>
            </a:r>
          </a:p>
          <a:p>
            <a:r>
              <a:rPr lang="en-US" sz="2800" dirty="0" smtClean="0"/>
              <a:t>q = &amp;a[4]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06716" y="2853017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96921"/>
              </p:ext>
            </p:extLst>
          </p:nvPr>
        </p:nvGraphicFramePr>
        <p:xfrm>
          <a:off x="2968116" y="3871726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402831" y="2579184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77916" y="2807784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63455" y="246578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1385" y="4619871"/>
            <a:ext cx="5368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i = p – q;		</a:t>
            </a:r>
            <a:r>
              <a:rPr lang="en-US" sz="2800" dirty="0" smtClean="0">
                <a:solidFill>
                  <a:srgbClr val="00B050"/>
                </a:solidFill>
              </a:rPr>
              <a:t>//I has value 4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j = q – p;		</a:t>
            </a:r>
            <a:r>
              <a:rPr lang="en-US" sz="2800" dirty="0" smtClean="0">
                <a:solidFill>
                  <a:srgbClr val="00B050"/>
                </a:solidFill>
              </a:rPr>
              <a:t>//j has value -4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186" y="1458930"/>
            <a:ext cx="811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= The distance (measured in array elements) between the pointers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374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924</Words>
  <Application>Microsoft Macintosh PowerPoint</Application>
  <PresentationFormat>On-screen Show (4:3)</PresentationFormat>
  <Paragraphs>301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CSE 220 – C Programming Lecture 18</vt:lpstr>
      <vt:lpstr>Disambiguation: * and &amp; </vt:lpstr>
      <vt:lpstr>Motivate Pointer Arithmetic</vt:lpstr>
      <vt:lpstr>Pointer Arithmetic</vt:lpstr>
      <vt:lpstr>Adding an Integer to a Pointer (I)</vt:lpstr>
      <vt:lpstr>Adding an Integer to a Pointer (II)</vt:lpstr>
      <vt:lpstr>Subtracting from a Pointer (I)</vt:lpstr>
      <vt:lpstr>Subtracting from a Pointer (II)</vt:lpstr>
      <vt:lpstr>Subtracting a Pointer from a Pointer</vt:lpstr>
      <vt:lpstr>Comparing Pointers</vt:lpstr>
      <vt:lpstr>Combining * and ++</vt:lpstr>
      <vt:lpstr>Arrays as pointers (I)</vt:lpstr>
      <vt:lpstr>Arrays as pointers (II)</vt:lpstr>
      <vt:lpstr>Pointers and Arrays (I)</vt:lpstr>
      <vt:lpstr>Pointers and Arrays (II)</vt:lpstr>
      <vt:lpstr>Pointers and Arrays (III)</vt:lpstr>
      <vt:lpstr>Exercise</vt:lpstr>
      <vt:lpstr>Arrays as Arguments (I)</vt:lpstr>
      <vt:lpstr>Arrays as Arguments (II)</vt:lpstr>
      <vt:lpstr>Quiz 16: Pointers and 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428</cp:revision>
  <dcterms:created xsi:type="dcterms:W3CDTF">2006-08-16T00:00:00Z</dcterms:created>
  <dcterms:modified xsi:type="dcterms:W3CDTF">2020-03-18T20:20:20Z</dcterms:modified>
</cp:coreProperties>
</file>