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10" r:id="rId2"/>
    <p:sldId id="429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65" autoAdjust="0"/>
    <p:restoredTop sz="91087" autoAdjust="0"/>
  </p:normalViewPr>
  <p:slideViewPr>
    <p:cSldViewPr>
      <p:cViewPr varScale="1">
        <p:scale>
          <a:sx n="106" d="100"/>
          <a:sy n="106" d="100"/>
        </p:scale>
        <p:origin x="-4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085-610C-4A2E-AC2E-4C152C7D111D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704-6517-47ED-9481-714E911C8C70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AB7E-B744-49D5-8921-14CC431446D9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305E1B26-7D2C-4C88-ACE6-7748375FA377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669-5BC7-4B01-9901-D4E08E689799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F0D2B1DF-7A6E-49ED-A5E3-50838F9C5E63}" type="datetime1">
              <a:rPr lang="en-US" smtClean="0"/>
              <a:t>3/23/20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FDA-807C-4975-853D-5410AF66361B}" type="datetime1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A12-54B3-4B95-862B-F6A3CBB9DF07}" type="datetime1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E731-33DD-4C2A-A384-DF4867FCF244}" type="datetime1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804-FB48-4DCF-BA3F-77E6D438F7C4}" type="datetime1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2BA-B1B8-4041-AF2D-5F470B8715A0}" type="datetime1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263C-1E7C-4B20-8C43-58EEC4123E7C}" type="datetime1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Arguments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Changes </a:t>
            </a:r>
            <a:r>
              <a:rPr lang="en-US" sz="2800" dirty="0"/>
              <a:t>to the array made inside the function </a:t>
            </a:r>
            <a:r>
              <a:rPr lang="en-US" sz="2800" dirty="0" smtClean="0"/>
              <a:t>are persist </a:t>
            </a:r>
            <a:r>
              <a:rPr lang="en-US" sz="2800" dirty="0"/>
              <a:t>outside the </a:t>
            </a:r>
            <a:r>
              <a:rPr lang="en-US" sz="2800" dirty="0" smtClean="0"/>
              <a:t>function</a:t>
            </a:r>
          </a:p>
          <a:p>
            <a:r>
              <a:rPr lang="en-US" sz="2800" dirty="0" smtClean="0"/>
              <a:t>Passing a large array does not take more time than passing a small array</a:t>
            </a:r>
          </a:p>
          <a:p>
            <a:r>
              <a:rPr lang="en-US" sz="2800" dirty="0" smtClean="0"/>
              <a:t>Can pass an array starting at any index, not necessarily from the first element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4381401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doSomthing</a:t>
            </a:r>
            <a:r>
              <a:rPr lang="en-US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 *array, </a:t>
            </a: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 n){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	…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}</a:t>
            </a:r>
          </a:p>
          <a:p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val</a:t>
            </a:r>
            <a:r>
              <a:rPr lang="en-US" sz="2400" dirty="0" smtClean="0">
                <a:solidFill>
                  <a:srgbClr val="000099"/>
                </a:solidFill>
              </a:rPr>
              <a:t>[20] = {1, 2, 3, ….};</a:t>
            </a:r>
          </a:p>
          <a:p>
            <a:r>
              <a:rPr lang="en-US" sz="2400" dirty="0" err="1" smtClean="0">
                <a:solidFill>
                  <a:srgbClr val="000099"/>
                </a:solidFill>
              </a:rPr>
              <a:t>doSomething</a:t>
            </a:r>
            <a:r>
              <a:rPr lang="en-US" sz="2400" dirty="0" smtClean="0">
                <a:solidFill>
                  <a:srgbClr val="000099"/>
                </a:solidFill>
              </a:rPr>
              <a:t>(val+5, 7);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Definition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literal: a sequence of characters enclosed within double quotes: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3200" dirty="0" smtClean="0">
                <a:solidFill>
                  <a:srgbClr val="FF0000"/>
                </a:solidFill>
                <a:latin typeface="Arial Narrow" pitchFamily="34" charset="0"/>
              </a:rPr>
              <a:t>“I won last night”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Arial Narrow" pitchFamily="34" charset="0"/>
              </a:rPr>
              <a:t>“First place: Amy\</a:t>
            </a:r>
            <a:r>
              <a:rPr lang="en-US" sz="3200" dirty="0" err="1" smtClean="0">
                <a:solidFill>
                  <a:srgbClr val="FF0000"/>
                </a:solidFill>
                <a:latin typeface="Arial Narrow" pitchFamily="34" charset="0"/>
              </a:rPr>
              <a:t>nSecond</a:t>
            </a:r>
            <a:r>
              <a:rPr lang="en-US" sz="3200" dirty="0" smtClean="0">
                <a:solidFill>
                  <a:srgbClr val="FF0000"/>
                </a:solidFill>
                <a:latin typeface="Arial Narrow" pitchFamily="34" charset="0"/>
              </a:rPr>
              <a:t> place: Mary”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3200" dirty="0" smtClean="0">
                <a:solidFill>
                  <a:srgbClr val="FF0000"/>
                </a:solidFill>
                <a:latin typeface="Arial Narrow" pitchFamily="34" charset="0"/>
              </a:rPr>
              <a:t>“The average temperature is 89”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3200" dirty="0" smtClean="0">
                <a:solidFill>
                  <a:srgbClr val="FF0000"/>
                </a:solidFill>
                <a:latin typeface="Arial Narrow" pitchFamily="34" charset="0"/>
              </a:rPr>
              <a:t>“%d/%d”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, &amp;a, &amp;b)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literals: Definition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27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700" dirty="0">
                <a:solidFill>
                  <a:srgbClr val="0B2B91"/>
                </a:solidFill>
                <a:latin typeface="Arial Narrow" pitchFamily="34" charset="0"/>
              </a:rPr>
              <a:t>(“Electricity travels at the speed of light - more than 186,000 miles per second</a:t>
            </a:r>
            <a:r>
              <a:rPr lang="en-US" sz="2700" dirty="0" smtClean="0">
                <a:solidFill>
                  <a:srgbClr val="0B2B91"/>
                </a:solidFill>
                <a:latin typeface="Arial Narrow" pitchFamily="34" charset="0"/>
              </a:rPr>
              <a:t>!”);  </a:t>
            </a:r>
            <a:r>
              <a:rPr lang="en-US" sz="2700" dirty="0" smtClean="0">
                <a:solidFill>
                  <a:srgbClr val="00B050"/>
                </a:solidFill>
                <a:latin typeface="Arial Narrow" pitchFamily="34" charset="0"/>
              </a:rPr>
              <a:t>//Wrong</a:t>
            </a:r>
            <a:r>
              <a:rPr lang="en-US" sz="2700" dirty="0">
                <a:solidFill>
                  <a:srgbClr val="00B050"/>
                </a:solidFill>
                <a:latin typeface="Arial Narrow" pitchFamily="34" charset="0"/>
              </a:rPr>
              <a:t>, can’t </a:t>
            </a:r>
            <a:r>
              <a:rPr lang="en-US" sz="2700" dirty="0" smtClean="0">
                <a:solidFill>
                  <a:srgbClr val="00B050"/>
                </a:solidFill>
                <a:latin typeface="Arial Narrow" pitchFamily="34" charset="0"/>
              </a:rPr>
              <a:t>split into two lines</a:t>
            </a:r>
            <a:endParaRPr lang="en-US" sz="2700" dirty="0">
              <a:solidFill>
                <a:srgbClr val="0B2B91"/>
              </a:solidFill>
              <a:latin typeface="Arial Narrow" pitchFamily="34" charset="0"/>
            </a:endParaRPr>
          </a:p>
          <a:p>
            <a:pPr marL="514350" indent="-457200"/>
            <a:r>
              <a:rPr lang="en-US" sz="3000" b="1" dirty="0"/>
              <a:t>Splicing</a:t>
            </a:r>
            <a:r>
              <a:rPr lang="en-US" sz="3000" dirty="0"/>
              <a:t>: if a string is too long to fit on one line, splice using backslash character: \</a:t>
            </a:r>
          </a:p>
          <a:p>
            <a:pPr marL="57150" indent="0">
              <a:buNone/>
            </a:pPr>
            <a:r>
              <a:rPr lang="en-US" sz="27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7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700" dirty="0">
                <a:solidFill>
                  <a:srgbClr val="0B2B91"/>
                </a:solidFill>
                <a:latin typeface="Arial Narrow" pitchFamily="34" charset="0"/>
              </a:rPr>
              <a:t>(“Electricity travels at the speed of light - </a:t>
            </a:r>
            <a:r>
              <a:rPr lang="en-US" sz="2700" dirty="0">
                <a:solidFill>
                  <a:srgbClr val="FF0000"/>
                </a:solidFill>
                <a:latin typeface="Arial Narrow" pitchFamily="34" charset="0"/>
              </a:rPr>
              <a:t>\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B2B91"/>
                </a:solidFill>
                <a:latin typeface="Arial Narrow" pitchFamily="34" charset="0"/>
              </a:rPr>
              <a:t>more than 186,000 miles per second!”); 	</a:t>
            </a:r>
            <a:r>
              <a:rPr lang="en-US" sz="2700" dirty="0">
                <a:solidFill>
                  <a:srgbClr val="00B050"/>
                </a:solidFill>
                <a:latin typeface="Arial Narrow" pitchFamily="34" charset="0"/>
              </a:rPr>
              <a:t>//</a:t>
            </a:r>
            <a:r>
              <a:rPr lang="en-US" sz="2700" dirty="0" smtClean="0">
                <a:solidFill>
                  <a:srgbClr val="00B050"/>
                </a:solidFill>
                <a:latin typeface="Arial Narrow" pitchFamily="34" charset="0"/>
              </a:rPr>
              <a:t>Correct</a:t>
            </a:r>
            <a:endParaRPr lang="en-US" sz="2700" dirty="0" smtClean="0"/>
          </a:p>
          <a:p>
            <a:pPr marL="914400" lvl="1" indent="-457200"/>
            <a:r>
              <a:rPr lang="en-US" sz="2600" dirty="0" smtClean="0"/>
              <a:t>No </a:t>
            </a:r>
            <a:r>
              <a:rPr lang="en-US" sz="2600" dirty="0"/>
              <a:t>other characters may follow the </a:t>
            </a:r>
            <a:r>
              <a:rPr lang="en-US" sz="2600" dirty="0" smtClean="0"/>
              <a:t>character \</a:t>
            </a:r>
          </a:p>
          <a:p>
            <a:pPr marL="914400" lvl="1" indent="-457200"/>
            <a:r>
              <a:rPr lang="en-US" sz="2600" dirty="0" smtClean="0"/>
              <a:t>The </a:t>
            </a:r>
            <a:r>
              <a:rPr lang="en-US" sz="2600" dirty="0"/>
              <a:t>string must continue at the beginning of the next line, messing up the indentation structure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5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literals: Definition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Joining</a:t>
            </a:r>
            <a:r>
              <a:rPr lang="en-US" dirty="0" smtClean="0"/>
              <a:t>: 2 adjacent strings (separated only by white </a:t>
            </a:r>
            <a:r>
              <a:rPr lang="en-US" dirty="0"/>
              <a:t>space) are joined into one: </a:t>
            </a:r>
            <a:endParaRPr lang="en-US" dirty="0" smtClean="0"/>
          </a:p>
          <a:p>
            <a:pPr marL="0" lvl="1" indent="0"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(“Electricity travels at the speed of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light” 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		“- 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more than 186,000 miles per second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!”);</a:t>
            </a:r>
          </a:p>
          <a:p>
            <a:pPr marL="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(“I love ” ”the weekend”); 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lvl="1" indent="0">
              <a:buNone/>
            </a:pP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2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Literals: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 smtClean="0"/>
              <a:t>String literals are stored as char arrays</a:t>
            </a:r>
          </a:p>
          <a:p>
            <a:r>
              <a:rPr lang="en-US" sz="3500" dirty="0" smtClean="0"/>
              <a:t>C adds the </a:t>
            </a:r>
            <a:r>
              <a:rPr lang="en-US" sz="3500" b="1" dirty="0" smtClean="0"/>
              <a:t>null character</a:t>
            </a:r>
            <a:r>
              <a:rPr lang="en-US" sz="3500" dirty="0" smtClean="0"/>
              <a:t> \0 to denote the end of the string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500" dirty="0" smtClean="0"/>
              <a:t>C uses </a:t>
            </a:r>
            <a:r>
              <a:rPr lang="en-US" sz="3500" u="sng" dirty="0" smtClean="0">
                <a:solidFill>
                  <a:srgbClr val="FF0000"/>
                </a:solidFill>
              </a:rPr>
              <a:t>n+1</a:t>
            </a:r>
            <a:r>
              <a:rPr lang="en-US" sz="3500" dirty="0" smtClean="0"/>
              <a:t> bytes for a string literal of length </a:t>
            </a:r>
            <a:r>
              <a:rPr lang="en-US" sz="3500" u="sng" dirty="0" smtClean="0">
                <a:solidFill>
                  <a:srgbClr val="FF0000"/>
                </a:solidFill>
              </a:rPr>
              <a:t>n</a:t>
            </a:r>
          </a:p>
          <a:p>
            <a:r>
              <a:rPr lang="en-US" sz="3500" dirty="0" smtClean="0"/>
              <a:t>A string literal is a pointer of type </a:t>
            </a:r>
            <a:r>
              <a:rPr lang="en-US" sz="3500" dirty="0" smtClean="0">
                <a:solidFill>
                  <a:srgbClr val="0B2B91"/>
                </a:solidFill>
              </a:rPr>
              <a:t>char *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300" dirty="0" smtClean="0">
                <a:solidFill>
                  <a:srgbClr val="0B2B91"/>
                </a:solidFill>
                <a:latin typeface="Arial Narrow" pitchFamily="34" charset="0"/>
              </a:rPr>
              <a:t>char </a:t>
            </a:r>
            <a:r>
              <a:rPr lang="en-US" sz="3300" dirty="0">
                <a:solidFill>
                  <a:srgbClr val="0B2B91"/>
                </a:solidFill>
                <a:latin typeface="Arial Narrow" pitchFamily="34" charset="0"/>
              </a:rPr>
              <a:t>*p = </a:t>
            </a:r>
            <a:r>
              <a:rPr lang="en-US" sz="3300" dirty="0" smtClean="0">
                <a:solidFill>
                  <a:srgbClr val="0B2B91"/>
                </a:solidFill>
                <a:latin typeface="Arial Narrow" pitchFamily="34" charset="0"/>
              </a:rPr>
              <a:t>“You win”;</a:t>
            </a:r>
            <a:endParaRPr lang="en-US" sz="3500" dirty="0" smtClean="0">
              <a:solidFill>
                <a:srgbClr val="0B2B91"/>
              </a:solidFill>
            </a:endParaRPr>
          </a:p>
          <a:p>
            <a:r>
              <a:rPr lang="en-US" sz="3500" dirty="0" smtClean="0"/>
              <a:t>String literals can be subscripted </a:t>
            </a:r>
          </a:p>
          <a:p>
            <a:pPr marL="57150" indent="0">
              <a:buNone/>
            </a:pPr>
            <a:r>
              <a:rPr lang="en-US" sz="35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char </a:t>
            </a: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ch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 = “</a:t>
            </a: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abc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”[0]; </a:t>
            </a: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68332"/>
              </p:ext>
            </p:extLst>
          </p:nvPr>
        </p:nvGraphicFramePr>
        <p:xfrm>
          <a:off x="1066800" y="2971800"/>
          <a:ext cx="5410200" cy="5181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275"/>
                <a:gridCol w="676275"/>
                <a:gridCol w="676275"/>
                <a:gridCol w="676275"/>
                <a:gridCol w="676275"/>
                <a:gridCol w="676275"/>
                <a:gridCol w="676275"/>
                <a:gridCol w="676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41516"/>
              </p:ext>
            </p:extLst>
          </p:nvPr>
        </p:nvGraphicFramePr>
        <p:xfrm>
          <a:off x="7162800" y="2971800"/>
          <a:ext cx="676275" cy="5181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18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String: a character array terminated by </a:t>
            </a:r>
            <a:r>
              <a:rPr lang="en-US" dirty="0" smtClean="0"/>
              <a:t>\0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Always make sure the array is one character longer than the string it holds</a:t>
            </a:r>
          </a:p>
          <a:p>
            <a:r>
              <a:rPr lang="en-US" dirty="0" smtClean="0"/>
              <a:t>The length of the string depends on the position of the null character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357735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#define STR_LEN 100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…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char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mystring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[STR_LEN+1]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char day[10] = “Wednesday”;</a:t>
            </a:r>
          </a:p>
          <a:p>
            <a:endParaRPr lang="en-US" dirty="0" smtClean="0"/>
          </a:p>
          <a:p>
            <a:r>
              <a:rPr lang="en-US" dirty="0" smtClean="0"/>
              <a:t>char </a:t>
            </a:r>
            <a:r>
              <a:rPr lang="en-US" dirty="0"/>
              <a:t>day[10] = </a:t>
            </a:r>
            <a:r>
              <a:rPr lang="en-US" dirty="0" smtClean="0"/>
              <a:t>{‘W’, ’e’, ’d’, ’n’, ’e’, ’s’, ’d’, ’a’, ’y’,  ’\0’};</a:t>
            </a:r>
          </a:p>
          <a:p>
            <a:r>
              <a:rPr lang="en-US" dirty="0" smtClean="0"/>
              <a:t>char day[11] = “Wednesday”;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char day[6] = “Wednesday”;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char day</a:t>
            </a:r>
            <a:r>
              <a:rPr lang="en-US" dirty="0" smtClean="0"/>
              <a:t>[ ] </a:t>
            </a:r>
            <a:r>
              <a:rPr lang="en-US" dirty="0"/>
              <a:t>= “Wednesday</a:t>
            </a:r>
            <a:r>
              <a:rPr lang="en-US" dirty="0" smtClean="0"/>
              <a:t>”;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92155"/>
              </p:ext>
            </p:extLst>
          </p:nvPr>
        </p:nvGraphicFramePr>
        <p:xfrm>
          <a:off x="1447800" y="205740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6757"/>
              </p:ext>
            </p:extLst>
          </p:nvPr>
        </p:nvGraphicFramePr>
        <p:xfrm>
          <a:off x="1447800" y="4038600"/>
          <a:ext cx="5943597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  <a:gridCol w="540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92697"/>
              </p:ext>
            </p:extLst>
          </p:nvPr>
        </p:nvGraphicFramePr>
        <p:xfrm>
          <a:off x="1447800" y="4953000"/>
          <a:ext cx="324612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4170"/>
              </p:ext>
            </p:extLst>
          </p:nvPr>
        </p:nvGraphicFramePr>
        <p:xfrm>
          <a:off x="1447800" y="594360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7162800" y="4724400"/>
            <a:ext cx="1524000" cy="1219200"/>
          </a:xfrm>
          <a:prstGeom prst="wedgeRectCallout">
            <a:avLst>
              <a:gd name="adj1" fmla="val -62865"/>
              <a:gd name="adj2" fmla="val 7721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Compiler sets aside enough space to store string and \</a:t>
            </a:r>
            <a:r>
              <a:rPr lang="en-US" i="1" dirty="0" smtClean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105400" y="5105400"/>
            <a:ext cx="1752600" cy="381000"/>
          </a:xfrm>
          <a:prstGeom prst="wedgeRectCallout">
            <a:avLst>
              <a:gd name="adj1" fmla="val -67782"/>
              <a:gd name="adj2" fmla="val -478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Unusable String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44992"/>
              </p:ext>
            </p:extLst>
          </p:nvPr>
        </p:nvGraphicFramePr>
        <p:xfrm>
          <a:off x="1447800" y="306324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  <a:gridCol w="54102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35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 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Attempting to modify a string literal causes undefined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0480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char *p = “</a:t>
            </a:r>
            <a:r>
              <a:rPr lang="en-US" sz="2800" dirty="0" err="1" smtClean="0">
                <a:solidFill>
                  <a:srgbClr val="000099"/>
                </a:solidFill>
              </a:rPr>
              <a:t>abcdef</a:t>
            </a:r>
            <a:r>
              <a:rPr lang="en-US" sz="2800" dirty="0" smtClean="0">
                <a:solidFill>
                  <a:srgbClr val="000099"/>
                </a:solidFill>
              </a:rPr>
              <a:t>”;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*p = ‘A’;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3048000"/>
            <a:ext cx="269459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WRONG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The program may crash or behave erratically.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26333"/>
              </p:ext>
            </p:extLst>
          </p:nvPr>
        </p:nvGraphicFramePr>
        <p:xfrm>
          <a:off x="1371600" y="5186491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\0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57600" y="5204884"/>
            <a:ext cx="3352800" cy="45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9744" y="473895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</a:t>
            </a:r>
            <a:endParaRPr lang="en-US" sz="2400" i="1" dirty="0"/>
          </a:p>
        </p:txBody>
      </p:sp>
      <p:sp>
        <p:nvSpPr>
          <p:cNvPr id="11" name="Freeform 10"/>
          <p:cNvSpPr/>
          <p:nvPr/>
        </p:nvSpPr>
        <p:spPr>
          <a:xfrm>
            <a:off x="2060028" y="5454869"/>
            <a:ext cx="1881351" cy="874222"/>
          </a:xfrm>
          <a:custGeom>
            <a:avLst/>
            <a:gdLst>
              <a:gd name="connsiteX0" fmla="*/ 0 w 1881351"/>
              <a:gd name="connsiteY0" fmla="*/ 0 h 874222"/>
              <a:gd name="connsiteX1" fmla="*/ 693682 w 1881351"/>
              <a:gd name="connsiteY1" fmla="*/ 798786 h 874222"/>
              <a:gd name="connsiteX2" fmla="*/ 1681655 w 1881351"/>
              <a:gd name="connsiteY2" fmla="*/ 777765 h 874222"/>
              <a:gd name="connsiteX3" fmla="*/ 1881351 w 1881351"/>
              <a:gd name="connsiteY3" fmla="*/ 241738 h 87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351" h="874222">
                <a:moveTo>
                  <a:pt x="0" y="0"/>
                </a:moveTo>
                <a:cubicBezTo>
                  <a:pt x="206703" y="334579"/>
                  <a:pt x="413406" y="669158"/>
                  <a:pt x="693682" y="798786"/>
                </a:cubicBezTo>
                <a:cubicBezTo>
                  <a:pt x="973958" y="928414"/>
                  <a:pt x="1483710" y="870606"/>
                  <a:pt x="1681655" y="777765"/>
                </a:cubicBezTo>
                <a:cubicBezTo>
                  <a:pt x="1879600" y="684924"/>
                  <a:pt x="1880475" y="463331"/>
                  <a:pt x="1881351" y="2417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4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b="1" dirty="0" err="1" smtClean="0"/>
              <a:t>printf</a:t>
            </a:r>
            <a:r>
              <a:rPr lang="en-US" dirty="0" smtClean="0"/>
              <a:t> with %s </a:t>
            </a:r>
            <a:r>
              <a:rPr lang="en-US" dirty="0" err="1" smtClean="0"/>
              <a:t>specifier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conversion specification %m.ps:</a:t>
            </a:r>
          </a:p>
          <a:p>
            <a:pPr lvl="1"/>
            <a:r>
              <a:rPr lang="en-US" sz="3000" dirty="0" smtClean="0"/>
              <a:t>m: min number of char, adds spaces if needed</a:t>
            </a:r>
          </a:p>
          <a:p>
            <a:pPr lvl="1"/>
            <a:r>
              <a:rPr lang="en-US" sz="3000" dirty="0" smtClean="0"/>
              <a:t>p: number of characters to be displayed </a:t>
            </a:r>
          </a:p>
          <a:p>
            <a:r>
              <a:rPr lang="en-US" sz="3400" dirty="0" smtClean="0"/>
              <a:t>Use </a:t>
            </a:r>
            <a:r>
              <a:rPr lang="en-US" sz="3400" b="1" dirty="0" smtClean="0"/>
              <a:t>puts(</a:t>
            </a:r>
            <a:r>
              <a:rPr lang="en-US" sz="3400" b="1" dirty="0" err="1" smtClean="0"/>
              <a:t>str</a:t>
            </a:r>
            <a:r>
              <a:rPr lang="en-US" sz="3400" b="1" dirty="0" smtClean="0"/>
              <a:t>)</a:t>
            </a:r>
          </a:p>
          <a:p>
            <a:pPr lvl="1"/>
            <a:r>
              <a:rPr lang="en-US" sz="3000" dirty="0" smtClean="0"/>
              <a:t>One argument, the string</a:t>
            </a:r>
          </a:p>
          <a:p>
            <a:pPr lvl="1"/>
            <a:r>
              <a:rPr lang="en-US" sz="3000" dirty="0" smtClean="0"/>
              <a:t>Advances to new line if not enough space</a:t>
            </a:r>
          </a:p>
          <a:p>
            <a:pPr lvl="1"/>
            <a:r>
              <a:rPr lang="en-US" sz="3000" dirty="0" smtClean="0"/>
              <a:t>Simpler than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(“s”, </a:t>
            </a:r>
            <a:r>
              <a:rPr lang="is-IS" sz="3000" dirty="0" smtClean="0"/>
              <a:t>…)</a:t>
            </a:r>
            <a:endParaRPr lang="en-US" sz="3000" dirty="0" smtClean="0"/>
          </a:p>
          <a:p>
            <a:pPr lvl="1"/>
            <a:endParaRPr lang="en-US" sz="3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868140"/>
            <a:ext cx="7086600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char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str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[ ] = “What time is it?”;</a:t>
            </a:r>
          </a:p>
          <a:p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(“%s\n”,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str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);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		//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prints: What time is it?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(“%.4s\n”, </a:t>
            </a:r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str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); 		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//prints: What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7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Strings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Must make sure input fits in </a:t>
            </a:r>
            <a:r>
              <a:rPr lang="en-US" sz="2800" dirty="0" smtClean="0"/>
              <a:t>array: </a:t>
            </a:r>
            <a:r>
              <a:rPr lang="en-US" sz="2800" dirty="0" smtClean="0">
                <a:solidFill>
                  <a:srgbClr val="000099"/>
                </a:solidFill>
              </a:rPr>
              <a:t>char </a:t>
            </a:r>
            <a:r>
              <a:rPr lang="en-US" sz="2800" dirty="0" err="1" smtClean="0">
                <a:solidFill>
                  <a:srgbClr val="000099"/>
                </a:solidFill>
              </a:rPr>
              <a:t>str</a:t>
            </a:r>
            <a:r>
              <a:rPr lang="en-US" sz="2800" dirty="0" smtClean="0">
                <a:solidFill>
                  <a:srgbClr val="000099"/>
                </a:solidFill>
              </a:rPr>
              <a:t>[20];</a:t>
            </a:r>
            <a:endParaRPr lang="en-US" sz="2800" dirty="0">
              <a:solidFill>
                <a:srgbClr val="000099"/>
              </a:solidFill>
            </a:endParaRPr>
          </a:p>
          <a:p>
            <a:r>
              <a:rPr lang="en-US" sz="2800" dirty="0" smtClean="0"/>
              <a:t>Use </a:t>
            </a:r>
            <a:r>
              <a:rPr lang="en-US" sz="2800" b="1" dirty="0" err="1" smtClean="0"/>
              <a:t>scanf</a:t>
            </a:r>
            <a:r>
              <a:rPr lang="en-US" sz="2800" dirty="0" smtClean="0"/>
              <a:t> with %s </a:t>
            </a:r>
            <a:r>
              <a:rPr lang="en-US" sz="2800" dirty="0" err="1" smtClean="0"/>
              <a:t>specifier</a:t>
            </a:r>
            <a:r>
              <a:rPr lang="en-US" sz="2800" dirty="0" smtClean="0"/>
              <a:t>:</a:t>
            </a:r>
          </a:p>
          <a:p>
            <a:pPr marL="857250" lvl="2" indent="0">
              <a:buNone/>
            </a:pPr>
            <a:r>
              <a:rPr lang="en-US" sz="2600" dirty="0" err="1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600" dirty="0">
                <a:solidFill>
                  <a:srgbClr val="0B2B91"/>
                </a:solidFill>
                <a:latin typeface="Arial Narrow" pitchFamily="34" charset="0"/>
              </a:rPr>
              <a:t>(“%s”, </a:t>
            </a:r>
            <a:r>
              <a:rPr lang="en-US" sz="2600" dirty="0" err="1">
                <a:solidFill>
                  <a:srgbClr val="0B2B91"/>
                </a:solidFill>
                <a:latin typeface="Arial Narrow" pitchFamily="34" charset="0"/>
              </a:rPr>
              <a:t>str</a:t>
            </a:r>
            <a:r>
              <a:rPr lang="en-US" sz="2600" dirty="0">
                <a:solidFill>
                  <a:srgbClr val="0B2B91"/>
                </a:solidFill>
                <a:latin typeface="Arial Narrow" pitchFamily="34" charset="0"/>
              </a:rPr>
              <a:t>);</a:t>
            </a:r>
            <a:r>
              <a:rPr lang="en-US" sz="2600" dirty="0">
                <a:solidFill>
                  <a:srgbClr val="00B050"/>
                </a:solidFill>
                <a:latin typeface="Arial Narrow" pitchFamily="34" charset="0"/>
              </a:rPr>
              <a:t> 	//Don’t need </a:t>
            </a:r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&amp;.  Why?</a:t>
            </a:r>
            <a:endParaRPr lang="en-US" sz="2600" dirty="0" smtClean="0"/>
          </a:p>
          <a:p>
            <a:r>
              <a:rPr lang="en-US" sz="2800" dirty="0" err="1" smtClean="0"/>
              <a:t>scanf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skips</a:t>
            </a:r>
            <a:r>
              <a:rPr lang="en-US" sz="2800" dirty="0" smtClean="0"/>
              <a:t> whitespaces, reads characters, stops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dirty="0" smtClean="0">
                <a:solidFill>
                  <a:srgbClr val="FF0000"/>
                </a:solidFill>
              </a:rPr>
              <a:t>hen reaches a white space</a:t>
            </a:r>
            <a:r>
              <a:rPr lang="en-US" sz="2800" dirty="0" smtClean="0"/>
              <a:t>:</a:t>
            </a:r>
          </a:p>
          <a:p>
            <a:pPr lvl="1"/>
            <a:r>
              <a:rPr lang="en-US" sz="2600" dirty="0" smtClean="0"/>
              <a:t>Strings read using </a:t>
            </a:r>
            <a:r>
              <a:rPr lang="en-US" sz="2600" dirty="0" err="1" smtClean="0"/>
              <a:t>scanf</a:t>
            </a:r>
            <a:r>
              <a:rPr lang="en-US" sz="2600" dirty="0" smtClean="0"/>
              <a:t> will never contain whitespace</a:t>
            </a:r>
          </a:p>
          <a:p>
            <a:r>
              <a:rPr lang="en-US" sz="2800" dirty="0" smtClean="0"/>
              <a:t>Does not check if array is long enough to fit the word read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Strings (II)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9243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</a:rPr>
              <a:t>char </a:t>
            </a:r>
            <a:r>
              <a:rPr lang="en-US" sz="2800" dirty="0" err="1" smtClean="0">
                <a:solidFill>
                  <a:srgbClr val="000099"/>
                </a:solidFill>
              </a:rPr>
              <a:t>str</a:t>
            </a:r>
            <a:r>
              <a:rPr lang="en-US" sz="2800" dirty="0" smtClean="0">
                <a:solidFill>
                  <a:srgbClr val="000099"/>
                </a:solidFill>
              </a:rPr>
              <a:t>[10];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s</a:t>
            </a:r>
            <a:r>
              <a:rPr lang="en-US" sz="2800" dirty="0" err="1" smtClean="0">
                <a:solidFill>
                  <a:srgbClr val="000099"/>
                </a:solidFill>
              </a:rPr>
              <a:t>canf</a:t>
            </a:r>
            <a:r>
              <a:rPr lang="en-US" sz="2800" dirty="0" smtClean="0">
                <a:solidFill>
                  <a:srgbClr val="000099"/>
                </a:solidFill>
              </a:rPr>
              <a:t>(“%s”, </a:t>
            </a:r>
            <a:r>
              <a:rPr lang="en-US" sz="2800" dirty="0" err="1" smtClean="0">
                <a:solidFill>
                  <a:srgbClr val="000099"/>
                </a:solidFill>
              </a:rPr>
              <a:t>str</a:t>
            </a:r>
            <a:r>
              <a:rPr lang="en-US" sz="2800" dirty="0" smtClean="0">
                <a:solidFill>
                  <a:srgbClr val="000099"/>
                </a:solidFill>
              </a:rPr>
              <a:t>);</a:t>
            </a:r>
            <a:endParaRPr lang="en-US" sz="2800" dirty="0">
              <a:solidFill>
                <a:srgbClr val="0000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34135"/>
              </p:ext>
            </p:extLst>
          </p:nvPr>
        </p:nvGraphicFramePr>
        <p:xfrm>
          <a:off x="3281680" y="2858192"/>
          <a:ext cx="548132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\0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580" y="2826233"/>
            <a:ext cx="28956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</a:t>
            </a:r>
          </a:p>
          <a:p>
            <a:r>
              <a:rPr lang="en-US" sz="2400" dirty="0" smtClean="0"/>
              <a:t>Who won yesterday?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62680" y="3576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62680" y="3271365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86532"/>
              </p:ext>
            </p:extLst>
          </p:nvPr>
        </p:nvGraphicFramePr>
        <p:xfrm>
          <a:off x="3281680" y="4461754"/>
          <a:ext cx="548132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  <a:gridCol w="4216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</a:t>
                      </a:r>
                      <a:endParaRPr lang="en-US" sz="2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5580" y="4429795"/>
            <a:ext cx="28956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input:</a:t>
            </a:r>
          </a:p>
          <a:p>
            <a:r>
              <a:rPr lang="en-US" sz="2400" dirty="0" err="1" smtClean="0"/>
              <a:t>WhoWonYesterday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2680" y="518049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662680" y="4874927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5678793"/>
            <a:ext cx="269459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Invalid string (not terminated by a \0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8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17(a)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pointers, passing </a:t>
            </a:r>
            <a:r>
              <a:rPr lang="en-US" dirty="0"/>
              <a:t>a large </a:t>
            </a:r>
            <a:r>
              <a:rPr lang="en-US" dirty="0" smtClean="0"/>
              <a:t>array takes </a:t>
            </a:r>
            <a:r>
              <a:rPr lang="en-US" dirty="0"/>
              <a:t>more time than passing a small </a:t>
            </a:r>
            <a:r>
              <a:rPr lang="en-US" dirty="0" smtClean="0"/>
              <a:t>array.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Your answer is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Yes</a:t>
            </a:r>
          </a:p>
          <a:p>
            <a:pPr marL="514350" indent="-514350">
              <a:buAutoNum type="arabicParenBoth"/>
            </a:pPr>
            <a:r>
              <a:rPr lang="en-US" dirty="0" smtClean="0"/>
              <a:t>No</a:t>
            </a:r>
          </a:p>
          <a:p>
            <a:pPr marL="514350" indent="-514350">
              <a:buAutoNum type="arabicParenBoth"/>
            </a:pPr>
            <a:r>
              <a:rPr lang="en-US" dirty="0" smtClean="0"/>
              <a:t>Not certain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0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17(b)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Consider: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/>
              <a:t>day</a:t>
            </a:r>
            <a:r>
              <a:rPr lang="en-US" dirty="0" smtClean="0"/>
              <a:t>[ ] </a:t>
            </a:r>
            <a:r>
              <a:rPr lang="en-US" dirty="0"/>
              <a:t>= “Wednesday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How long is the array?</a:t>
            </a:r>
          </a:p>
          <a:p>
            <a:pPr marL="514350" indent="-514350">
              <a:buAutoNum type="arabicParenBoth"/>
            </a:pPr>
            <a:r>
              <a:rPr lang="en-US" dirty="0" smtClean="0"/>
              <a:t>9</a:t>
            </a:r>
          </a:p>
          <a:p>
            <a:pPr marL="514350" indent="-514350">
              <a:buAutoNum type="arabicParenBoth"/>
            </a:pPr>
            <a:r>
              <a:rPr lang="en-US" dirty="0" smtClean="0"/>
              <a:t>10</a:t>
            </a:r>
          </a:p>
          <a:p>
            <a:pPr marL="514350" indent="-514350">
              <a:buAutoNum type="arabicParenBoth"/>
            </a:pPr>
            <a:r>
              <a:rPr lang="en-US" dirty="0" smtClean="0"/>
              <a:t>8</a:t>
            </a:r>
          </a:p>
          <a:p>
            <a:pPr marL="514350" indent="-514350">
              <a:buAutoNum type="arabicParenBoth"/>
            </a:pPr>
            <a:r>
              <a:rPr lang="en-US" dirty="0" smtClean="0"/>
              <a:t>11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8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function that takes a char array as parameter and two indices and prints the content of the array between the two indices</a:t>
            </a:r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784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printBetween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char array[ ]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startIdx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for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tmp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=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startIdx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;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tmp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&lt;=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;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tmp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++)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(“%c”, array[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tmp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]);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3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Solution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function that takes a char array as parameter and two indices and prints the content of the array between the two indices</a:t>
            </a:r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784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printBetween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char *array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startIdx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while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startIdx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&lt;=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(“%c”,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*(array +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startIdx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);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startIdx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++;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>
              <a:tabLst>
                <a:tab pos="461963" algn="l"/>
              </a:tabLst>
            </a:pP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0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Solution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function that takes a char array as parameter and two indices and prints the content of the array between the two indices</a:t>
            </a:r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printBetween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(char * array,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startIdx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while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startIdx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&lt;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(“%c”,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*(array + </a:t>
            </a:r>
            <a:r>
              <a:rPr lang="en-US" sz="2800" dirty="0" err="1" smtClean="0">
                <a:solidFill>
                  <a:srgbClr val="FF0000"/>
                </a:solidFill>
                <a:latin typeface="Arial Narrow" pitchFamily="34" charset="0"/>
              </a:rPr>
              <a:t>startIdx</a:t>
            </a: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++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);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>
              <a:tabLst>
                <a:tab pos="461963" algn="l"/>
              </a:tabLst>
            </a:pP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8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function that takes a char array and </a:t>
            </a:r>
            <a:r>
              <a:rPr lang="en-US" sz="2800" dirty="0" err="1" smtClean="0"/>
              <a:t>endIdx</a:t>
            </a:r>
            <a:r>
              <a:rPr lang="en-US" sz="2800" dirty="0" smtClean="0"/>
              <a:t> as two parameters and prints the content in reverse order</a:t>
            </a:r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124200"/>
            <a:ext cx="601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printReverse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(char * array,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while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&gt;= 0) {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(“%c”, 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*(array +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--) );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8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>
              <a:tabLst>
                <a:tab pos="461963" algn="l"/>
              </a:tabLst>
            </a:pPr>
            <a:endParaRPr lang="en-US" sz="28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8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function that takes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array and </a:t>
            </a:r>
            <a:r>
              <a:rPr lang="en-US" sz="2800" dirty="0" err="1" smtClean="0"/>
              <a:t>endIdx</a:t>
            </a:r>
            <a:r>
              <a:rPr lang="en-US" sz="2800" dirty="0" smtClean="0"/>
              <a:t> as two parameters and doubles every other value in the array (values at 0, 2, 4, …)</a:t>
            </a:r>
          </a:p>
          <a:p>
            <a:endParaRPr 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3124200"/>
            <a:ext cx="556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void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doubleEven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* array,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{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*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ptr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=  array;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while (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ptr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&lt;= (array +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endIdx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 ) {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*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ptr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= (*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ptr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)*2;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ptr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= </a:t>
            </a:r>
            <a:r>
              <a:rPr lang="en-US" sz="2800" dirty="0" err="1" smtClean="0">
                <a:solidFill>
                  <a:srgbClr val="000099"/>
                </a:solidFill>
                <a:latin typeface="Arial Narrow" pitchFamily="34" charset="0"/>
              </a:rPr>
              <a:t>ptr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 + 2;</a:t>
            </a:r>
          </a:p>
          <a:p>
            <a:pPr>
              <a:tabLst>
                <a:tab pos="461963" algn="l"/>
              </a:tabLst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  <a:p>
            <a:pPr>
              <a:tabLst>
                <a:tab pos="461963" algn="l"/>
              </a:tabLst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41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Strings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literals</a:t>
            </a:r>
          </a:p>
          <a:p>
            <a:r>
              <a:rPr lang="en-US" dirty="0" smtClean="0"/>
              <a:t>String variables</a:t>
            </a:r>
          </a:p>
          <a:p>
            <a:r>
              <a:rPr lang="en-US" sz="3200" dirty="0" smtClean="0"/>
              <a:t>String operations</a:t>
            </a:r>
          </a:p>
          <a:p>
            <a:r>
              <a:rPr lang="en-US" dirty="0" smtClean="0"/>
              <a:t>Arrays of strings</a:t>
            </a:r>
          </a:p>
          <a:p>
            <a:r>
              <a:rPr lang="en-US" sz="3200" dirty="0" smtClean="0"/>
              <a:t>Command line arguments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1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952</Words>
  <Application>Microsoft Macintosh PowerPoint</Application>
  <PresentationFormat>On-screen Show (4:3)</PresentationFormat>
  <Paragraphs>274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Arrays as Arguments (III)</vt:lpstr>
      <vt:lpstr>Quiz 17(a)</vt:lpstr>
      <vt:lpstr>Exercise 1: Solution 1</vt:lpstr>
      <vt:lpstr>Exercise 1: Solution 2</vt:lpstr>
      <vt:lpstr>Exercise 1: Solution 3</vt:lpstr>
      <vt:lpstr>Exercise 2</vt:lpstr>
      <vt:lpstr>Exercise 3</vt:lpstr>
      <vt:lpstr>CSE 220 – C Programming Lecture 21</vt:lpstr>
      <vt:lpstr>Outline</vt:lpstr>
      <vt:lpstr>String literals: Definition (I)</vt:lpstr>
      <vt:lpstr>String literals: Definition (II)</vt:lpstr>
      <vt:lpstr>String literals: Definition (III)</vt:lpstr>
      <vt:lpstr>String Literals: Storage</vt:lpstr>
      <vt:lpstr>String Variables</vt:lpstr>
      <vt:lpstr>Initialization</vt:lpstr>
      <vt:lpstr>Changing a String Literal</vt:lpstr>
      <vt:lpstr>Writing Strings</vt:lpstr>
      <vt:lpstr>Reading Strings (I)</vt:lpstr>
      <vt:lpstr>Reading Strings (II)</vt:lpstr>
      <vt:lpstr>Quiz 17(b)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445</cp:revision>
  <dcterms:created xsi:type="dcterms:W3CDTF">2006-08-16T00:00:00Z</dcterms:created>
  <dcterms:modified xsi:type="dcterms:W3CDTF">2020-03-23T17:30:55Z</dcterms:modified>
</cp:coreProperties>
</file>