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443" r:id="rId2"/>
    <p:sldId id="453" r:id="rId3"/>
    <p:sldId id="444" r:id="rId4"/>
    <p:sldId id="456" r:id="rId5"/>
    <p:sldId id="454" r:id="rId6"/>
    <p:sldId id="429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5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65" autoAdjust="0"/>
    <p:restoredTop sz="91087" autoAdjust="0"/>
  </p:normalViewPr>
  <p:slideViewPr>
    <p:cSldViewPr>
      <p:cViewPr varScale="1">
        <p:scale>
          <a:sx n="106" d="100"/>
          <a:sy n="106" d="100"/>
        </p:scale>
        <p:origin x="-4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085-610C-4A2E-AC2E-4C152C7D111D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704-6517-47ED-9481-714E911C8C70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AB7E-B744-49D5-8921-14CC431446D9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305E1B26-7D2C-4C88-ACE6-7748375FA377}" type="datetime1">
              <a:rPr lang="en-US" smtClean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669-5BC7-4B01-9901-D4E08E689799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F0D2B1DF-7A6E-49ED-A5E3-50838F9C5E63}" type="datetime1">
              <a:rPr lang="en-US" smtClean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FDA-807C-4975-853D-5410AF66361B}" type="datetime1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A12-54B3-4B95-862B-F6A3CBB9DF07}" type="datetime1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E731-33DD-4C2A-A384-DF4867FCF244}" type="datetime1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804-FB48-4DCF-BA3F-77E6D438F7C4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2BA-B1B8-4041-AF2D-5F470B8715A0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263C-1E7C-4B20-8C43-58EEC4123E7C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09: Method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findMinAndMax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 ], </a:t>
            </a:r>
            <a:r>
              <a:rPr lang="en-US" dirty="0" err="1"/>
              <a:t>int</a:t>
            </a:r>
            <a:r>
              <a:rPr lang="en-US" dirty="0"/>
              <a:t> length,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*max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>
                <a:solidFill>
                  <a:srgbClr val="0000FF"/>
                </a:solidFill>
              </a:rPr>
              <a:t>*</a:t>
            </a:r>
            <a:r>
              <a:rPr lang="en-US" b="1" dirty="0" smtClean="0">
                <a:solidFill>
                  <a:srgbClr val="0000FF"/>
                </a:solidFill>
              </a:rPr>
              <a:t>max </a:t>
            </a:r>
            <a:r>
              <a:rPr lang="en-US" b="1" dirty="0">
                <a:solidFill>
                  <a:srgbClr val="0000FF"/>
                </a:solidFill>
              </a:rPr>
              <a:t>=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maxIdx</a:t>
            </a:r>
            <a:r>
              <a:rPr lang="en-US" b="1" dirty="0">
                <a:solidFill>
                  <a:srgbClr val="0000FF"/>
                </a:solidFill>
              </a:rPr>
              <a:t>];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/>
              <a:t>return &amp;a[</a:t>
            </a:r>
            <a:r>
              <a:rPr lang="en-US" dirty="0" err="1"/>
              <a:t>minIdx</a:t>
            </a:r>
            <a:r>
              <a:rPr lang="en-US" dirty="0"/>
              <a:t>]; </a:t>
            </a:r>
            <a:endParaRPr lang="is-IS" dirty="0" smtClean="0"/>
          </a:p>
          <a:p>
            <a:pPr marL="0" indent="0">
              <a:buNone/>
            </a:pPr>
            <a:r>
              <a:rPr lang="is-IS" dirty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/>
              <a:t>int</a:t>
            </a:r>
            <a:r>
              <a:rPr lang="is-IS" dirty="0"/>
              <a:t> </a:t>
            </a:r>
            <a:r>
              <a:rPr lang="en-US" dirty="0" smtClean="0"/>
              <a:t>*</a:t>
            </a:r>
            <a:r>
              <a:rPr lang="en-US" dirty="0" err="1"/>
              <a:t>ptrMin</a:t>
            </a:r>
            <a:r>
              <a:rPr lang="en-US" dirty="0"/>
              <a:t>, Max, *</a:t>
            </a:r>
            <a:r>
              <a:rPr lang="en-US" dirty="0" err="1"/>
              <a:t>ptrMax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ptrMin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findMinAndMax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, 5, </a:t>
            </a:r>
            <a:r>
              <a:rPr lang="en-US" b="1" dirty="0">
                <a:solidFill>
                  <a:srgbClr val="0000FF"/>
                </a:solidFill>
              </a:rPr>
              <a:t>&amp;Max</a:t>
            </a:r>
            <a:r>
              <a:rPr lang="en-US" dirty="0"/>
              <a:t>)</a:t>
            </a:r>
            <a:r>
              <a:rPr lang="en-US" b="1" dirty="0" smtClean="0"/>
              <a:t>;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0000FF"/>
                </a:solidFill>
              </a:rPr>
              <a:t>ptrMax</a:t>
            </a:r>
            <a:r>
              <a:rPr lang="en-US" b="1" dirty="0" smtClean="0">
                <a:solidFill>
                  <a:srgbClr val="0000FF"/>
                </a:solidFill>
              </a:rPr>
              <a:t> = &amp;Max;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4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8229600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200" dirty="0" smtClean="0">
                <a:solidFill>
                  <a:srgbClr val="000099"/>
                </a:solidFill>
              </a:rPr>
              <a:t>#include &lt;</a:t>
            </a:r>
            <a:r>
              <a:rPr lang="en-US" sz="2200" dirty="0" err="1" smtClean="0">
                <a:solidFill>
                  <a:srgbClr val="000099"/>
                </a:solidFill>
              </a:rPr>
              <a:t>stdio.h</a:t>
            </a:r>
            <a:r>
              <a:rPr lang="en-US" sz="2200" dirty="0" smtClean="0">
                <a:solidFill>
                  <a:srgbClr val="000099"/>
                </a:solidFill>
              </a:rPr>
              <a:t>&gt;</a:t>
            </a:r>
          </a:p>
          <a:p>
            <a:pPr defTabSz="461963"/>
            <a:r>
              <a:rPr lang="en-US" sz="2200" dirty="0" smtClean="0">
                <a:solidFill>
                  <a:srgbClr val="000099"/>
                </a:solidFill>
              </a:rPr>
              <a:t>#include &lt;</a:t>
            </a:r>
            <a:r>
              <a:rPr lang="en-US" sz="2200" dirty="0" err="1" smtClean="0">
                <a:solidFill>
                  <a:srgbClr val="000099"/>
                </a:solidFill>
              </a:rPr>
              <a:t>string.h</a:t>
            </a:r>
            <a:r>
              <a:rPr lang="en-US" sz="2200" dirty="0" smtClean="0">
                <a:solidFill>
                  <a:srgbClr val="000099"/>
                </a:solidFill>
              </a:rPr>
              <a:t>&gt;</a:t>
            </a:r>
          </a:p>
          <a:p>
            <a:pPr defTabSz="461963"/>
            <a:r>
              <a:rPr lang="en-US" sz="2200" dirty="0" smtClean="0">
                <a:solidFill>
                  <a:srgbClr val="000099"/>
                </a:solidFill>
              </a:rPr>
              <a:t>#define SIZE 101</a:t>
            </a:r>
          </a:p>
          <a:p>
            <a:pPr defTabSz="461963"/>
            <a:r>
              <a:rPr lang="en-US" sz="2200" dirty="0" err="1" smtClean="0">
                <a:solidFill>
                  <a:srgbClr val="000099"/>
                </a:solidFill>
              </a:rPr>
              <a:t>int</a:t>
            </a:r>
            <a:r>
              <a:rPr lang="en-US" sz="2200" dirty="0" smtClean="0">
                <a:solidFill>
                  <a:srgbClr val="000099"/>
                </a:solidFill>
              </a:rPr>
              <a:t> main(void) {</a:t>
            </a:r>
          </a:p>
          <a:p>
            <a:pPr defTabSz="461963"/>
            <a:r>
              <a:rPr lang="en-US" sz="2200" dirty="0" smtClean="0">
                <a:solidFill>
                  <a:srgbClr val="000099"/>
                </a:solidFill>
              </a:rPr>
              <a:t>	char </a:t>
            </a:r>
            <a:r>
              <a:rPr lang="en-US" sz="2200" dirty="0" err="1" smtClean="0">
                <a:solidFill>
                  <a:srgbClr val="000099"/>
                </a:solidFill>
              </a:rPr>
              <a:t>originalStr</a:t>
            </a:r>
            <a:r>
              <a:rPr lang="en-US" sz="2200" dirty="0" smtClean="0">
                <a:solidFill>
                  <a:srgbClr val="000099"/>
                </a:solidFill>
              </a:rPr>
              <a:t>[SIZE];   </a:t>
            </a:r>
            <a:r>
              <a:rPr lang="en-US" sz="2200" dirty="0" smtClean="0">
                <a:solidFill>
                  <a:srgbClr val="00B050"/>
                </a:solidFill>
              </a:rPr>
              <a:t>// Original string</a:t>
            </a:r>
          </a:p>
          <a:p>
            <a:pPr defTabSz="461963"/>
            <a:r>
              <a:rPr lang="en-US" sz="2200" dirty="0">
                <a:solidFill>
                  <a:srgbClr val="000099"/>
                </a:solidFill>
              </a:rPr>
              <a:t>	char </a:t>
            </a:r>
            <a:r>
              <a:rPr lang="en-US" sz="2200" dirty="0" err="1" smtClean="0">
                <a:solidFill>
                  <a:srgbClr val="000099"/>
                </a:solidFill>
              </a:rPr>
              <a:t>upperStr</a:t>
            </a:r>
            <a:r>
              <a:rPr lang="en-US" sz="2200" dirty="0" smtClean="0">
                <a:solidFill>
                  <a:srgbClr val="000099"/>
                </a:solidFill>
              </a:rPr>
              <a:t>[SIZE];     </a:t>
            </a:r>
            <a:r>
              <a:rPr lang="en-US" sz="2200" dirty="0" smtClean="0">
                <a:solidFill>
                  <a:srgbClr val="00B050"/>
                </a:solidFill>
              </a:rPr>
              <a:t>// Upper case string</a:t>
            </a:r>
            <a:endParaRPr lang="en-US" sz="2200" dirty="0">
              <a:solidFill>
                <a:srgbClr val="00B050"/>
              </a:solidFill>
            </a:endParaRPr>
          </a:p>
          <a:p>
            <a:pPr defTabSz="461963"/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err="1" smtClean="0">
                <a:solidFill>
                  <a:srgbClr val="000099"/>
                </a:solidFill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</a:rPr>
              <a:t>(“Enter a sentence:\n”);</a:t>
            </a:r>
          </a:p>
          <a:p>
            <a:pPr defTabSz="461963"/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gets(</a:t>
            </a:r>
            <a:r>
              <a:rPr lang="en-US" sz="2200" dirty="0" err="1" smtClean="0">
                <a:solidFill>
                  <a:srgbClr val="000099"/>
                </a:solidFill>
              </a:rPr>
              <a:t>originalStr</a:t>
            </a:r>
            <a:r>
              <a:rPr lang="en-US" sz="2200" dirty="0" smtClean="0">
                <a:solidFill>
                  <a:srgbClr val="000099"/>
                </a:solidFill>
              </a:rPr>
              <a:t>); 	</a:t>
            </a:r>
            <a:r>
              <a:rPr lang="en-US" sz="2200" dirty="0" smtClean="0">
                <a:solidFill>
                  <a:srgbClr val="00B050"/>
                </a:solidFill>
              </a:rPr>
              <a:t>//Read the whole line from user</a:t>
            </a:r>
          </a:p>
          <a:p>
            <a:pPr defTabSz="461963"/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err="1" smtClean="0">
                <a:solidFill>
                  <a:srgbClr val="FF0000"/>
                </a:solidFill>
              </a:rPr>
              <a:t>strcpy</a:t>
            </a:r>
            <a:r>
              <a:rPr lang="en-US" sz="2200" dirty="0" smtClean="0">
                <a:solidFill>
                  <a:srgbClr val="000099"/>
                </a:solidFill>
              </a:rPr>
              <a:t>(</a:t>
            </a:r>
            <a:r>
              <a:rPr lang="en-US" sz="2200" dirty="0" err="1" smtClean="0">
                <a:solidFill>
                  <a:srgbClr val="000099"/>
                </a:solidFill>
              </a:rPr>
              <a:t>upperStr</a:t>
            </a:r>
            <a:r>
              <a:rPr lang="en-US" sz="2200" dirty="0" smtClean="0">
                <a:solidFill>
                  <a:srgbClr val="000099"/>
                </a:solidFill>
              </a:rPr>
              <a:t>, </a:t>
            </a:r>
            <a:r>
              <a:rPr lang="en-US" sz="2200" dirty="0" err="1" smtClean="0">
                <a:solidFill>
                  <a:srgbClr val="000099"/>
                </a:solidFill>
              </a:rPr>
              <a:t>originalStr</a:t>
            </a:r>
            <a:r>
              <a:rPr lang="en-US" sz="2200" dirty="0" smtClean="0">
                <a:solidFill>
                  <a:srgbClr val="000099"/>
                </a:solidFill>
              </a:rPr>
              <a:t>);		</a:t>
            </a:r>
            <a:r>
              <a:rPr lang="en-US" sz="2200" dirty="0" smtClean="0">
                <a:solidFill>
                  <a:srgbClr val="00B050"/>
                </a:solidFill>
              </a:rPr>
              <a:t>//Make a copy of the string</a:t>
            </a:r>
          </a:p>
          <a:p>
            <a:pPr defTabSz="461963"/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char *</a:t>
            </a:r>
            <a:r>
              <a:rPr lang="en-US" sz="2200" dirty="0" err="1" smtClean="0">
                <a:solidFill>
                  <a:srgbClr val="000099"/>
                </a:solidFill>
              </a:rPr>
              <a:t>ptr</a:t>
            </a:r>
            <a:r>
              <a:rPr lang="en-US" sz="2200" dirty="0" smtClean="0">
                <a:solidFill>
                  <a:srgbClr val="000099"/>
                </a:solidFill>
              </a:rPr>
              <a:t> = </a:t>
            </a:r>
            <a:r>
              <a:rPr lang="en-US" sz="2200" dirty="0" err="1" smtClean="0">
                <a:solidFill>
                  <a:srgbClr val="000099"/>
                </a:solidFill>
              </a:rPr>
              <a:t>upperStr</a:t>
            </a:r>
            <a:r>
              <a:rPr lang="en-US" sz="2200" dirty="0" smtClean="0">
                <a:solidFill>
                  <a:srgbClr val="000099"/>
                </a:solidFill>
              </a:rPr>
              <a:t>;    </a:t>
            </a:r>
            <a:r>
              <a:rPr lang="en-US" sz="2200" dirty="0" smtClean="0">
                <a:solidFill>
                  <a:srgbClr val="00B050"/>
                </a:solidFill>
              </a:rPr>
              <a:t>// To start</a:t>
            </a:r>
          </a:p>
          <a:p>
            <a:pPr defTabSz="461963"/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while (*</a:t>
            </a:r>
            <a:r>
              <a:rPr lang="en-US" sz="2200" dirty="0" err="1" smtClean="0">
                <a:solidFill>
                  <a:srgbClr val="000099"/>
                </a:solidFill>
              </a:rPr>
              <a:t>ptr</a:t>
            </a:r>
            <a:r>
              <a:rPr lang="en-US" sz="2200" dirty="0" smtClean="0">
                <a:solidFill>
                  <a:srgbClr val="000099"/>
                </a:solidFill>
              </a:rPr>
              <a:t> != ‘\0’) {      </a:t>
            </a:r>
            <a:r>
              <a:rPr lang="en-US" sz="2200" dirty="0" smtClean="0">
                <a:solidFill>
                  <a:srgbClr val="00B050"/>
                </a:solidFill>
              </a:rPr>
              <a:t>// While not the end</a:t>
            </a:r>
          </a:p>
          <a:p>
            <a:pPr defTabSz="461963"/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			if (*</a:t>
            </a:r>
            <a:r>
              <a:rPr lang="en-US" sz="2200" dirty="0" err="1" smtClean="0">
                <a:solidFill>
                  <a:srgbClr val="000099"/>
                </a:solidFill>
              </a:rPr>
              <a:t>ptr</a:t>
            </a:r>
            <a:r>
              <a:rPr lang="en-US" sz="2200" dirty="0" smtClean="0">
                <a:solidFill>
                  <a:srgbClr val="000099"/>
                </a:solidFill>
              </a:rPr>
              <a:t> &gt;= ‘a’ &amp;&amp; *</a:t>
            </a:r>
            <a:r>
              <a:rPr lang="en-US" sz="2200" dirty="0" err="1" smtClean="0">
                <a:solidFill>
                  <a:srgbClr val="000099"/>
                </a:solidFill>
              </a:rPr>
              <a:t>ptr</a:t>
            </a:r>
            <a:r>
              <a:rPr lang="en-US" sz="2200" dirty="0" smtClean="0">
                <a:solidFill>
                  <a:srgbClr val="000099"/>
                </a:solidFill>
              </a:rPr>
              <a:t> &lt;= ‘z’) </a:t>
            </a:r>
            <a:r>
              <a:rPr lang="en-US" sz="2200" dirty="0">
                <a:solidFill>
                  <a:srgbClr val="00B050"/>
                </a:solidFill>
              </a:rPr>
              <a:t>//If lower </a:t>
            </a:r>
            <a:r>
              <a:rPr lang="en-US" sz="2200" dirty="0" smtClean="0">
                <a:solidFill>
                  <a:srgbClr val="00B050"/>
                </a:solidFill>
              </a:rPr>
              <a:t>case</a:t>
            </a:r>
          </a:p>
          <a:p>
            <a:pPr defTabSz="461963"/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		*</a:t>
            </a:r>
            <a:r>
              <a:rPr lang="en-US" sz="2200" dirty="0" err="1" smtClean="0">
                <a:solidFill>
                  <a:srgbClr val="000099"/>
                </a:solidFill>
              </a:rPr>
              <a:t>ptr</a:t>
            </a:r>
            <a:r>
              <a:rPr lang="en-US" sz="2200" dirty="0" smtClean="0">
                <a:solidFill>
                  <a:srgbClr val="000099"/>
                </a:solidFill>
              </a:rPr>
              <a:t> = *</a:t>
            </a:r>
            <a:r>
              <a:rPr lang="en-US" sz="2200" dirty="0" err="1" smtClean="0">
                <a:solidFill>
                  <a:srgbClr val="000099"/>
                </a:solidFill>
              </a:rPr>
              <a:t>ptr</a:t>
            </a:r>
            <a:r>
              <a:rPr lang="en-US" sz="2200" dirty="0" smtClean="0">
                <a:solidFill>
                  <a:srgbClr val="000099"/>
                </a:solidFill>
              </a:rPr>
              <a:t> + ‘A’ – ‘a’; </a:t>
            </a:r>
            <a:r>
              <a:rPr lang="en-US" sz="2200" dirty="0">
                <a:solidFill>
                  <a:srgbClr val="00B050"/>
                </a:solidFill>
              </a:rPr>
              <a:t>//Make upper case</a:t>
            </a:r>
            <a:endParaRPr lang="en-US" sz="2200" dirty="0" smtClean="0">
              <a:solidFill>
                <a:srgbClr val="000099"/>
              </a:solidFill>
            </a:endParaRPr>
          </a:p>
          <a:p>
            <a:pPr defTabSz="461963"/>
            <a:r>
              <a:rPr lang="en-US" sz="2200" dirty="0" smtClean="0">
                <a:solidFill>
                  <a:srgbClr val="000099"/>
                </a:solidFill>
              </a:rPr>
              <a:t>		</a:t>
            </a:r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	</a:t>
            </a:r>
            <a:r>
              <a:rPr lang="en-US" sz="2200" dirty="0" err="1" smtClean="0">
                <a:solidFill>
                  <a:srgbClr val="000099"/>
                </a:solidFill>
              </a:rPr>
              <a:t>ptr</a:t>
            </a:r>
            <a:r>
              <a:rPr lang="en-US" sz="2200" dirty="0" smtClean="0">
                <a:solidFill>
                  <a:srgbClr val="000099"/>
                </a:solidFill>
              </a:rPr>
              <a:t>++;  </a:t>
            </a:r>
            <a:r>
              <a:rPr lang="en-US" sz="2200" dirty="0" smtClean="0">
                <a:solidFill>
                  <a:srgbClr val="00B050"/>
                </a:solidFill>
              </a:rPr>
              <a:t>/</a:t>
            </a:r>
            <a:r>
              <a:rPr lang="en-US" sz="2200" dirty="0">
                <a:solidFill>
                  <a:srgbClr val="00B050"/>
                </a:solidFill>
              </a:rPr>
              <a:t>/Move to the next character in the </a:t>
            </a:r>
            <a:r>
              <a:rPr lang="en-US" sz="2200" dirty="0" smtClean="0">
                <a:solidFill>
                  <a:srgbClr val="00B050"/>
                </a:solidFill>
              </a:rPr>
              <a:t>string</a:t>
            </a:r>
            <a:endParaRPr lang="en-US" sz="2200" dirty="0">
              <a:solidFill>
                <a:srgbClr val="000099"/>
              </a:solidFill>
            </a:endParaRPr>
          </a:p>
          <a:p>
            <a:pPr defTabSz="461963"/>
            <a:r>
              <a:rPr lang="en-US" sz="2200" dirty="0" smtClean="0">
                <a:solidFill>
                  <a:srgbClr val="000099"/>
                </a:solidFill>
              </a:rPr>
              <a:t>	}</a:t>
            </a:r>
          </a:p>
          <a:p>
            <a:pPr defTabSz="461963"/>
            <a:r>
              <a:rPr lang="en-US" sz="2200" dirty="0" smtClean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381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Example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8294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Key Components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81200"/>
            <a:ext cx="617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 smtClean="0">
                <a:solidFill>
                  <a:srgbClr val="000099"/>
                </a:solidFill>
              </a:rPr>
              <a:t>char *</a:t>
            </a:r>
            <a:r>
              <a:rPr lang="en-US" sz="2400" dirty="0" err="1" smtClean="0">
                <a:solidFill>
                  <a:srgbClr val="000099"/>
                </a:solidFill>
              </a:rPr>
              <a:t>ptr</a:t>
            </a:r>
            <a:r>
              <a:rPr lang="en-US" sz="2400" dirty="0" smtClean="0">
                <a:solidFill>
                  <a:srgbClr val="000099"/>
                </a:solidFill>
              </a:rPr>
              <a:t> = </a:t>
            </a:r>
            <a:r>
              <a:rPr lang="en-US" sz="2400" dirty="0" err="1" smtClean="0">
                <a:solidFill>
                  <a:srgbClr val="000099"/>
                </a:solidFill>
              </a:rPr>
              <a:t>upperStr</a:t>
            </a:r>
            <a:r>
              <a:rPr lang="en-US" sz="2400" dirty="0" smtClean="0">
                <a:solidFill>
                  <a:srgbClr val="000099"/>
                </a:solidFill>
              </a:rPr>
              <a:t>;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</a:rPr>
              <a:t>while (*</a:t>
            </a:r>
            <a:r>
              <a:rPr lang="en-US" sz="2400" dirty="0" err="1" smtClean="0">
                <a:solidFill>
                  <a:srgbClr val="000099"/>
                </a:solidFill>
              </a:rPr>
              <a:t>ptr</a:t>
            </a:r>
            <a:r>
              <a:rPr lang="en-US" sz="2400" dirty="0" smtClean="0">
                <a:solidFill>
                  <a:srgbClr val="000099"/>
                </a:solidFill>
              </a:rPr>
              <a:t> != ‘\0’) {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//Process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</a:rPr>
              <a:t>	…     …      …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//Move to the next character in the string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</a:rPr>
              <a:t>ptr</a:t>
            </a:r>
            <a:r>
              <a:rPr lang="en-US" sz="2400" dirty="0" smtClean="0">
                <a:solidFill>
                  <a:srgbClr val="000099"/>
                </a:solidFill>
              </a:rPr>
              <a:t>++;</a:t>
            </a:r>
            <a:endParaRPr lang="en-US" sz="2400" dirty="0">
              <a:solidFill>
                <a:srgbClr val="000099"/>
              </a:solidFill>
            </a:endParaRP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48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 Arrays </a:t>
            </a:r>
            <a:r>
              <a:rPr lang="en-US" dirty="0" err="1" smtClean="0"/>
              <a:t>vs</a:t>
            </a:r>
            <a:r>
              <a:rPr lang="en-US" dirty="0" smtClean="0"/>
              <a:t> Char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char day1[ ] = “Monday”;	//declare as array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char *day2 = “Monday”;	//declare as pointer</a:t>
            </a:r>
          </a:p>
          <a:p>
            <a:r>
              <a:rPr lang="en-US" sz="2800" dirty="0" smtClean="0"/>
              <a:t>The two versions are </a:t>
            </a:r>
            <a:r>
              <a:rPr lang="en-US" sz="2800" b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equivalent:</a:t>
            </a:r>
          </a:p>
          <a:p>
            <a:pPr lvl="1"/>
            <a:r>
              <a:rPr lang="en-US" sz="2400" dirty="0" smtClean="0"/>
              <a:t>Characters in day1 can be modified. Characters in day2 should not be modified.</a:t>
            </a:r>
          </a:p>
          <a:p>
            <a:pPr lvl="1"/>
            <a:r>
              <a:rPr lang="en-US" sz="2400" dirty="0" smtClean="0"/>
              <a:t> day1 and day2 are both pointers. But day1 cannot be assigned to a different value</a:t>
            </a:r>
          </a:p>
          <a:p>
            <a:r>
              <a:rPr lang="en-US" sz="2800" dirty="0" smtClean="0"/>
              <a:t>Declaring a pointer: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char *p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  <a:r>
              <a:rPr lang="en-US" sz="2800" dirty="0" smtClean="0"/>
              <a:t> causes the compiler to set aside memory for a pointer, not for a string. </a:t>
            </a:r>
          </a:p>
          <a:p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5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Find length of a string: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057400"/>
            <a:ext cx="38100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size_t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strlen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(const char *s) {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size_t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n;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for (n=0; *s != ‘\0’; s++)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    n++;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return n;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 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057400"/>
            <a:ext cx="38100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size_t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strlen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(const char *s) {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size_t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n = 0;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for (; *s; s++)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    n++;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return n;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 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19812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while (*s) {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s++ 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n++;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9552" y="4866290"/>
            <a:ext cx="19812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char *p = s;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while (*s++);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return s – p;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4104" y="4876800"/>
            <a:ext cx="19812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while (*s++)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n++;</a:t>
            </a:r>
          </a:p>
        </p:txBody>
      </p:sp>
    </p:spTree>
    <p:extLst>
      <p:ext uri="{BB962C8B-B14F-4D97-AF65-F5344CB8AC3E}">
        <p14:creationId xmlns:p14="http://schemas.microsoft.com/office/powerpoint/2010/main" val="1980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of Strings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char </a:t>
            </a:r>
            <a:r>
              <a:rPr lang="en-US" sz="2800" dirty="0" err="1" smtClean="0"/>
              <a:t>daysOfWeek</a:t>
            </a:r>
            <a:r>
              <a:rPr lang="en-US" sz="2800" dirty="0" smtClean="0"/>
              <a:t>[ ][10] = {“Monday”, “Tuesday”, “Wednesday”, “Thursday”, “Friday”, “Saturday”, “Sunday”}</a:t>
            </a:r>
            <a:br>
              <a:rPr lang="en-US" sz="2800" dirty="0" smtClean="0"/>
            </a:br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5951"/>
              </p:ext>
            </p:extLst>
          </p:nvPr>
        </p:nvGraphicFramePr>
        <p:xfrm>
          <a:off x="1219200" y="3048000"/>
          <a:ext cx="541020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934200" y="3048000"/>
            <a:ext cx="2057400" cy="914400"/>
          </a:xfrm>
          <a:prstGeom prst="wedgeRectCallout">
            <a:avLst>
              <a:gd name="adj1" fmla="val -62678"/>
              <a:gd name="adj2" fmla="val 111106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Some wasted space in rows containing shorter strings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2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of Strings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char *</a:t>
            </a:r>
            <a:r>
              <a:rPr lang="en-US" sz="2800" dirty="0" err="1" smtClean="0"/>
              <a:t>daysOfWeek</a:t>
            </a:r>
            <a:r>
              <a:rPr lang="en-US" sz="2800" dirty="0" smtClean="0"/>
              <a:t>[ ] = {“Monday”, “Tuesday”, “Wednesday”, “Thursday”, “Friday”, “Saturday”, “Sunday”}</a:t>
            </a:r>
            <a:br>
              <a:rPr lang="en-US" sz="2800" dirty="0" smtClean="0"/>
            </a:br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0112"/>
              </p:ext>
            </p:extLst>
          </p:nvPr>
        </p:nvGraphicFramePr>
        <p:xfrm>
          <a:off x="1295400" y="3124199"/>
          <a:ext cx="457200" cy="2637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</a:tblGrid>
              <a:tr h="37677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8064A2"/>
                    </a:solidFill>
                  </a:tcPr>
                </a:tc>
              </a:tr>
              <a:tr h="37677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8064A2"/>
                    </a:solidFill>
                  </a:tcPr>
                </a:tc>
              </a:tr>
              <a:tr h="37677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8064A2"/>
                    </a:solidFill>
                  </a:tcPr>
                </a:tc>
              </a:tr>
              <a:tr h="37677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8064A2"/>
                    </a:solidFill>
                  </a:tcPr>
                </a:tc>
              </a:tr>
              <a:tr h="37677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8064A2"/>
                    </a:solidFill>
                  </a:tcPr>
                </a:tc>
              </a:tr>
              <a:tr h="37677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8064A2"/>
                    </a:solidFill>
                  </a:tcPr>
                </a:tc>
              </a:tr>
              <a:tr h="37677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8064A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35372"/>
              </p:ext>
            </p:extLst>
          </p:nvPr>
        </p:nvGraphicFramePr>
        <p:xfrm>
          <a:off x="2057400" y="3102429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61337"/>
              </p:ext>
            </p:extLst>
          </p:nvPr>
        </p:nvGraphicFramePr>
        <p:xfrm>
          <a:off x="2057400" y="3505200"/>
          <a:ext cx="432816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24933"/>
              </p:ext>
            </p:extLst>
          </p:nvPr>
        </p:nvGraphicFramePr>
        <p:xfrm>
          <a:off x="2057400" y="3886200"/>
          <a:ext cx="541020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51892"/>
              </p:ext>
            </p:extLst>
          </p:nvPr>
        </p:nvGraphicFramePr>
        <p:xfrm>
          <a:off x="2057400" y="4267200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09301"/>
              </p:ext>
            </p:extLst>
          </p:nvPr>
        </p:nvGraphicFramePr>
        <p:xfrm>
          <a:off x="2057400" y="4648200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80470"/>
              </p:ext>
            </p:extLst>
          </p:nvPr>
        </p:nvGraphicFramePr>
        <p:xfrm>
          <a:off x="2057400" y="5029200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88952"/>
              </p:ext>
            </p:extLst>
          </p:nvPr>
        </p:nvGraphicFramePr>
        <p:xfrm>
          <a:off x="2057400" y="5410200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1524000" y="3276600"/>
            <a:ext cx="533400" cy="2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3657600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524000" y="4038600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>
            <a:off x="1524000" y="4419600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 flipV="1">
            <a:off x="1524000" y="4849585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1"/>
          </p:cNvCxnSpPr>
          <p:nvPr/>
        </p:nvCxnSpPr>
        <p:spPr>
          <a:xfrm flipV="1">
            <a:off x="1524000" y="5230585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1524000" y="5611585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Used to supply information to the program</a:t>
            </a:r>
          </a:p>
          <a:p>
            <a:r>
              <a:rPr lang="en-US" sz="2800" dirty="0" smtClean="0"/>
              <a:t>Define main as a function with 2 parameters:</a:t>
            </a:r>
          </a:p>
          <a:p>
            <a:pPr marL="457200" lvl="1" indent="0">
              <a:buNone/>
            </a:pPr>
            <a:r>
              <a:rPr lang="en-US" sz="2600" dirty="0" smtClean="0"/>
              <a:t>	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main(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argc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, char *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argv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[ ])</a:t>
            </a:r>
            <a:endParaRPr lang="en-US" sz="26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800" dirty="0" smtClean="0"/>
              <a:t>Run your program: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./add 13 100</a:t>
            </a:r>
            <a:endParaRPr lang="en-US" sz="2600" dirty="0"/>
          </a:p>
          <a:p>
            <a:r>
              <a:rPr lang="en-US" sz="2800" dirty="0" err="1" smtClean="0"/>
              <a:t>argc</a:t>
            </a:r>
            <a:r>
              <a:rPr lang="en-US" sz="2800" dirty="0" smtClean="0"/>
              <a:t> is 3</a:t>
            </a:r>
          </a:p>
          <a:p>
            <a:r>
              <a:rPr lang="en-US" sz="2800" dirty="0" err="1" smtClean="0"/>
              <a:t>argv</a:t>
            </a:r>
            <a:r>
              <a:rPr lang="en-US" sz="2800" dirty="0" smtClean="0"/>
              <a:t>[0] is “./add”</a:t>
            </a:r>
          </a:p>
          <a:p>
            <a:r>
              <a:rPr lang="en-US" sz="2800" dirty="0" err="1" smtClean="0"/>
              <a:t>argv</a:t>
            </a:r>
            <a:r>
              <a:rPr lang="en-US" sz="2800" dirty="0" smtClean="0"/>
              <a:t>[1] is “13”</a:t>
            </a:r>
          </a:p>
          <a:p>
            <a:r>
              <a:rPr lang="en-US" sz="2800" dirty="0" err="1" smtClean="0"/>
              <a:t>argv</a:t>
            </a:r>
            <a:r>
              <a:rPr lang="en-US" sz="2800" dirty="0" smtClean="0"/>
              <a:t>[2] is “100”</a:t>
            </a:r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2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7638"/>
            <a:ext cx="8458200" cy="5135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Don’t use a character when a string is required: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Don’t modify a string literal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Although array name is a pointer: cannot assign it to a new value: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1861137"/>
            <a:ext cx="44958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lvl="1"/>
            <a:r>
              <a:rPr lang="en-US" sz="2400" dirty="0" err="1">
                <a:solidFill>
                  <a:srgbClr val="000099"/>
                </a:solidFill>
              </a:rPr>
              <a:t>printf</a:t>
            </a:r>
            <a:r>
              <a:rPr lang="en-US" sz="2400" dirty="0">
                <a:solidFill>
                  <a:srgbClr val="000099"/>
                </a:solidFill>
              </a:rPr>
              <a:t>(‘a’);		</a:t>
            </a:r>
            <a:r>
              <a:rPr lang="en-US" sz="2400" dirty="0">
                <a:solidFill>
                  <a:srgbClr val="C00000"/>
                </a:solidFill>
              </a:rPr>
              <a:t>//Wrong</a:t>
            </a:r>
          </a:p>
          <a:p>
            <a:pPr marL="115888" lvl="1"/>
            <a:r>
              <a:rPr lang="en-US" sz="2400" dirty="0" err="1" smtClean="0">
                <a:solidFill>
                  <a:srgbClr val="000099"/>
                </a:solidFill>
              </a:rPr>
              <a:t>printf</a:t>
            </a:r>
            <a:r>
              <a:rPr lang="en-US" sz="2400" dirty="0">
                <a:solidFill>
                  <a:srgbClr val="000099"/>
                </a:solidFill>
              </a:rPr>
              <a:t>(“a”);		</a:t>
            </a:r>
            <a:r>
              <a:rPr lang="en-US" sz="2400" dirty="0">
                <a:solidFill>
                  <a:srgbClr val="00B050"/>
                </a:solidFill>
              </a:rPr>
              <a:t>//Correct</a:t>
            </a:r>
          </a:p>
          <a:p>
            <a:pPr marL="115888" lvl="1"/>
            <a:r>
              <a:rPr lang="en-US" sz="2400" dirty="0" err="1" smtClean="0">
                <a:solidFill>
                  <a:srgbClr val="000099"/>
                </a:solidFill>
              </a:rPr>
              <a:t>printf</a:t>
            </a:r>
            <a:r>
              <a:rPr lang="en-US" sz="2400" dirty="0">
                <a:solidFill>
                  <a:srgbClr val="000099"/>
                </a:solidFill>
              </a:rPr>
              <a:t>(“%c”, ‘a’);</a:t>
            </a:r>
          </a:p>
          <a:p>
            <a:pPr marL="115888" lvl="1"/>
            <a:r>
              <a:rPr lang="en-US" sz="2400" dirty="0" err="1" smtClean="0">
                <a:solidFill>
                  <a:srgbClr val="000099"/>
                </a:solidFill>
              </a:rPr>
              <a:t>printf</a:t>
            </a:r>
            <a:r>
              <a:rPr lang="en-US" sz="2400" dirty="0">
                <a:solidFill>
                  <a:srgbClr val="000099"/>
                </a:solidFill>
              </a:rPr>
              <a:t>(“%s”, “a”);</a:t>
            </a:r>
          </a:p>
          <a:p>
            <a:pPr marL="115888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11318" y="3913451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</a:rPr>
              <a:t>char *p = “</a:t>
            </a:r>
            <a:r>
              <a:rPr lang="en-US" sz="2400" dirty="0" err="1">
                <a:solidFill>
                  <a:srgbClr val="000099"/>
                </a:solidFill>
              </a:rPr>
              <a:t>abc</a:t>
            </a:r>
            <a:r>
              <a:rPr lang="en-US" sz="2400" dirty="0">
                <a:solidFill>
                  <a:srgbClr val="000099"/>
                </a:solidFill>
              </a:rPr>
              <a:t>”;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</a:rPr>
              <a:t>*p = ‘A’;	</a:t>
            </a:r>
            <a:r>
              <a:rPr lang="en-US" sz="2400" dirty="0">
                <a:solidFill>
                  <a:srgbClr val="C00000"/>
                </a:solidFill>
              </a:rPr>
              <a:t>//WRONG. Can’t change the value p points to 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</a:rPr>
              <a:t>p = “</a:t>
            </a:r>
            <a:r>
              <a:rPr lang="en-US" sz="2400" dirty="0" err="1">
                <a:solidFill>
                  <a:srgbClr val="000099"/>
                </a:solidFill>
              </a:rPr>
              <a:t>def</a:t>
            </a:r>
            <a:r>
              <a:rPr lang="en-US" sz="2400" dirty="0">
                <a:solidFill>
                  <a:srgbClr val="000099"/>
                </a:solidFill>
              </a:rPr>
              <a:t>”;	</a:t>
            </a:r>
            <a:r>
              <a:rPr lang="en-US" sz="2400" dirty="0">
                <a:solidFill>
                  <a:srgbClr val="00B050"/>
                </a:solidFill>
              </a:rPr>
              <a:t>//VALID. Can make p point to something </a:t>
            </a:r>
            <a:r>
              <a:rPr lang="en-US" sz="2400" dirty="0" smtClean="0">
                <a:solidFill>
                  <a:srgbClr val="00B050"/>
                </a:solidFill>
              </a:rPr>
              <a:t>else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5447483"/>
            <a:ext cx="3581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</a:rPr>
              <a:t>char a[10];	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</a:rPr>
              <a:t>a = b;		</a:t>
            </a:r>
            <a:r>
              <a:rPr lang="en-US" sz="2400" dirty="0">
                <a:solidFill>
                  <a:srgbClr val="C00000"/>
                </a:solidFill>
              </a:rPr>
              <a:t>//WRONG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</a:rPr>
              <a:t>a++;		</a:t>
            </a:r>
            <a:r>
              <a:rPr lang="en-US" sz="2400" dirty="0">
                <a:solidFill>
                  <a:srgbClr val="C00000"/>
                </a:solidFill>
              </a:rPr>
              <a:t>//WRONG</a:t>
            </a:r>
          </a:p>
          <a:p>
            <a:pPr marL="52388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192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String literals</a:t>
            </a:r>
          </a:p>
          <a:p>
            <a:r>
              <a:rPr lang="en-US" sz="2800" dirty="0" smtClean="0"/>
              <a:t>String variables</a:t>
            </a:r>
            <a:endParaRPr lang="en-US" sz="26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/>
              <a:t>Reading and writing strings</a:t>
            </a:r>
          </a:p>
          <a:p>
            <a:r>
              <a:rPr lang="en-US" sz="2800" dirty="0" smtClean="0"/>
              <a:t>String library</a:t>
            </a:r>
          </a:p>
          <a:p>
            <a:r>
              <a:rPr lang="en-US" sz="2800" dirty="0" smtClean="0"/>
              <a:t>Arrays of strings</a:t>
            </a:r>
          </a:p>
          <a:p>
            <a:r>
              <a:rPr lang="en-US" sz="2800" dirty="0" smtClean="0"/>
              <a:t>Command line arguments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0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Writing Large Programs (I)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09: Method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findMinAndMax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 ], </a:t>
            </a:r>
            <a:r>
              <a:rPr lang="en-US" dirty="0" err="1"/>
              <a:t>int</a:t>
            </a:r>
            <a:r>
              <a:rPr lang="en-US" dirty="0"/>
              <a:t> length,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*max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>
                <a:solidFill>
                  <a:srgbClr val="0000FF"/>
                </a:solidFill>
              </a:rPr>
              <a:t>*</a:t>
            </a:r>
            <a:r>
              <a:rPr lang="en-US" b="1" dirty="0" smtClean="0">
                <a:solidFill>
                  <a:srgbClr val="0000FF"/>
                </a:solidFill>
              </a:rPr>
              <a:t>max </a:t>
            </a:r>
            <a:r>
              <a:rPr lang="en-US" b="1" dirty="0">
                <a:solidFill>
                  <a:srgbClr val="0000FF"/>
                </a:solidFill>
              </a:rPr>
              <a:t>=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maxIdx</a:t>
            </a:r>
            <a:r>
              <a:rPr lang="en-US" b="1" dirty="0">
                <a:solidFill>
                  <a:srgbClr val="0000FF"/>
                </a:solidFill>
              </a:rPr>
              <a:t>];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/>
              <a:t>return &amp;a[</a:t>
            </a:r>
            <a:r>
              <a:rPr lang="en-US" dirty="0" err="1"/>
              <a:t>minIdx</a:t>
            </a:r>
            <a:r>
              <a:rPr lang="en-US" dirty="0"/>
              <a:t>]; </a:t>
            </a:r>
            <a:endParaRPr lang="is-IS" dirty="0" smtClean="0"/>
          </a:p>
          <a:p>
            <a:pPr marL="0" indent="0">
              <a:buNone/>
            </a:pPr>
            <a:r>
              <a:rPr lang="is-IS" dirty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/>
              <a:t>int</a:t>
            </a:r>
            <a:r>
              <a:rPr lang="is-IS" dirty="0"/>
              <a:t> </a:t>
            </a:r>
            <a:r>
              <a:rPr lang="en-US" dirty="0" smtClean="0"/>
              <a:t>*</a:t>
            </a:r>
            <a:r>
              <a:rPr lang="en-US" dirty="0" err="1"/>
              <a:t>ptrMin</a:t>
            </a:r>
            <a:r>
              <a:rPr lang="en-US" dirty="0"/>
              <a:t>, Max, *</a:t>
            </a:r>
            <a:r>
              <a:rPr lang="en-US" dirty="0" err="1"/>
              <a:t>ptrMax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solidFill>
                  <a:srgbClr val="0000FF"/>
                </a:solidFill>
              </a:rPr>
              <a:t>ptrMax</a:t>
            </a:r>
            <a:r>
              <a:rPr lang="en-US" b="1" dirty="0">
                <a:solidFill>
                  <a:srgbClr val="0000FF"/>
                </a:solidFill>
              </a:rPr>
              <a:t> = &amp;Max;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/* Wrong if </a:t>
            </a:r>
            <a:r>
              <a:rPr lang="en-US" dirty="0" err="1" smtClean="0"/>
              <a:t>prtMax</a:t>
            </a:r>
            <a:r>
              <a:rPr lang="en-US" dirty="0" smtClean="0"/>
              <a:t> is not initialized */</a:t>
            </a:r>
          </a:p>
          <a:p>
            <a:pPr marL="0" indent="0">
              <a:buNone/>
            </a:pPr>
            <a:r>
              <a:rPr lang="en-US" dirty="0" err="1" smtClean="0"/>
              <a:t>ptrMin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findMinAndMax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, 5, </a:t>
            </a:r>
            <a:r>
              <a:rPr lang="en-US" b="1" dirty="0" err="1" smtClean="0">
                <a:solidFill>
                  <a:srgbClr val="0000FF"/>
                </a:solidFill>
              </a:rPr>
              <a:t>ptrMax</a:t>
            </a:r>
            <a:r>
              <a:rPr lang="en-US" dirty="0" smtClean="0"/>
              <a:t>)</a:t>
            </a:r>
            <a:r>
              <a:rPr lang="en-US" b="1" dirty="0" smtClean="0"/>
              <a:t>;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7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Large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for programs to consist of multiple files </a:t>
            </a:r>
          </a:p>
          <a:p>
            <a:pPr lvl="1"/>
            <a:r>
              <a:rPr lang="en-US" dirty="0" smtClean="0"/>
              <a:t>Source files</a:t>
            </a:r>
          </a:p>
          <a:p>
            <a:pPr lvl="1"/>
            <a:r>
              <a:rPr lang="en-US" dirty="0" smtClean="0"/>
              <a:t>Header files</a:t>
            </a:r>
          </a:p>
          <a:p>
            <a:pPr lvl="1"/>
            <a:r>
              <a:rPr lang="en-US" dirty="0" smtClean="0"/>
              <a:t>Building (compiling and linking) a program </a:t>
            </a: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6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may be divided among several source files</a:t>
            </a:r>
          </a:p>
          <a:p>
            <a:pPr lvl="1"/>
            <a:r>
              <a:rPr lang="en-US" dirty="0" smtClean="0"/>
              <a:t>Grouping related functions in one file clarifies the program structure</a:t>
            </a:r>
          </a:p>
          <a:p>
            <a:pPr lvl="1"/>
            <a:r>
              <a:rPr lang="en-US" dirty="0" smtClean="0"/>
              <a:t>Each source can be compiled separately</a:t>
            </a:r>
          </a:p>
          <a:p>
            <a:pPr lvl="1"/>
            <a:r>
              <a:rPr lang="en-US" dirty="0" smtClean="0"/>
              <a:t>Easier to reuse code</a:t>
            </a:r>
          </a:p>
          <a:p>
            <a:r>
              <a:rPr lang="en-US" dirty="0" smtClean="0"/>
              <a:t>By convention, the extension is </a:t>
            </a:r>
            <a:r>
              <a:rPr lang="en-US" b="1" i="1" dirty="0" smtClean="0"/>
              <a:t>.c</a:t>
            </a:r>
          </a:p>
          <a:p>
            <a:r>
              <a:rPr lang="en-US" dirty="0" smtClean="0"/>
              <a:t>One source file must contain the function </a:t>
            </a:r>
            <a:r>
              <a:rPr lang="en-US" u="sng" dirty="0" smtClean="0"/>
              <a:t>main</a:t>
            </a:r>
            <a:r>
              <a:rPr lang="en-US" dirty="0" smtClean="0"/>
              <a:t>, the starting point of the program</a:t>
            </a: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74357"/>
            <a:ext cx="73152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void </a:t>
            </a:r>
            <a:r>
              <a:rPr lang="en-US" sz="2400" dirty="0" err="1" smtClean="0">
                <a:solidFill>
                  <a:srgbClr val="0B2B91"/>
                </a:solidFill>
              </a:rPr>
              <a:t>printSingle</a:t>
            </a:r>
            <a:r>
              <a:rPr lang="en-US" sz="2400" dirty="0" smtClean="0">
                <a:solidFill>
                  <a:srgbClr val="0B2B91"/>
                </a:solidFill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array[], 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n) { ... }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void </a:t>
            </a:r>
            <a:r>
              <a:rPr lang="en-US" sz="2400" dirty="0" err="1" smtClean="0">
                <a:solidFill>
                  <a:srgbClr val="0B2B91"/>
                </a:solidFill>
              </a:rPr>
              <a:t>printMultiple</a:t>
            </a:r>
            <a:r>
              <a:rPr lang="en-US" sz="2400" dirty="0" smtClean="0">
                <a:solidFill>
                  <a:srgbClr val="0B2B91"/>
                </a:solidFill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>
                <a:solidFill>
                  <a:srgbClr val="0B2B91"/>
                </a:solidFill>
              </a:rPr>
              <a:t>array[],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n) </a:t>
            </a:r>
            <a:r>
              <a:rPr lang="en-US" sz="2400" dirty="0" smtClean="0">
                <a:solidFill>
                  <a:srgbClr val="0B2B91"/>
                </a:solidFill>
              </a:rPr>
              <a:t>{ … }</a:t>
            </a:r>
            <a:endParaRPr lang="en-US" sz="2400" dirty="0">
              <a:solidFill>
                <a:srgbClr val="0B2B91"/>
              </a:solidFill>
            </a:endParaRPr>
          </a:p>
          <a:p>
            <a:r>
              <a:rPr lang="en-US" sz="2400" dirty="0" smtClean="0">
                <a:solidFill>
                  <a:srgbClr val="0B2B91"/>
                </a:solidFill>
              </a:rPr>
              <a:t>void </a:t>
            </a:r>
            <a:r>
              <a:rPr lang="en-US" sz="2400" dirty="0" err="1" smtClean="0">
                <a:solidFill>
                  <a:srgbClr val="0B2B91"/>
                </a:solidFill>
              </a:rPr>
              <a:t>printSeparated</a:t>
            </a:r>
            <a:r>
              <a:rPr lang="en-US" sz="2400" dirty="0" smtClean="0">
                <a:solidFill>
                  <a:srgbClr val="0B2B91"/>
                </a:solidFill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array[], 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n, char </a:t>
            </a:r>
            <a:r>
              <a:rPr lang="en-US" sz="2400" dirty="0" err="1" smtClean="0">
                <a:solidFill>
                  <a:srgbClr val="0B2B91"/>
                </a:solidFill>
              </a:rPr>
              <a:t>sep</a:t>
            </a:r>
            <a:r>
              <a:rPr lang="en-US" sz="2400" dirty="0" smtClean="0">
                <a:solidFill>
                  <a:srgbClr val="0B2B91"/>
                </a:solidFill>
              </a:rPr>
              <a:t>) { … }</a:t>
            </a:r>
          </a:p>
          <a:p>
            <a:r>
              <a:rPr lang="en-US" sz="2400" dirty="0">
                <a:solidFill>
                  <a:srgbClr val="0B2B91"/>
                </a:solidFill>
              </a:rPr>
              <a:t>void </a:t>
            </a:r>
            <a:r>
              <a:rPr lang="en-US" sz="2400" dirty="0" err="1" smtClean="0">
                <a:solidFill>
                  <a:srgbClr val="0B2B91"/>
                </a:solidFill>
              </a:rPr>
              <a:t>printAbove</a:t>
            </a:r>
            <a:r>
              <a:rPr lang="en-US" sz="2400" dirty="0" smtClean="0">
                <a:solidFill>
                  <a:srgbClr val="0B2B91"/>
                </a:solidFill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>
                <a:solidFill>
                  <a:srgbClr val="0B2B91"/>
                </a:solidFill>
              </a:rPr>
              <a:t>array[],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</a:t>
            </a:r>
            <a:r>
              <a:rPr lang="en-US" sz="2400" dirty="0" smtClean="0">
                <a:solidFill>
                  <a:srgbClr val="0B2B91"/>
                </a:solidFill>
              </a:rPr>
              <a:t>n</a:t>
            </a:r>
            <a:r>
              <a:rPr lang="en-US" sz="2400" dirty="0">
                <a:solidFill>
                  <a:srgbClr val="0B2B91"/>
                </a:solidFill>
              </a:rPr>
              <a:t> 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</a:t>
            </a:r>
            <a:r>
              <a:rPr lang="en-US" sz="2400" dirty="0" err="1">
                <a:solidFill>
                  <a:srgbClr val="0B2B91"/>
                </a:solidFill>
              </a:rPr>
              <a:t>val</a:t>
            </a:r>
            <a:r>
              <a:rPr lang="en-US" sz="2400" dirty="0" smtClean="0">
                <a:solidFill>
                  <a:srgbClr val="0B2B91"/>
                </a:solidFill>
              </a:rPr>
              <a:t>) </a:t>
            </a:r>
            <a:r>
              <a:rPr lang="en-US" sz="2400" dirty="0">
                <a:solidFill>
                  <a:srgbClr val="0B2B91"/>
                </a:solidFill>
              </a:rPr>
              <a:t>{ ... </a:t>
            </a:r>
            <a:r>
              <a:rPr lang="en-US" sz="2400" dirty="0" smtClean="0">
                <a:solidFill>
                  <a:srgbClr val="0B2B91"/>
                </a:solidFill>
              </a:rPr>
              <a:t>}</a:t>
            </a:r>
          </a:p>
          <a:p>
            <a:r>
              <a:rPr lang="en-US" sz="2400" dirty="0">
                <a:solidFill>
                  <a:srgbClr val="0B2B91"/>
                </a:solidFill>
              </a:rPr>
              <a:t>void </a:t>
            </a:r>
            <a:r>
              <a:rPr lang="en-US" sz="2400" dirty="0" err="1" smtClean="0">
                <a:solidFill>
                  <a:srgbClr val="0B2B91"/>
                </a:solidFill>
              </a:rPr>
              <a:t>printBelow</a:t>
            </a:r>
            <a:r>
              <a:rPr lang="en-US" sz="2400" dirty="0" smtClean="0">
                <a:solidFill>
                  <a:srgbClr val="0B2B91"/>
                </a:solidFill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>
                <a:solidFill>
                  <a:srgbClr val="0B2B91"/>
                </a:solidFill>
              </a:rPr>
              <a:t>array[],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</a:t>
            </a:r>
            <a:r>
              <a:rPr lang="en-US" sz="2400" dirty="0" smtClean="0">
                <a:solidFill>
                  <a:srgbClr val="0B2B91"/>
                </a:solidFill>
              </a:rPr>
              <a:t>n</a:t>
            </a:r>
            <a:r>
              <a:rPr lang="en-US" sz="2400" dirty="0">
                <a:solidFill>
                  <a:srgbClr val="0B2B91"/>
                </a:solidFill>
              </a:rPr>
              <a:t> 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</a:t>
            </a:r>
            <a:r>
              <a:rPr lang="en-US" sz="2400" dirty="0" err="1">
                <a:solidFill>
                  <a:srgbClr val="0B2B91"/>
                </a:solidFill>
              </a:rPr>
              <a:t>val</a:t>
            </a:r>
            <a:r>
              <a:rPr lang="en-US" sz="2400" dirty="0" smtClean="0">
                <a:solidFill>
                  <a:srgbClr val="0B2B91"/>
                </a:solidFill>
              </a:rPr>
              <a:t>) </a:t>
            </a:r>
            <a:r>
              <a:rPr lang="en-US" sz="2400" dirty="0">
                <a:solidFill>
                  <a:srgbClr val="0B2B91"/>
                </a:solidFill>
              </a:rPr>
              <a:t>{ ... </a:t>
            </a:r>
            <a:r>
              <a:rPr lang="en-US" sz="2400" dirty="0" smtClean="0">
                <a:solidFill>
                  <a:srgbClr val="0B2B91"/>
                </a:solidFill>
              </a:rPr>
              <a:t>}</a:t>
            </a:r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040" y="4535494"/>
            <a:ext cx="7349359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void insert(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array[], 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n, 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</a:rPr>
              <a:t>idx</a:t>
            </a:r>
            <a:r>
              <a:rPr lang="en-US" sz="2400" dirty="0" smtClean="0">
                <a:solidFill>
                  <a:srgbClr val="0B2B91"/>
                </a:solidFill>
              </a:rPr>
              <a:t>, 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value) { … }</a:t>
            </a:r>
          </a:p>
          <a:p>
            <a:r>
              <a:rPr lang="en-US" sz="2400" dirty="0">
                <a:solidFill>
                  <a:srgbClr val="0B2B91"/>
                </a:solidFill>
              </a:rPr>
              <a:t>void </a:t>
            </a:r>
            <a:r>
              <a:rPr lang="en-US" sz="2400" dirty="0" smtClean="0">
                <a:solidFill>
                  <a:srgbClr val="0B2B91"/>
                </a:solidFill>
              </a:rPr>
              <a:t>delete(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>
                <a:solidFill>
                  <a:srgbClr val="0B2B91"/>
                </a:solidFill>
              </a:rPr>
              <a:t>array[],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n, 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>
                <a:solidFill>
                  <a:srgbClr val="0B2B91"/>
                </a:solidFill>
              </a:rPr>
              <a:t>value) { </a:t>
            </a:r>
            <a:r>
              <a:rPr lang="en-US" sz="2400" dirty="0" smtClean="0">
                <a:solidFill>
                  <a:srgbClr val="0B2B91"/>
                </a:solidFill>
              </a:rPr>
              <a:t>… </a:t>
            </a:r>
            <a:r>
              <a:rPr lang="en-US" sz="2400" dirty="0">
                <a:solidFill>
                  <a:srgbClr val="0B2B91"/>
                </a:solidFill>
              </a:rPr>
              <a:t>}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void </a:t>
            </a:r>
            <a:r>
              <a:rPr lang="en-US" sz="2400" dirty="0" err="1" smtClean="0">
                <a:solidFill>
                  <a:srgbClr val="0B2B91"/>
                </a:solidFill>
              </a:rPr>
              <a:t>deleteAll</a:t>
            </a:r>
            <a:r>
              <a:rPr lang="en-US" sz="2400" dirty="0" smtClean="0">
                <a:solidFill>
                  <a:srgbClr val="0B2B91"/>
                </a:solidFill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>
                <a:solidFill>
                  <a:srgbClr val="0B2B91"/>
                </a:solidFill>
              </a:rPr>
              <a:t>array[],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n,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value) { </a:t>
            </a:r>
            <a:r>
              <a:rPr lang="en-US" sz="2400" dirty="0" smtClean="0">
                <a:solidFill>
                  <a:srgbClr val="0B2B91"/>
                </a:solidFill>
              </a:rPr>
              <a:t>… }</a:t>
            </a:r>
          </a:p>
          <a:p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</a:rPr>
              <a:t>findPos</a:t>
            </a:r>
            <a:r>
              <a:rPr lang="en-US" sz="2400" dirty="0" smtClean="0">
                <a:solidFill>
                  <a:srgbClr val="0B2B91"/>
                </a:solidFill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>
                <a:solidFill>
                  <a:srgbClr val="0B2B91"/>
                </a:solidFill>
              </a:rPr>
              <a:t>array[],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n, </a:t>
            </a:r>
            <a:r>
              <a:rPr lang="en-US" sz="2400" dirty="0" err="1">
                <a:solidFill>
                  <a:srgbClr val="0B2B91"/>
                </a:solidFill>
              </a:rPr>
              <a:t>int</a:t>
            </a:r>
            <a:r>
              <a:rPr lang="en-US" sz="2400" dirty="0">
                <a:solidFill>
                  <a:srgbClr val="0B2B91"/>
                </a:solidFill>
              </a:rPr>
              <a:t> value) { </a:t>
            </a:r>
            <a:r>
              <a:rPr lang="en-US" sz="2400" dirty="0" smtClean="0">
                <a:solidFill>
                  <a:srgbClr val="0B2B91"/>
                </a:solidFill>
              </a:rPr>
              <a:t>… }</a:t>
            </a:r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37440"/>
            <a:ext cx="3048000" cy="523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ArrayDisplay.c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041" y="4032795"/>
            <a:ext cx="31496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ArrayControl.c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787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04420"/>
            <a:ext cx="44958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</a:p>
          <a:p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main(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</a:rPr>
              <a:t>argc</a:t>
            </a:r>
            <a:r>
              <a:rPr lang="en-US" sz="2400" dirty="0" smtClean="0">
                <a:solidFill>
                  <a:srgbClr val="0B2B91"/>
                </a:solidFill>
              </a:rPr>
              <a:t>, char *</a:t>
            </a:r>
            <a:r>
              <a:rPr lang="en-US" sz="2400" dirty="0" err="1" smtClean="0">
                <a:solidFill>
                  <a:srgbClr val="0B2B91"/>
                </a:solidFill>
              </a:rPr>
              <a:t>argv</a:t>
            </a:r>
            <a:r>
              <a:rPr lang="en-US" sz="2400" dirty="0" smtClean="0">
                <a:solidFill>
                  <a:srgbClr val="0B2B91"/>
                </a:solidFill>
              </a:rPr>
              <a:t>[]) {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     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grades[100];</a:t>
            </a:r>
          </a:p>
          <a:p>
            <a:r>
              <a:rPr lang="en-US" sz="2400" dirty="0">
                <a:solidFill>
                  <a:srgbClr val="0B2B91"/>
                </a:solidFill>
              </a:rPr>
              <a:t> </a:t>
            </a:r>
            <a:r>
              <a:rPr lang="en-US" sz="2400" dirty="0" smtClean="0">
                <a:solidFill>
                  <a:srgbClr val="0B2B91"/>
                </a:solidFill>
              </a:rPr>
              <a:t>    insert(grades, 100, 0, 90);</a:t>
            </a:r>
            <a:endParaRPr lang="en-US" sz="2400" dirty="0">
              <a:solidFill>
                <a:srgbClr val="0B2B91"/>
              </a:solidFill>
            </a:endParaRPr>
          </a:p>
          <a:p>
            <a:r>
              <a:rPr lang="en-US" sz="2400" dirty="0">
                <a:solidFill>
                  <a:srgbClr val="0B2B91"/>
                </a:solidFill>
              </a:rPr>
              <a:t> </a:t>
            </a:r>
            <a:r>
              <a:rPr lang="en-US" sz="2400" dirty="0" smtClean="0">
                <a:solidFill>
                  <a:srgbClr val="0B2B91"/>
                </a:solidFill>
              </a:rPr>
              <a:t>    insert(grades</a:t>
            </a:r>
            <a:r>
              <a:rPr lang="en-US" sz="2400" dirty="0">
                <a:solidFill>
                  <a:srgbClr val="0B2B91"/>
                </a:solidFill>
              </a:rPr>
              <a:t>, 100, 0, </a:t>
            </a:r>
            <a:r>
              <a:rPr lang="en-US" sz="2400" dirty="0" smtClean="0">
                <a:solidFill>
                  <a:srgbClr val="0B2B91"/>
                </a:solidFill>
              </a:rPr>
              <a:t>70</a:t>
            </a:r>
            <a:r>
              <a:rPr lang="en-US" sz="2400" dirty="0">
                <a:solidFill>
                  <a:srgbClr val="0B2B91"/>
                </a:solidFill>
              </a:rPr>
              <a:t>);</a:t>
            </a:r>
            <a:endParaRPr lang="en-US" sz="2400" dirty="0" smtClean="0">
              <a:solidFill>
                <a:srgbClr val="0B2B91"/>
              </a:solidFill>
            </a:endParaRPr>
          </a:p>
          <a:p>
            <a:r>
              <a:rPr lang="en-US" sz="2400" dirty="0">
                <a:solidFill>
                  <a:srgbClr val="0B2B91"/>
                </a:solidFill>
              </a:rPr>
              <a:t> </a:t>
            </a:r>
            <a:r>
              <a:rPr lang="en-US" sz="2400" dirty="0" smtClean="0">
                <a:solidFill>
                  <a:srgbClr val="0B2B91"/>
                </a:solidFill>
              </a:rPr>
              <a:t>    print(grades</a:t>
            </a:r>
            <a:r>
              <a:rPr lang="en-US" sz="2400" dirty="0">
                <a:solidFill>
                  <a:srgbClr val="0B2B91"/>
                </a:solidFill>
              </a:rPr>
              <a:t>, </a:t>
            </a:r>
            <a:r>
              <a:rPr lang="en-US" sz="2400" dirty="0" smtClean="0">
                <a:solidFill>
                  <a:srgbClr val="0B2B91"/>
                </a:solidFill>
              </a:rPr>
              <a:t>100);</a:t>
            </a:r>
          </a:p>
          <a:p>
            <a:r>
              <a:rPr lang="en-US" sz="2400" dirty="0">
                <a:solidFill>
                  <a:srgbClr val="0B2B91"/>
                </a:solidFill>
              </a:rPr>
              <a:t> </a:t>
            </a:r>
            <a:r>
              <a:rPr lang="en-US" sz="2400" dirty="0" smtClean="0">
                <a:solidFill>
                  <a:srgbClr val="0B2B91"/>
                </a:solidFill>
              </a:rPr>
              <a:t>    return 0;</a:t>
            </a:r>
            <a:endParaRPr lang="en-US" sz="2400" dirty="0">
              <a:solidFill>
                <a:srgbClr val="0B2B91"/>
              </a:solidFill>
            </a:endParaRPr>
          </a:p>
          <a:p>
            <a:r>
              <a:rPr lang="en-US" sz="2400" dirty="0">
                <a:solidFill>
                  <a:srgbClr val="0B2B91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981200"/>
            <a:ext cx="22098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MainProg.c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60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can a function in one file call a function in a different file? Or access an external variable?</a:t>
            </a:r>
          </a:p>
          <a:p>
            <a:r>
              <a:rPr lang="en-US" dirty="0" smtClean="0">
                <a:solidFill>
                  <a:srgbClr val="0B2B91"/>
                </a:solidFill>
              </a:rPr>
              <a:t>#include </a:t>
            </a:r>
            <a:r>
              <a:rPr lang="en-US" dirty="0" smtClean="0"/>
              <a:t>directive allows sharing among files</a:t>
            </a:r>
          </a:p>
          <a:p>
            <a:r>
              <a:rPr lang="en-US" dirty="0" smtClean="0"/>
              <a:t>Files included using the #include directive are called header files.</a:t>
            </a:r>
          </a:p>
          <a:p>
            <a:r>
              <a:rPr lang="en-US" dirty="0" smtClean="0"/>
              <a:t>By convention, extension is </a:t>
            </a:r>
            <a:r>
              <a:rPr lang="en-US" b="1" i="1" dirty="0" smtClean="0"/>
              <a:t>.h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B2B91"/>
                </a:solidFill>
              </a:rPr>
              <a:t>#include &lt;</a:t>
            </a:r>
            <a:r>
              <a:rPr lang="en-US" dirty="0" err="1" smtClean="0">
                <a:solidFill>
                  <a:srgbClr val="0B2B91"/>
                </a:solidFill>
              </a:rPr>
              <a:t>stdio.h</a:t>
            </a:r>
            <a:r>
              <a:rPr lang="en-US" dirty="0" smtClean="0">
                <a:solidFill>
                  <a:srgbClr val="0B2B91"/>
                </a:solidFill>
              </a:rPr>
              <a:t>&gt;, 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</a:rPr>
              <a:t>	</a:t>
            </a:r>
            <a:r>
              <a:rPr lang="en-US" dirty="0" smtClean="0">
                <a:solidFill>
                  <a:srgbClr val="0B2B91"/>
                </a:solidFill>
              </a:rPr>
              <a:t>#include &lt;</a:t>
            </a:r>
            <a:r>
              <a:rPr lang="en-US" dirty="0" err="1" smtClean="0">
                <a:solidFill>
                  <a:srgbClr val="0B2B91"/>
                </a:solidFill>
              </a:rPr>
              <a:t>string.h</a:t>
            </a:r>
            <a:r>
              <a:rPr lang="en-US" dirty="0" smtClean="0">
                <a:solidFill>
                  <a:srgbClr val="0B2B91"/>
                </a:solidFill>
              </a:rPr>
              <a:t>&gt;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forms: </a:t>
            </a:r>
          </a:p>
          <a:p>
            <a:pPr lvl="1"/>
            <a:r>
              <a:rPr lang="en-US" dirty="0" smtClean="0"/>
              <a:t>#include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filename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#include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/>
              <a:t>filename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/>
              <a:t>#include &lt;filename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Looks in directory where system headers reside</a:t>
            </a:r>
          </a:p>
          <a:p>
            <a:r>
              <a:rPr lang="en-US" dirty="0"/>
              <a:t>#include </a:t>
            </a:r>
            <a:r>
              <a:rPr lang="en-US" dirty="0" smtClean="0"/>
              <a:t>“filename”</a:t>
            </a:r>
            <a:endParaRPr lang="en-US" dirty="0"/>
          </a:p>
          <a:p>
            <a:pPr lvl="1"/>
            <a:r>
              <a:rPr lang="en-US" dirty="0" smtClean="0"/>
              <a:t>Search current directory, then searches directory containing system files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4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#include </a:t>
            </a:r>
            <a:r>
              <a:rPr lang="en-US" sz="3000" dirty="0" smtClean="0"/>
              <a:t>&lt;</a:t>
            </a:r>
            <a:r>
              <a:rPr lang="en-US" sz="3000" dirty="0" err="1" smtClean="0"/>
              <a:t>stdio.h</a:t>
            </a:r>
            <a:r>
              <a:rPr lang="en-US" sz="3000" dirty="0" smtClean="0"/>
              <a:t>&gt;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#include &lt;</a:t>
            </a:r>
            <a:r>
              <a:rPr lang="en-US" sz="3000" dirty="0" err="1" smtClean="0"/>
              <a:t>ArrayDisplay.h</a:t>
            </a:r>
            <a:r>
              <a:rPr lang="en-US" sz="3000" dirty="0" smtClean="0"/>
              <a:t>&gt;</a:t>
            </a:r>
          </a:p>
          <a:p>
            <a:pPr marL="0" indent="0">
              <a:buNone/>
            </a:pPr>
            <a:r>
              <a:rPr lang="en-US" sz="3000" dirty="0"/>
              <a:t>#include </a:t>
            </a:r>
            <a:r>
              <a:rPr lang="en-US" sz="3000" dirty="0" smtClean="0"/>
              <a:t>“</a:t>
            </a:r>
            <a:r>
              <a:rPr lang="en-US" sz="3000" dirty="0" err="1" smtClean="0"/>
              <a:t>ArrayDisplay.h</a:t>
            </a:r>
            <a:r>
              <a:rPr lang="en-US" sz="3000" dirty="0" smtClean="0"/>
              <a:t>”</a:t>
            </a:r>
          </a:p>
          <a:p>
            <a:pPr marL="0" indent="0">
              <a:buNone/>
            </a:pPr>
            <a:r>
              <a:rPr lang="en-US" sz="3000" dirty="0"/>
              <a:t>#include </a:t>
            </a:r>
            <a:r>
              <a:rPr lang="en-US" sz="3000" dirty="0" smtClean="0"/>
              <a:t>“C:\</a:t>
            </a:r>
            <a:r>
              <a:rPr lang="en-US" sz="3000" dirty="0" err="1" smtClean="0"/>
              <a:t>progs</a:t>
            </a:r>
            <a:r>
              <a:rPr lang="en-US" sz="3000" dirty="0" smtClean="0"/>
              <a:t>\</a:t>
            </a:r>
            <a:r>
              <a:rPr lang="en-US" sz="3000" dirty="0" err="1" smtClean="0"/>
              <a:t>utils.h</a:t>
            </a:r>
            <a:r>
              <a:rPr lang="en-US" sz="3000" dirty="0" smtClean="0"/>
              <a:t>”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#include </a:t>
            </a:r>
            <a:r>
              <a:rPr lang="en-US" sz="3000" dirty="0" smtClean="0"/>
              <a:t>“/</a:t>
            </a:r>
            <a:r>
              <a:rPr lang="en-US" sz="3000" dirty="0" err="1" smtClean="0"/>
              <a:t>cprogs</a:t>
            </a:r>
            <a:r>
              <a:rPr lang="en-US" sz="3000" dirty="0" smtClean="0"/>
              <a:t>/</a:t>
            </a:r>
            <a:r>
              <a:rPr lang="en-US" sz="3000" dirty="0" err="1" smtClean="0"/>
              <a:t>utils.h</a:t>
            </a:r>
            <a:r>
              <a:rPr lang="en-US" sz="3000" dirty="0" smtClean="0"/>
              <a:t>”</a:t>
            </a:r>
          </a:p>
          <a:p>
            <a:pPr marL="0" indent="0">
              <a:buNone/>
            </a:pPr>
            <a:r>
              <a:rPr lang="en-US" sz="3000" dirty="0"/>
              <a:t>#include </a:t>
            </a:r>
            <a:r>
              <a:rPr lang="en-US" sz="3000" dirty="0" smtClean="0"/>
              <a:t>“../includes/</a:t>
            </a:r>
            <a:r>
              <a:rPr lang="en-US" sz="3000" dirty="0" err="1" smtClean="0"/>
              <a:t>utils.h</a:t>
            </a:r>
            <a:r>
              <a:rPr lang="en-US" sz="3000" dirty="0" smtClean="0"/>
              <a:t>”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55283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Looks in system files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2197057"/>
            <a:ext cx="463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File not in system directory, wrong!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3619" y="2743200"/>
            <a:ext cx="429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Looks in current directory, found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238" y="3881735"/>
            <a:ext cx="393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Uses absolute path, </a:t>
            </a:r>
            <a:r>
              <a:rPr lang="en-US" sz="2400" dirty="0">
                <a:solidFill>
                  <a:srgbClr val="00B050"/>
                </a:solidFill>
              </a:rPr>
              <a:t>U</a:t>
            </a:r>
            <a:r>
              <a:rPr lang="en-US" sz="2400" dirty="0" smtClean="0">
                <a:solidFill>
                  <a:srgbClr val="00B050"/>
                </a:solidFill>
              </a:rPr>
              <a:t>nix style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7019" y="4414233"/>
            <a:ext cx="375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Uses relative path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864" y="3325760"/>
            <a:ext cx="393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Uses absolute path, Win style</a:t>
            </a:r>
          </a:p>
        </p:txBody>
      </p:sp>
    </p:spTree>
    <p:extLst>
      <p:ext uri="{BB962C8B-B14F-4D97-AF65-F5344CB8AC3E}">
        <p14:creationId xmlns:p14="http://schemas.microsoft.com/office/powerpoint/2010/main" val="69592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19: </a:t>
            </a:r>
            <a:r>
              <a:rPr lang="en-US" dirty="0" smtClean="0"/>
              <a:t>Two </a:t>
            </a:r>
            <a:r>
              <a:rPr lang="en-US" dirty="0" smtClean="0"/>
              <a:t>Forms of Include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Consider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0" indent="0">
              <a:buNone/>
            </a:pPr>
            <a:r>
              <a:rPr lang="en-US" dirty="0" smtClean="0"/>
              <a:t>These two forms are equivalent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19812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#include &lt;filename&gt; </a:t>
            </a:r>
          </a:p>
          <a:p>
            <a:r>
              <a:rPr lang="en-US" sz="3200" dirty="0">
                <a:solidFill>
                  <a:srgbClr val="000099"/>
                </a:solidFill>
              </a:rPr>
              <a:t>#include “filename”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581400"/>
            <a:ext cx="6054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Yes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No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It depends on compilers</a:t>
            </a:r>
          </a:p>
          <a:p>
            <a:r>
              <a:rPr lang="en-US" sz="3000" dirty="0" smtClean="0">
                <a:latin typeface="Arial Narrow" pitchFamily="34" charset="0"/>
              </a:rPr>
              <a:t>(d)  </a:t>
            </a:r>
            <a:r>
              <a:rPr lang="en-US" sz="3000" dirty="0" smtClean="0">
                <a:latin typeface="Arial Narrow" pitchFamily="34" charset="0"/>
              </a:rPr>
              <a:t>We have not taught about this yet</a:t>
            </a:r>
          </a:p>
        </p:txBody>
      </p:sp>
    </p:spTree>
    <p:extLst>
      <p:ext uri="{BB962C8B-B14F-4D97-AF65-F5344CB8AC3E}">
        <p14:creationId xmlns:p14="http://schemas.microsoft.com/office/powerpoint/2010/main" val="68443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09: Method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findMinAndMax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 ], </a:t>
            </a:r>
            <a:r>
              <a:rPr lang="en-US" dirty="0" err="1"/>
              <a:t>int</a:t>
            </a:r>
            <a:r>
              <a:rPr lang="en-US" dirty="0"/>
              <a:t> length,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**max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>
                <a:solidFill>
                  <a:srgbClr val="0000FF"/>
                </a:solidFill>
              </a:rPr>
              <a:t>*</a:t>
            </a:r>
            <a:r>
              <a:rPr lang="en-US" b="1" dirty="0" smtClean="0">
                <a:solidFill>
                  <a:srgbClr val="0000FF"/>
                </a:solidFill>
              </a:rPr>
              <a:t>max </a:t>
            </a:r>
            <a:r>
              <a:rPr lang="en-US" b="1" dirty="0">
                <a:solidFill>
                  <a:srgbClr val="0000FF"/>
                </a:solidFill>
              </a:rPr>
              <a:t>= &amp;a[</a:t>
            </a:r>
            <a:r>
              <a:rPr lang="en-US" b="1" dirty="0" err="1">
                <a:solidFill>
                  <a:srgbClr val="0000FF"/>
                </a:solidFill>
              </a:rPr>
              <a:t>maxIdx</a:t>
            </a:r>
            <a:r>
              <a:rPr lang="en-US" b="1" dirty="0">
                <a:solidFill>
                  <a:srgbClr val="0000FF"/>
                </a:solidFill>
              </a:rPr>
              <a:t>];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is-I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s-IS" dirty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/>
              <a:t>int</a:t>
            </a:r>
            <a:r>
              <a:rPr lang="is-IS" dirty="0"/>
              <a:t> </a:t>
            </a:r>
            <a:r>
              <a:rPr lang="en-US" dirty="0" smtClean="0"/>
              <a:t>*</a:t>
            </a:r>
            <a:r>
              <a:rPr lang="en-US" dirty="0" err="1"/>
              <a:t>ptrMin</a:t>
            </a:r>
            <a:r>
              <a:rPr lang="en-US" dirty="0" smtClean="0"/>
              <a:t>, </a:t>
            </a:r>
            <a:r>
              <a:rPr lang="en-US" dirty="0"/>
              <a:t>*</a:t>
            </a:r>
            <a:r>
              <a:rPr lang="en-US" dirty="0" err="1"/>
              <a:t>ptrMax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ptrMin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findMinAndMax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, 5, </a:t>
            </a:r>
            <a:r>
              <a:rPr lang="en-US" b="1" dirty="0" smtClean="0">
                <a:solidFill>
                  <a:srgbClr val="0000FF"/>
                </a:solidFill>
              </a:rPr>
              <a:t>&amp;</a:t>
            </a:r>
            <a:r>
              <a:rPr lang="en-US" b="1" dirty="0" err="1" smtClean="0">
                <a:solidFill>
                  <a:srgbClr val="0000FF"/>
                </a:solidFill>
              </a:rPr>
              <a:t>ptrMax</a:t>
            </a:r>
            <a:r>
              <a:rPr lang="en-US" dirty="0" smtClean="0"/>
              <a:t>)</a:t>
            </a:r>
            <a:r>
              <a:rPr lang="en-US" b="1" dirty="0"/>
              <a:t>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3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18: Read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Consider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0" indent="0">
              <a:buNone/>
            </a:pPr>
            <a:r>
              <a:rPr lang="en-US" dirty="0" smtClean="0"/>
              <a:t>The user enters:</a:t>
            </a:r>
            <a:br>
              <a:rPr lang="en-US" dirty="0" smtClean="0"/>
            </a:br>
            <a:r>
              <a:rPr lang="en-US" dirty="0" smtClean="0"/>
              <a:t>When did you arrive?</a:t>
            </a:r>
            <a:br>
              <a:rPr lang="en-US" dirty="0" smtClean="0"/>
            </a:br>
            <a:r>
              <a:rPr lang="en-US" dirty="0" smtClean="0"/>
              <a:t>The number of filled cells in </a:t>
            </a:r>
            <a:r>
              <a:rPr lang="en-US" dirty="0" err="1" smtClean="0"/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19812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char </a:t>
            </a:r>
            <a:r>
              <a:rPr lang="en-US" sz="3200" dirty="0" err="1">
                <a:solidFill>
                  <a:srgbClr val="000099"/>
                </a:solidFill>
              </a:rPr>
              <a:t>str</a:t>
            </a:r>
            <a:r>
              <a:rPr lang="en-US" sz="3200" dirty="0">
                <a:solidFill>
                  <a:srgbClr val="000099"/>
                </a:solidFill>
              </a:rPr>
              <a:t>[10];</a:t>
            </a:r>
          </a:p>
          <a:p>
            <a:r>
              <a:rPr lang="en-US" sz="3200" dirty="0" err="1">
                <a:solidFill>
                  <a:srgbClr val="000099"/>
                </a:solidFill>
              </a:rPr>
              <a:t>scanf</a:t>
            </a:r>
            <a:r>
              <a:rPr lang="en-US" sz="3200" dirty="0">
                <a:solidFill>
                  <a:srgbClr val="000099"/>
                </a:solidFill>
              </a:rPr>
              <a:t>(“%s”, </a:t>
            </a:r>
            <a:r>
              <a:rPr lang="en-US" sz="3200" dirty="0" err="1">
                <a:solidFill>
                  <a:srgbClr val="000099"/>
                </a:solidFill>
              </a:rPr>
              <a:t>str</a:t>
            </a:r>
            <a:r>
              <a:rPr lang="en-US" sz="3200" dirty="0">
                <a:solidFill>
                  <a:srgbClr val="000099"/>
                </a:solidFill>
              </a:rPr>
              <a:t>)</a:t>
            </a:r>
            <a:r>
              <a:rPr lang="en-US" sz="3200" dirty="0" smtClean="0">
                <a:solidFill>
                  <a:srgbClr val="000099"/>
                </a:solidFill>
              </a:rPr>
              <a:t>;</a:t>
            </a:r>
            <a:endParaRPr lang="en-US" sz="32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419600"/>
            <a:ext cx="6054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4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5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20</a:t>
            </a:r>
          </a:p>
          <a:p>
            <a:r>
              <a:rPr lang="en-US" sz="3000" dirty="0" smtClean="0">
                <a:latin typeface="Arial Narrow" pitchFamily="34" charset="0"/>
              </a:rPr>
              <a:t>(b)  21</a:t>
            </a:r>
          </a:p>
        </p:txBody>
      </p:sp>
    </p:spTree>
    <p:extLst>
      <p:ext uri="{BB962C8B-B14F-4D97-AF65-F5344CB8AC3E}">
        <p14:creationId xmlns:p14="http://schemas.microsoft.com/office/powerpoint/2010/main" val="363464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Strings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Use </a:t>
            </a:r>
            <a:r>
              <a:rPr lang="en-US" sz="2800" b="1" dirty="0" smtClean="0"/>
              <a:t>gets(</a:t>
            </a:r>
            <a:r>
              <a:rPr lang="en-US" sz="2800" b="1" dirty="0" err="1" smtClean="0"/>
              <a:t>str</a:t>
            </a:r>
            <a:r>
              <a:rPr lang="en-US" sz="2800" b="1" dirty="0" smtClean="0"/>
              <a:t>)</a:t>
            </a:r>
          </a:p>
          <a:p>
            <a:pPr lvl="1"/>
            <a:r>
              <a:rPr lang="en-US" sz="2600" dirty="0" smtClean="0"/>
              <a:t>Does not skip whitespaces</a:t>
            </a:r>
          </a:p>
          <a:p>
            <a:pPr lvl="1"/>
            <a:r>
              <a:rPr lang="en-US" sz="2600" dirty="0" smtClean="0"/>
              <a:t>Reads until the new line character, and discards it</a:t>
            </a:r>
          </a:p>
          <a:p>
            <a:pPr lvl="1"/>
            <a:r>
              <a:rPr lang="en-US" sz="2600" dirty="0" smtClean="0"/>
              <a:t>Does </a:t>
            </a:r>
            <a:r>
              <a:rPr lang="en-US" sz="2600" u="sng" dirty="0" smtClean="0"/>
              <a:t>not</a:t>
            </a:r>
            <a:r>
              <a:rPr lang="en-US" sz="2600" dirty="0" smtClean="0"/>
              <a:t> make sure there is enough memory allocated for the string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20" y="4041658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char </a:t>
            </a:r>
            <a:r>
              <a:rPr lang="en-US" sz="2800" dirty="0" err="1" smtClean="0">
                <a:solidFill>
                  <a:srgbClr val="000099"/>
                </a:solidFill>
              </a:rPr>
              <a:t>str</a:t>
            </a:r>
            <a:r>
              <a:rPr lang="en-US" sz="2800" dirty="0" smtClean="0">
                <a:solidFill>
                  <a:srgbClr val="000099"/>
                </a:solidFill>
              </a:rPr>
              <a:t>[10];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gets(</a:t>
            </a:r>
            <a:r>
              <a:rPr lang="en-US" sz="2800" dirty="0" err="1" smtClean="0">
                <a:solidFill>
                  <a:srgbClr val="000099"/>
                </a:solidFill>
              </a:rPr>
              <a:t>str</a:t>
            </a:r>
            <a:r>
              <a:rPr lang="en-US" sz="2800" dirty="0" smtClean="0">
                <a:solidFill>
                  <a:srgbClr val="000099"/>
                </a:solidFill>
              </a:rPr>
              <a:t>);</a:t>
            </a:r>
            <a:endParaRPr lang="en-US" sz="2800" dirty="0">
              <a:solidFill>
                <a:srgbClr val="00009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01141"/>
              </p:ext>
            </p:extLst>
          </p:nvPr>
        </p:nvGraphicFramePr>
        <p:xfrm>
          <a:off x="3429000" y="5407420"/>
          <a:ext cx="548132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\0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" y="5375461"/>
            <a:ext cx="28956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 a line:</a:t>
            </a:r>
          </a:p>
          <a:p>
            <a:r>
              <a:rPr lang="en-US" sz="2400" dirty="0" smtClean="0"/>
              <a:t>Who won?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612616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0" y="5820593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7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Own </a:t>
            </a:r>
            <a:r>
              <a:rPr lang="en-US" dirty="0" err="1" smtClean="0"/>
              <a:t>Read_Line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Write your own function, use </a:t>
            </a:r>
            <a:r>
              <a:rPr lang="en-US" sz="2800" b="1" dirty="0" err="1" smtClean="0"/>
              <a:t>getchar</a:t>
            </a:r>
            <a:r>
              <a:rPr lang="en-US" sz="2800" b="1" dirty="0" smtClean="0"/>
              <a:t>() </a:t>
            </a:r>
            <a:r>
              <a:rPr lang="en-US" sz="2800" dirty="0" smtClean="0"/>
              <a:t>to read character by character</a:t>
            </a:r>
            <a:endParaRPr lang="en-US" sz="2800" b="1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456795"/>
            <a:ext cx="5562600" cy="39703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read_line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(char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[ ],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n)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ch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, i = 0;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while (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ch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=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getchar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()) != ‘\n’)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 if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&lt; n-1)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 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[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++] =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ch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}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[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] = ‘\0’;</a:t>
            </a:r>
          </a:p>
          <a:p>
            <a:pPr lvl="1"/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return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324600" y="2362200"/>
            <a:ext cx="2057400" cy="609600"/>
          </a:xfrm>
          <a:prstGeom prst="wedgeRectCallout">
            <a:avLst>
              <a:gd name="adj1" fmla="val -141154"/>
              <a:gd name="adj2" fmla="val 11941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 smtClean="0">
                <a:solidFill>
                  <a:srgbClr val="FF0000"/>
                </a:solidFill>
              </a:rPr>
              <a:t>getchar</a:t>
            </a:r>
            <a:r>
              <a:rPr lang="en-US" i="1" dirty="0" smtClean="0">
                <a:solidFill>
                  <a:srgbClr val="FF0000"/>
                </a:solidFill>
              </a:rPr>
              <a:t>() returns the character as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105400" y="4648200"/>
            <a:ext cx="2057400" cy="609600"/>
          </a:xfrm>
          <a:prstGeom prst="wedgeRectCallout">
            <a:avLst>
              <a:gd name="adj1" fmla="val -115376"/>
              <a:gd name="adj2" fmla="val 6241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Terminate the string properly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324600" y="3429000"/>
            <a:ext cx="2057400" cy="609600"/>
          </a:xfrm>
          <a:prstGeom prst="wedgeRectCallout">
            <a:avLst>
              <a:gd name="adj1" fmla="val -159821"/>
              <a:gd name="adj2" fmla="val 4741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Make sure the array fits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2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String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Use subscript or pointer</a:t>
            </a:r>
          </a:p>
          <a:p>
            <a:r>
              <a:rPr lang="en-US" dirty="0" smtClean="0"/>
              <a:t>To declare a string parameter: pointer or array</a:t>
            </a:r>
          </a:p>
          <a:p>
            <a:pPr marL="857250" lvl="2" indent="0">
              <a:buNone/>
            </a:pP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count_spaces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(char *s);</a:t>
            </a:r>
          </a:p>
          <a:p>
            <a:pPr marL="857250" lvl="2" indent="0">
              <a:buNone/>
            </a:pP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count_spaces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(char s[ ]);</a:t>
            </a:r>
          </a:p>
          <a:p>
            <a:r>
              <a:rPr lang="en-US" dirty="0" smtClean="0"/>
              <a:t>Can call </a:t>
            </a:r>
            <a:r>
              <a:rPr lang="en-US" dirty="0" err="1" smtClean="0"/>
              <a:t>count_spaces</a:t>
            </a:r>
            <a:r>
              <a:rPr lang="en-US" dirty="0" smtClean="0"/>
              <a:t> with pointer and array: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char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str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[ ] = “a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bc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d e”, *p =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str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count_spaces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str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count_spaces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(p);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3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String library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en-US" sz="2800" dirty="0" smtClean="0"/>
              <a:t>Cannot copy or compare in straightforward way: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char str1[10]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 = “</a:t>
            </a:r>
            <a:r>
              <a:rPr lang="en-US" dirty="0" err="1">
                <a:solidFill>
                  <a:srgbClr val="000099"/>
                </a:solidFill>
                <a:latin typeface="Arial Narrow" pitchFamily="34" charset="0"/>
              </a:rPr>
              <a:t>abc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”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, str2[10];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str2 = “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abc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”;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r>
              <a:rPr lang="en-US" dirty="0" smtClean="0">
                <a:solidFill>
                  <a:srgbClr val="C00000"/>
                </a:solidFill>
                <a:latin typeface="Arial Narrow" pitchFamily="34" charset="0"/>
              </a:rPr>
              <a:t>//Wrong!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If (str1 == str2 ) { …. }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rial Narrow" pitchFamily="34" charset="0"/>
              </a:rPr>
              <a:t>//Wrong! 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Arial Narrow" pitchFamily="34" charset="0"/>
              </a:rPr>
              <a:t>//Checks if str1 and str2 have same address</a:t>
            </a:r>
          </a:p>
          <a:p>
            <a:r>
              <a:rPr lang="en-US" sz="2800" dirty="0" smtClean="0"/>
              <a:t>C provides a set of functions for dealing with strings:</a:t>
            </a:r>
          </a:p>
          <a:p>
            <a:pPr marL="1030288" lvl="1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#include &lt;</a:t>
            </a:r>
            <a:r>
              <a:rPr lang="en-US" dirty="0" err="1" smtClean="0">
                <a:solidFill>
                  <a:srgbClr val="000099"/>
                </a:solidFill>
              </a:rPr>
              <a:t>string.h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</a:p>
          <a:p>
            <a:r>
              <a:rPr lang="en-US" sz="2800" dirty="0" smtClean="0"/>
              <a:t>Declared with pointers (instead of arrays): 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char *s </a:t>
            </a:r>
            <a:r>
              <a:rPr lang="en-US" dirty="0" smtClean="0"/>
              <a:t>: can modify what the pointer points to</a:t>
            </a:r>
          </a:p>
          <a:p>
            <a:pPr lvl="1"/>
            <a:r>
              <a:rPr lang="en-US" dirty="0" err="1" smtClean="0">
                <a:solidFill>
                  <a:srgbClr val="000099"/>
                </a:solidFill>
              </a:rPr>
              <a:t>const</a:t>
            </a:r>
            <a:r>
              <a:rPr lang="en-US" dirty="0" smtClean="0">
                <a:solidFill>
                  <a:srgbClr val="000099"/>
                </a:solidFill>
              </a:rPr>
              <a:t> char *s </a:t>
            </a:r>
            <a:r>
              <a:rPr lang="en-US" dirty="0" smtClean="0"/>
              <a:t>: cannot modify what the pointer points to, can modify it to point to something else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9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String library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char *</a:t>
            </a:r>
            <a:r>
              <a:rPr lang="en-US" sz="2800" dirty="0" err="1" smtClean="0">
                <a:solidFill>
                  <a:srgbClr val="000099"/>
                </a:solidFill>
              </a:rPr>
              <a:t>strcpy</a:t>
            </a:r>
            <a:r>
              <a:rPr lang="en-US" sz="2800" dirty="0" smtClean="0">
                <a:solidFill>
                  <a:srgbClr val="000099"/>
                </a:solidFill>
              </a:rPr>
              <a:t>(char *s1, </a:t>
            </a:r>
            <a:r>
              <a:rPr lang="en-US" sz="2800" dirty="0" err="1" smtClean="0">
                <a:solidFill>
                  <a:srgbClr val="000099"/>
                </a:solidFill>
              </a:rPr>
              <a:t>const</a:t>
            </a:r>
            <a:r>
              <a:rPr lang="en-US" sz="2800" dirty="0" smtClean="0">
                <a:solidFill>
                  <a:srgbClr val="000099"/>
                </a:solidFill>
              </a:rPr>
              <a:t> char *s2)</a:t>
            </a:r>
          </a:p>
          <a:p>
            <a:pPr lvl="1"/>
            <a:r>
              <a:rPr lang="en-US" sz="2400" dirty="0" smtClean="0"/>
              <a:t>Copies content of s2 into s1, returns pointer s1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size_t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strlen</a:t>
            </a:r>
            <a:r>
              <a:rPr lang="en-US" sz="2800" dirty="0" smtClean="0">
                <a:solidFill>
                  <a:srgbClr val="000099"/>
                </a:solidFill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</a:rPr>
              <a:t>const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</a:rPr>
              <a:t>char *</a:t>
            </a:r>
            <a:r>
              <a:rPr lang="en-US" sz="2800" dirty="0" smtClean="0">
                <a:solidFill>
                  <a:srgbClr val="000099"/>
                </a:solidFill>
              </a:rPr>
              <a:t>s)</a:t>
            </a:r>
          </a:p>
          <a:p>
            <a:pPr lvl="1"/>
            <a:r>
              <a:rPr lang="en-US" sz="2400" dirty="0" err="1" smtClean="0"/>
              <a:t>size_t</a:t>
            </a:r>
            <a:r>
              <a:rPr lang="en-US" sz="2400" dirty="0" smtClean="0"/>
              <a:t>: defined using </a:t>
            </a:r>
            <a:r>
              <a:rPr lang="en-US" sz="2400" dirty="0" err="1" smtClean="0"/>
              <a:t>typedef</a:t>
            </a:r>
            <a:r>
              <a:rPr lang="en-US" sz="2400" dirty="0" smtClean="0"/>
              <a:t> as unsigned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1"/>
            <a:r>
              <a:rPr lang="en-US" sz="2400" dirty="0" smtClean="0"/>
              <a:t>Returns length of string up to but not including \0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char </a:t>
            </a:r>
            <a:r>
              <a:rPr lang="en-US" sz="2800" dirty="0">
                <a:solidFill>
                  <a:srgbClr val="000099"/>
                </a:solidFill>
              </a:rPr>
              <a:t>*</a:t>
            </a:r>
            <a:r>
              <a:rPr lang="en-US" sz="2800" dirty="0" err="1" smtClean="0">
                <a:solidFill>
                  <a:srgbClr val="000099"/>
                </a:solidFill>
              </a:rPr>
              <a:t>strcat</a:t>
            </a:r>
            <a:r>
              <a:rPr lang="en-US" sz="2800" dirty="0" smtClean="0">
                <a:solidFill>
                  <a:srgbClr val="000099"/>
                </a:solidFill>
              </a:rPr>
              <a:t>(char </a:t>
            </a:r>
            <a:r>
              <a:rPr lang="en-US" sz="2800" dirty="0">
                <a:solidFill>
                  <a:srgbClr val="000099"/>
                </a:solidFill>
              </a:rPr>
              <a:t>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</a:t>
            </a:r>
            <a:r>
              <a:rPr lang="en-US" sz="2800" dirty="0" smtClean="0">
                <a:solidFill>
                  <a:srgbClr val="000099"/>
                </a:solidFill>
              </a:rPr>
              <a:t>)</a:t>
            </a:r>
          </a:p>
          <a:p>
            <a:pPr lvl="1"/>
            <a:r>
              <a:rPr lang="en-US" sz="2400" dirty="0" smtClean="0"/>
              <a:t>Appends content of s2 to the end of s1, returns s1;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short *</a:t>
            </a:r>
            <a:r>
              <a:rPr lang="en-US" sz="2800" dirty="0" err="1" smtClean="0">
                <a:solidFill>
                  <a:srgbClr val="000099"/>
                </a:solidFill>
              </a:rPr>
              <a:t>strcmp</a:t>
            </a:r>
            <a:r>
              <a:rPr lang="en-US" sz="2800" dirty="0" smtClean="0">
                <a:solidFill>
                  <a:srgbClr val="000099"/>
                </a:solidFill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</a:rPr>
              <a:t>const</a:t>
            </a:r>
            <a:r>
              <a:rPr lang="en-US" sz="2800" dirty="0" smtClean="0">
                <a:solidFill>
                  <a:srgbClr val="000099"/>
                </a:solidFill>
              </a:rPr>
              <a:t> char </a:t>
            </a:r>
            <a:r>
              <a:rPr lang="en-US" sz="2800" dirty="0">
                <a:solidFill>
                  <a:srgbClr val="000099"/>
                </a:solidFill>
              </a:rPr>
              <a:t>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</a:t>
            </a:r>
            <a:r>
              <a:rPr lang="en-US" sz="2800" dirty="0" smtClean="0">
                <a:solidFill>
                  <a:srgbClr val="000099"/>
                </a:solidFill>
              </a:rPr>
              <a:t>)</a:t>
            </a:r>
          </a:p>
          <a:p>
            <a:pPr lvl="1"/>
            <a:r>
              <a:rPr lang="en-US" sz="2400" dirty="0" smtClean="0"/>
              <a:t>Compares content of s1 and s2: returns 0 if the same, negative </a:t>
            </a:r>
            <a:r>
              <a:rPr lang="en-US" sz="2400" dirty="0" err="1" smtClean="0"/>
              <a:t>int</a:t>
            </a:r>
            <a:r>
              <a:rPr lang="en-US" sz="2400" dirty="0" smtClean="0"/>
              <a:t> if s1  &lt; s2 and positive </a:t>
            </a:r>
            <a:r>
              <a:rPr lang="en-US" sz="2400" dirty="0" err="1" smtClean="0"/>
              <a:t>int</a:t>
            </a:r>
            <a:r>
              <a:rPr lang="en-US" sz="2400" dirty="0" smtClean="0"/>
              <a:t> if s1 &gt; s2 (lexicographic order)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0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1554</Words>
  <Application>Microsoft Macintosh PowerPoint</Application>
  <PresentationFormat>On-screen Show (4:3)</PresentationFormat>
  <Paragraphs>417</Paragraphs>
  <Slides>27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Homework 09: Method 1</vt:lpstr>
      <vt:lpstr>Homework 09: Method 2</vt:lpstr>
      <vt:lpstr>Homework 09: Method 3</vt:lpstr>
      <vt:lpstr>Quiz 18: Read a String</vt:lpstr>
      <vt:lpstr>Reading Strings (III)</vt:lpstr>
      <vt:lpstr>Your Own Read_Line</vt:lpstr>
      <vt:lpstr>Accessing String Content</vt:lpstr>
      <vt:lpstr>C String library (I)</vt:lpstr>
      <vt:lpstr>C String library (II)</vt:lpstr>
      <vt:lpstr>PowerPoint Presentation</vt:lpstr>
      <vt:lpstr>Example: Key Components</vt:lpstr>
      <vt:lpstr>Char Arrays vs Char Pointers</vt:lpstr>
      <vt:lpstr>String Idioms</vt:lpstr>
      <vt:lpstr>Array of Strings (I)</vt:lpstr>
      <vt:lpstr>Array of Strings (II)</vt:lpstr>
      <vt:lpstr>Command Line Arguments</vt:lpstr>
      <vt:lpstr>Pitfalls</vt:lpstr>
      <vt:lpstr>Summary</vt:lpstr>
      <vt:lpstr>CSE 220 – C Programming Lecture 22</vt:lpstr>
      <vt:lpstr>Writing Large Programs</vt:lpstr>
      <vt:lpstr>Source Files</vt:lpstr>
      <vt:lpstr>Example (I)</vt:lpstr>
      <vt:lpstr>Example (II)</vt:lpstr>
      <vt:lpstr>Header Files</vt:lpstr>
      <vt:lpstr>Include directive</vt:lpstr>
      <vt:lpstr>Examples</vt:lpstr>
      <vt:lpstr>Quiz 19: Two Forms of Include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455</cp:revision>
  <dcterms:created xsi:type="dcterms:W3CDTF">2006-08-16T00:00:00Z</dcterms:created>
  <dcterms:modified xsi:type="dcterms:W3CDTF">2020-03-25T17:36:05Z</dcterms:modified>
</cp:coreProperties>
</file>