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445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7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1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6" autoAdjust="0"/>
    <p:restoredTop sz="91087" autoAdjust="0"/>
  </p:normalViewPr>
  <p:slideViewPr>
    <p:cSldViewPr>
      <p:cViewPr varScale="1">
        <p:scale>
          <a:sx n="87" d="100"/>
          <a:sy n="87" d="100"/>
        </p:scale>
        <p:origin x="-16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085-610C-4A2E-AC2E-4C152C7D111D}" type="datetime1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704-6517-47ED-9481-714E911C8C70}" type="datetime1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AB7E-B744-49D5-8921-14CC431446D9}" type="datetime1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305E1B26-7D2C-4C88-ACE6-7748375FA377}" type="datetime1">
              <a:rPr lang="en-US" smtClean="0"/>
              <a:t>3/30/20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669-5BC7-4B01-9901-D4E08E689799}" type="datetime1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F0D2B1DF-7A6E-49ED-A5E3-50838F9C5E63}" type="datetime1">
              <a:rPr lang="en-US" smtClean="0"/>
              <a:t>3/30/20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FDA-807C-4975-853D-5410AF66361B}" type="datetime1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A12-54B3-4B95-862B-F6A3CBB9DF07}" type="datetime1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E731-33DD-4C2A-A384-DF4867FCF244}" type="datetime1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804-FB48-4DCF-BA3F-77E6D438F7C4}" type="datetime1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2BA-B1B8-4041-AF2D-5F470B8715A0}" type="datetime1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263C-1E7C-4B20-8C43-58EEC4123E7C}" type="datetime1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Writing Large Programs (II)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20(a): </a:t>
            </a:r>
            <a:r>
              <a:rPr lang="en-US" dirty="0" err="1" smtClean="0"/>
              <a:t>ifndef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Consider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following is wrong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1981200"/>
            <a:ext cx="662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99"/>
                </a:solidFill>
              </a:rPr>
              <a:t>#</a:t>
            </a:r>
            <a:r>
              <a:rPr lang="en-US" sz="3200" dirty="0" err="1">
                <a:solidFill>
                  <a:srgbClr val="000099"/>
                </a:solidFill>
              </a:rPr>
              <a:t>ifndef</a:t>
            </a:r>
            <a:r>
              <a:rPr lang="en-US" sz="3200" dirty="0">
                <a:solidFill>
                  <a:srgbClr val="000099"/>
                </a:solidFill>
              </a:rPr>
              <a:t> </a:t>
            </a:r>
            <a:r>
              <a:rPr lang="en-US" sz="3200" dirty="0" smtClean="0">
                <a:solidFill>
                  <a:srgbClr val="000099"/>
                </a:solidFill>
              </a:rPr>
              <a:t>FILE_1</a:t>
            </a:r>
            <a:endParaRPr lang="en-US" sz="3200" dirty="0">
              <a:solidFill>
                <a:srgbClr val="000099"/>
              </a:solidFill>
            </a:endParaRPr>
          </a:p>
          <a:p>
            <a:r>
              <a:rPr lang="en-US" sz="3200" dirty="0">
                <a:solidFill>
                  <a:srgbClr val="000099"/>
                </a:solidFill>
              </a:rPr>
              <a:t>#define </a:t>
            </a:r>
            <a:r>
              <a:rPr lang="en-US" sz="3200" dirty="0" smtClean="0">
                <a:solidFill>
                  <a:srgbClr val="000099"/>
                </a:solidFill>
              </a:rPr>
              <a:t>FILE_1</a:t>
            </a:r>
            <a:endParaRPr lang="en-US" sz="3200" dirty="0">
              <a:solidFill>
                <a:srgbClr val="000099"/>
              </a:solidFill>
            </a:endParaRPr>
          </a:p>
          <a:p>
            <a:r>
              <a:rPr lang="en-US" sz="3200" dirty="0">
                <a:solidFill>
                  <a:srgbClr val="000099"/>
                </a:solidFill>
              </a:rPr>
              <a:t>….</a:t>
            </a:r>
          </a:p>
          <a:p>
            <a:r>
              <a:rPr lang="en-US" sz="3200" dirty="0" smtClean="0">
                <a:solidFill>
                  <a:srgbClr val="000099"/>
                </a:solidFill>
              </a:rPr>
              <a:t>#</a:t>
            </a:r>
            <a:r>
              <a:rPr lang="en-US" sz="3200" dirty="0" err="1">
                <a:solidFill>
                  <a:srgbClr val="000099"/>
                </a:solidFill>
              </a:rPr>
              <a:t>endif</a:t>
            </a:r>
            <a:endParaRPr lang="en-US" sz="3200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6482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To avoid repeated definition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To allow different files to share the same definition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After the above, it is possible that FILE_1 is </a:t>
            </a:r>
            <a:r>
              <a:rPr lang="en-US" sz="3000" smtClean="0">
                <a:latin typeface="Arial Narrow" pitchFamily="34" charset="0"/>
              </a:rPr>
              <a:t>not defined</a:t>
            </a:r>
            <a:endParaRPr lang="en-US" sz="30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4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into Files: Add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4674"/>
            <a:ext cx="40386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printSingle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array[],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n};</a:t>
            </a:r>
          </a:p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printMultiple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  <a:endParaRPr lang="en-US" dirty="0">
              <a:solidFill>
                <a:srgbClr val="0B2B91"/>
              </a:solidFill>
            </a:endParaRPr>
          </a:p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printSeparated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array[], </a:t>
            </a:r>
          </a:p>
          <a:p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smtClean="0">
                <a:solidFill>
                  <a:srgbClr val="0B2B91"/>
                </a:solidFill>
              </a:rPr>
              <a:t> 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n, char </a:t>
            </a:r>
            <a:r>
              <a:rPr lang="en-US" dirty="0" err="1" smtClean="0">
                <a:solidFill>
                  <a:srgbClr val="0B2B91"/>
                </a:solidFill>
              </a:rPr>
              <a:t>sep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</a:p>
          <a:p>
            <a:r>
              <a:rPr lang="en-US" dirty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printAbove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smtClean="0">
                <a:solidFill>
                  <a:srgbClr val="0B2B91"/>
                </a:solidFill>
              </a:rPr>
              <a:t>n</a:t>
            </a:r>
            <a:r>
              <a:rPr lang="en-US" dirty="0">
                <a:solidFill>
                  <a:srgbClr val="0B2B91"/>
                </a:solidFill>
              </a:rPr>
              <a:t> 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</a:p>
          <a:p>
            <a:r>
              <a:rPr lang="en-US" dirty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printBelow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smtClean="0">
                <a:solidFill>
                  <a:srgbClr val="0B2B91"/>
                </a:solidFill>
              </a:rPr>
              <a:t>n</a:t>
            </a:r>
            <a:r>
              <a:rPr lang="en-US" dirty="0">
                <a:solidFill>
                  <a:srgbClr val="0B2B91"/>
                </a:solidFill>
              </a:rPr>
              <a:t> 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  <a:endParaRPr lang="en-US" dirty="0">
              <a:solidFill>
                <a:srgbClr val="0B2B9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638478"/>
            <a:ext cx="4038600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B2B91"/>
                </a:solidFill>
              </a:rPr>
              <a:t>void insert(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array[],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n,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idx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</a:p>
          <a:p>
            <a:r>
              <a:rPr lang="en-US" dirty="0">
                <a:solidFill>
                  <a:srgbClr val="0B2B91"/>
                </a:solidFill>
              </a:rPr>
              <a:t>void </a:t>
            </a:r>
            <a:r>
              <a:rPr lang="en-US" dirty="0" smtClean="0">
                <a:solidFill>
                  <a:srgbClr val="0B2B91"/>
                </a:solidFill>
              </a:rPr>
              <a:t>delete(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  <a:endParaRPr lang="en-US" dirty="0">
              <a:solidFill>
                <a:srgbClr val="0B2B91"/>
              </a:solidFill>
            </a:endParaRPr>
          </a:p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deleteAll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</a:p>
          <a:p>
            <a:r>
              <a:rPr lang="en-US" dirty="0" err="1">
                <a:solidFill>
                  <a:srgbClr val="0B2B91"/>
                </a:solidFill>
              </a:rPr>
              <a:t>i</a:t>
            </a:r>
            <a:r>
              <a:rPr lang="en-US" dirty="0" err="1" smtClean="0">
                <a:solidFill>
                  <a:srgbClr val="0B2B91"/>
                </a:solidFill>
              </a:rPr>
              <a:t>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findPos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  <a:endParaRPr lang="en-US" dirty="0">
              <a:solidFill>
                <a:srgbClr val="0B2B9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2769"/>
            <a:ext cx="19812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ArrayDisplay.h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167413"/>
            <a:ext cx="24384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ArrayControl.h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684506"/>
            <a:ext cx="4495800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B2B91"/>
                </a:solidFill>
              </a:rPr>
              <a:t>#include “</a:t>
            </a:r>
            <a:r>
              <a:rPr lang="en-US" dirty="0" err="1" smtClean="0">
                <a:solidFill>
                  <a:srgbClr val="0B2B91"/>
                </a:solidFill>
              </a:rPr>
              <a:t>ArrayDisplay.h</a:t>
            </a:r>
            <a:r>
              <a:rPr lang="en-US" dirty="0" smtClean="0">
                <a:solidFill>
                  <a:srgbClr val="0B2B91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printSingle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array[],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n) { ... }</a:t>
            </a:r>
          </a:p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printMultiple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n) </a:t>
            </a:r>
            <a:r>
              <a:rPr lang="en-US" dirty="0" smtClean="0">
                <a:solidFill>
                  <a:srgbClr val="0B2B91"/>
                </a:solidFill>
              </a:rPr>
              <a:t>{ … }</a:t>
            </a:r>
            <a:endParaRPr lang="en-US" dirty="0">
              <a:solidFill>
                <a:srgbClr val="0B2B91"/>
              </a:solidFill>
            </a:endParaRPr>
          </a:p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printSeparated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array[], </a:t>
            </a:r>
          </a:p>
          <a:p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smtClean="0">
                <a:solidFill>
                  <a:srgbClr val="0B2B91"/>
                </a:solidFill>
              </a:rPr>
              <a:t> 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n, char </a:t>
            </a:r>
            <a:r>
              <a:rPr lang="en-US" dirty="0" err="1" smtClean="0">
                <a:solidFill>
                  <a:srgbClr val="0B2B91"/>
                </a:solidFill>
              </a:rPr>
              <a:t>sep</a:t>
            </a:r>
            <a:r>
              <a:rPr lang="en-US" dirty="0" smtClean="0">
                <a:solidFill>
                  <a:srgbClr val="0B2B91"/>
                </a:solidFill>
              </a:rPr>
              <a:t>) { … }</a:t>
            </a:r>
          </a:p>
          <a:p>
            <a:r>
              <a:rPr lang="en-US" dirty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printAbove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smtClean="0">
                <a:solidFill>
                  <a:srgbClr val="0B2B91"/>
                </a:solidFill>
              </a:rPr>
              <a:t>n</a:t>
            </a:r>
            <a:r>
              <a:rPr lang="en-US" dirty="0">
                <a:solidFill>
                  <a:srgbClr val="0B2B91"/>
                </a:solidFill>
              </a:rPr>
              <a:t> 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 {... }</a:t>
            </a:r>
          </a:p>
          <a:p>
            <a:r>
              <a:rPr lang="en-US" dirty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printBelow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smtClean="0">
                <a:solidFill>
                  <a:srgbClr val="0B2B91"/>
                </a:solidFill>
              </a:rPr>
              <a:t>n</a:t>
            </a:r>
            <a:r>
              <a:rPr lang="en-US" dirty="0">
                <a:solidFill>
                  <a:srgbClr val="0B2B91"/>
                </a:solidFill>
              </a:rPr>
              <a:t> 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 {... }</a:t>
            </a:r>
            <a:endParaRPr lang="en-US" dirty="0">
              <a:solidFill>
                <a:srgbClr val="0B2B9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2168" y="1222841"/>
            <a:ext cx="20574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ArrayDisplay.c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62168" y="4646474"/>
            <a:ext cx="434340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2B91"/>
                </a:solidFill>
              </a:rPr>
              <a:t>#include “</a:t>
            </a:r>
            <a:r>
              <a:rPr lang="en-US" dirty="0" err="1" smtClean="0">
                <a:solidFill>
                  <a:srgbClr val="0B2B91"/>
                </a:solidFill>
              </a:rPr>
              <a:t>ArrayControl.h</a:t>
            </a:r>
            <a:r>
              <a:rPr lang="en-US" dirty="0">
                <a:solidFill>
                  <a:srgbClr val="0B2B91"/>
                </a:solidFill>
              </a:rPr>
              <a:t>”</a:t>
            </a:r>
            <a:endParaRPr lang="en-US" dirty="0" smtClean="0">
              <a:solidFill>
                <a:srgbClr val="0B2B91"/>
              </a:solidFill>
            </a:endParaRPr>
          </a:p>
          <a:p>
            <a:r>
              <a:rPr lang="en-US" dirty="0" smtClean="0">
                <a:solidFill>
                  <a:srgbClr val="0B2B91"/>
                </a:solidFill>
              </a:rPr>
              <a:t>void insert(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array[],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n,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idx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</a:t>
            </a:r>
            <a:r>
              <a:rPr lang="en-US" dirty="0">
                <a:solidFill>
                  <a:srgbClr val="0B2B91"/>
                </a:solidFill>
              </a:rPr>
              <a:t> { ... }</a:t>
            </a:r>
            <a:endParaRPr lang="en-US" dirty="0" smtClean="0">
              <a:solidFill>
                <a:srgbClr val="0B2B91"/>
              </a:solidFill>
            </a:endParaRPr>
          </a:p>
          <a:p>
            <a:r>
              <a:rPr lang="en-US" dirty="0">
                <a:solidFill>
                  <a:srgbClr val="0B2B91"/>
                </a:solidFill>
              </a:rPr>
              <a:t>void </a:t>
            </a:r>
            <a:r>
              <a:rPr lang="en-US" dirty="0" smtClean="0">
                <a:solidFill>
                  <a:srgbClr val="0B2B91"/>
                </a:solidFill>
              </a:rPr>
              <a:t>delete(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</a:t>
            </a:r>
            <a:r>
              <a:rPr lang="en-US" dirty="0">
                <a:solidFill>
                  <a:srgbClr val="0B2B91"/>
                </a:solidFill>
              </a:rPr>
              <a:t> { ... }</a:t>
            </a:r>
          </a:p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deleteAll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</a:t>
            </a:r>
            <a:r>
              <a:rPr lang="en-US" dirty="0">
                <a:solidFill>
                  <a:srgbClr val="0B2B91"/>
                </a:solidFill>
              </a:rPr>
              <a:t> { ... }</a:t>
            </a:r>
            <a:endParaRPr lang="en-US" dirty="0" smtClean="0">
              <a:solidFill>
                <a:srgbClr val="0B2B91"/>
              </a:solidFill>
            </a:endParaRPr>
          </a:p>
          <a:p>
            <a:r>
              <a:rPr lang="en-US" dirty="0" err="1">
                <a:solidFill>
                  <a:srgbClr val="0B2B91"/>
                </a:solidFill>
              </a:rPr>
              <a:t>i</a:t>
            </a:r>
            <a:r>
              <a:rPr lang="en-US" dirty="0" err="1" smtClean="0">
                <a:solidFill>
                  <a:srgbClr val="0B2B91"/>
                </a:solidFill>
              </a:rPr>
              <a:t>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findPos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</a:t>
            </a:r>
            <a:r>
              <a:rPr lang="en-US" dirty="0">
                <a:solidFill>
                  <a:srgbClr val="0B2B91"/>
                </a:solidFill>
              </a:rPr>
              <a:t> { ...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4186535"/>
            <a:ext cx="204756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ArrayControl.c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00300" y="1559727"/>
            <a:ext cx="2171700" cy="3452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2819400" y="4398246"/>
            <a:ext cx="1752600" cy="4414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3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into Files: Add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4674"/>
            <a:ext cx="403860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printSingle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array[],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n;</a:t>
            </a:r>
          </a:p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printMultiple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  <a:endParaRPr lang="en-US" dirty="0">
              <a:solidFill>
                <a:srgbClr val="0B2B91"/>
              </a:solidFill>
            </a:endParaRPr>
          </a:p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printSeparated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array[], </a:t>
            </a:r>
          </a:p>
          <a:p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smtClean="0">
                <a:solidFill>
                  <a:srgbClr val="0B2B91"/>
                </a:solidFill>
              </a:rPr>
              <a:t> 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n, char </a:t>
            </a:r>
            <a:r>
              <a:rPr lang="en-US" dirty="0" err="1" smtClean="0">
                <a:solidFill>
                  <a:srgbClr val="0B2B91"/>
                </a:solidFill>
              </a:rPr>
              <a:t>sep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</a:p>
          <a:p>
            <a:r>
              <a:rPr lang="en-US" dirty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printAbove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smtClean="0">
                <a:solidFill>
                  <a:srgbClr val="0B2B91"/>
                </a:solidFill>
              </a:rPr>
              <a:t>n</a:t>
            </a:r>
            <a:r>
              <a:rPr lang="en-US" dirty="0">
                <a:solidFill>
                  <a:srgbClr val="0B2B91"/>
                </a:solidFill>
              </a:rPr>
              <a:t> 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</a:p>
          <a:p>
            <a:r>
              <a:rPr lang="en-US" dirty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printBelow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smtClean="0">
                <a:solidFill>
                  <a:srgbClr val="0B2B91"/>
                </a:solidFill>
              </a:rPr>
              <a:t>n</a:t>
            </a:r>
            <a:r>
              <a:rPr lang="en-US" dirty="0">
                <a:solidFill>
                  <a:srgbClr val="0B2B91"/>
                </a:solidFill>
              </a:rPr>
              <a:t> 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  <a:endParaRPr lang="en-US" dirty="0">
              <a:solidFill>
                <a:srgbClr val="0B2B9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026932"/>
            <a:ext cx="4038600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B2B91"/>
                </a:solidFill>
              </a:rPr>
              <a:t>void insert(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array[],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n,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idx</a:t>
            </a:r>
            <a:r>
              <a:rPr lang="en-US" dirty="0" smtClean="0">
                <a:solidFill>
                  <a:srgbClr val="0B2B91"/>
                </a:solidFill>
              </a:rPr>
              <a:t>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</a:p>
          <a:p>
            <a:r>
              <a:rPr lang="en-US" dirty="0">
                <a:solidFill>
                  <a:srgbClr val="0B2B91"/>
                </a:solidFill>
              </a:rPr>
              <a:t>void </a:t>
            </a:r>
            <a:r>
              <a:rPr lang="en-US" dirty="0" smtClean="0">
                <a:solidFill>
                  <a:srgbClr val="0B2B91"/>
                </a:solidFill>
              </a:rPr>
              <a:t>delete(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n, 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  <a:endParaRPr lang="en-US" dirty="0">
              <a:solidFill>
                <a:srgbClr val="0B2B91"/>
              </a:solidFill>
            </a:endParaRPr>
          </a:p>
          <a:p>
            <a:r>
              <a:rPr lang="en-US" dirty="0" smtClean="0">
                <a:solidFill>
                  <a:srgbClr val="0B2B91"/>
                </a:solidFill>
              </a:rPr>
              <a:t>void </a:t>
            </a:r>
            <a:r>
              <a:rPr lang="en-US" dirty="0" err="1" smtClean="0">
                <a:solidFill>
                  <a:srgbClr val="0B2B91"/>
                </a:solidFill>
              </a:rPr>
              <a:t>deleteAll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</a:p>
          <a:p>
            <a:r>
              <a:rPr lang="en-US" dirty="0" err="1">
                <a:solidFill>
                  <a:srgbClr val="0B2B91"/>
                </a:solidFill>
              </a:rPr>
              <a:t>i</a:t>
            </a:r>
            <a:r>
              <a:rPr lang="en-US" dirty="0" err="1" smtClean="0">
                <a:solidFill>
                  <a:srgbClr val="0B2B91"/>
                </a:solidFill>
              </a:rPr>
              <a:t>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findPos</a:t>
            </a:r>
            <a:r>
              <a:rPr lang="en-US" dirty="0" smtClean="0">
                <a:solidFill>
                  <a:srgbClr val="0B2B91"/>
                </a:solidFill>
              </a:rPr>
              <a:t>(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>
                <a:solidFill>
                  <a:srgbClr val="0B2B91"/>
                </a:solidFill>
              </a:rPr>
              <a:t>array[],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n, </a:t>
            </a:r>
            <a:r>
              <a:rPr lang="en-US" dirty="0" err="1">
                <a:solidFill>
                  <a:srgbClr val="0B2B91"/>
                </a:solidFill>
              </a:rPr>
              <a:t>int</a:t>
            </a:r>
            <a:r>
              <a:rPr lang="en-US" dirty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val</a:t>
            </a:r>
            <a:r>
              <a:rPr lang="en-US" dirty="0" smtClean="0">
                <a:solidFill>
                  <a:srgbClr val="0B2B91"/>
                </a:solidFill>
              </a:rPr>
              <a:t>);</a:t>
            </a:r>
            <a:endParaRPr lang="en-US" dirty="0">
              <a:solidFill>
                <a:srgbClr val="0B2B9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19200"/>
            <a:ext cx="1905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ArrayDisplay.h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657600"/>
            <a:ext cx="16764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ArrayControl.h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62400" y="1704170"/>
            <a:ext cx="762000" cy="20083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29000" y="2133600"/>
            <a:ext cx="1295400" cy="1893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659926"/>
            <a:ext cx="3505200" cy="3693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ArrayDisplay.h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#include “</a:t>
            </a:r>
            <a:r>
              <a:rPr lang="en-US" dirty="0" err="1" smtClean="0"/>
              <a:t>ArrayControl.h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1305342"/>
            <a:ext cx="152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MainProg.c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1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2494002"/>
            <a:ext cx="2438400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Preprocessor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886200"/>
            <a:ext cx="1905000" cy="553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Compiler</a:t>
            </a:r>
            <a:endParaRPr lang="en-US" sz="3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17526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1242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91000" y="45720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9992" y="1828800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B2B91"/>
                </a:solidFill>
              </a:rPr>
              <a:t>C program</a:t>
            </a:r>
            <a:endParaRPr lang="en-US" sz="2400" i="1" dirty="0">
              <a:solidFill>
                <a:srgbClr val="0B2B9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00" y="31959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B2B91"/>
                </a:solidFill>
              </a:rPr>
              <a:t>Modified C program</a:t>
            </a:r>
            <a:endParaRPr lang="en-US" sz="2400" i="1" dirty="0">
              <a:solidFill>
                <a:srgbClr val="0B2B9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0" y="4648200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B2B91"/>
                </a:solidFill>
              </a:rPr>
              <a:t>Object code</a:t>
            </a:r>
            <a:endParaRPr lang="en-US" sz="2400" i="1" dirty="0">
              <a:solidFill>
                <a:srgbClr val="0B2B9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4572000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B2B91"/>
                </a:solidFill>
              </a:rPr>
              <a:t>Library files</a:t>
            </a:r>
            <a:endParaRPr lang="en-US" sz="2400" i="1" dirty="0">
              <a:solidFill>
                <a:srgbClr val="0B2B9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600" y="5257800"/>
            <a:ext cx="1905000" cy="5539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Linker</a:t>
            </a:r>
            <a:endParaRPr lang="en-US" sz="3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71800" y="4800600"/>
            <a:ext cx="1066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14880" y="5304504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B2B91"/>
                </a:solidFill>
              </a:rPr>
              <a:t>Executable</a:t>
            </a:r>
            <a:endParaRPr lang="en-US" sz="2400" i="1" dirty="0">
              <a:solidFill>
                <a:srgbClr val="0B2B91"/>
              </a:solidFill>
            </a:endParaRPr>
          </a:p>
        </p:txBody>
      </p:sp>
      <p:cxnSp>
        <p:nvCxnSpPr>
          <p:cNvPr id="25" name="Straight Arrow Connector 24"/>
          <p:cNvCxnSpPr>
            <a:stCxn id="18" idx="3"/>
            <a:endCxn id="22" idx="1"/>
          </p:cNvCxnSpPr>
          <p:nvPr/>
        </p:nvCxnSpPr>
        <p:spPr>
          <a:xfrm>
            <a:off x="5181600" y="5534799"/>
            <a:ext cx="833280" cy="5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41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Exe. from Multiple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Compilation:</a:t>
            </a:r>
          </a:p>
          <a:p>
            <a:pPr lvl="1"/>
            <a:r>
              <a:rPr lang="en-US" dirty="0" smtClean="0"/>
              <a:t>Every source file must be compiled separately</a:t>
            </a:r>
          </a:p>
          <a:p>
            <a:pPr lvl="1"/>
            <a:r>
              <a:rPr lang="en-US" dirty="0" smtClean="0"/>
              <a:t>Header files don’t need to be compiled</a:t>
            </a:r>
          </a:p>
          <a:p>
            <a:pPr lvl="1"/>
            <a:r>
              <a:rPr lang="en-US" dirty="0" smtClean="0"/>
              <a:t>An object file is generated for each source</a:t>
            </a:r>
          </a:p>
          <a:p>
            <a:r>
              <a:rPr lang="en-US" dirty="0" smtClean="0"/>
              <a:t>Linking:</a:t>
            </a:r>
          </a:p>
          <a:p>
            <a:pPr lvl="1"/>
            <a:r>
              <a:rPr lang="en-US" dirty="0" smtClean="0"/>
              <a:t>Linker combines all object files and the needed library files and produces an executable</a:t>
            </a:r>
          </a:p>
          <a:p>
            <a:r>
              <a:rPr lang="en-US" dirty="0" smtClean="0"/>
              <a:t>Compilers allow building a program in one step:</a:t>
            </a: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B2B91"/>
                </a:solidFill>
              </a:rPr>
              <a:t>gcc</a:t>
            </a:r>
            <a:r>
              <a:rPr lang="en-US" dirty="0" smtClean="0">
                <a:solidFill>
                  <a:srgbClr val="0B2B91"/>
                </a:solidFill>
              </a:rPr>
              <a:t> –o </a:t>
            </a:r>
            <a:r>
              <a:rPr lang="en-US" dirty="0" err="1" smtClean="0">
                <a:solidFill>
                  <a:srgbClr val="0B2B91"/>
                </a:solidFill>
              </a:rPr>
              <a:t>myprog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myprog.c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arrayDis.c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arrayCtrl.c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9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all source files on a command line: 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Wastes time building program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>: a file containing information to build the executable</a:t>
            </a:r>
          </a:p>
          <a:p>
            <a:pPr lvl="1"/>
            <a:r>
              <a:rPr lang="en-US" dirty="0" smtClean="0"/>
              <a:t>Lists the files that are part of the program</a:t>
            </a:r>
          </a:p>
          <a:p>
            <a:pPr lvl="1"/>
            <a:r>
              <a:rPr lang="en-US" dirty="0" smtClean="0"/>
              <a:t>Dependencies: files needed by the program</a:t>
            </a:r>
          </a:p>
          <a:p>
            <a:pPr lvl="1"/>
            <a:r>
              <a:rPr lang="en-US" dirty="0" smtClean="0"/>
              <a:t>Normally stored in a file named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4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Makefile</a:t>
            </a:r>
            <a:r>
              <a:rPr lang="en-US" dirty="0" smtClean="0"/>
              <a:t>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700" dirty="0" err="1" smtClean="0"/>
              <a:t>myprog</a:t>
            </a:r>
            <a:r>
              <a:rPr lang="en-US" sz="2700" dirty="0" smtClean="0"/>
              <a:t>: </a:t>
            </a:r>
            <a:r>
              <a:rPr lang="en-US" sz="2700" dirty="0" err="1" smtClean="0"/>
              <a:t>myprog.o</a:t>
            </a:r>
            <a:r>
              <a:rPr lang="en-US" sz="2700" dirty="0" smtClean="0"/>
              <a:t> </a:t>
            </a:r>
            <a:r>
              <a:rPr lang="en-US" sz="2700" dirty="0" err="1" smtClean="0"/>
              <a:t>arrayDisplay.o</a:t>
            </a:r>
            <a:r>
              <a:rPr lang="en-US" sz="2700" dirty="0" smtClean="0"/>
              <a:t> </a:t>
            </a:r>
            <a:r>
              <a:rPr lang="en-US" sz="2700" dirty="0" err="1" smtClean="0"/>
              <a:t>arrayControl.o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700" dirty="0" err="1" smtClean="0"/>
              <a:t>gcc</a:t>
            </a:r>
            <a:r>
              <a:rPr lang="en-US" sz="2700" dirty="0" smtClean="0"/>
              <a:t> –o </a:t>
            </a:r>
            <a:r>
              <a:rPr lang="en-US" sz="2700" dirty="0" err="1" smtClean="0"/>
              <a:t>myprog</a:t>
            </a:r>
            <a:r>
              <a:rPr lang="en-US" sz="2700" dirty="0" smtClean="0"/>
              <a:t> </a:t>
            </a:r>
            <a:r>
              <a:rPr lang="en-US" sz="2700" dirty="0" err="1" smtClean="0"/>
              <a:t>myprog.o</a:t>
            </a:r>
            <a:r>
              <a:rPr lang="en-US" sz="2700" dirty="0" smtClean="0"/>
              <a:t> </a:t>
            </a:r>
            <a:r>
              <a:rPr lang="en-US" sz="2700" dirty="0" err="1" smtClean="0"/>
              <a:t>arrayDisplay.o</a:t>
            </a:r>
            <a:r>
              <a:rPr lang="en-US" sz="2700" dirty="0" smtClean="0"/>
              <a:t> </a:t>
            </a:r>
            <a:r>
              <a:rPr lang="en-US" sz="2700" dirty="0" err="1" smtClean="0"/>
              <a:t>arrayControl.o</a:t>
            </a:r>
            <a:endParaRPr lang="en-US" sz="2700" dirty="0" smtClean="0"/>
          </a:p>
          <a:p>
            <a:pPr>
              <a:lnSpc>
                <a:spcPct val="150000"/>
              </a:lnSpc>
              <a:buNone/>
            </a:pPr>
            <a:r>
              <a:rPr lang="en-US" sz="2700" dirty="0" err="1" smtClean="0"/>
              <a:t>myprog.o</a:t>
            </a:r>
            <a:r>
              <a:rPr lang="en-US" sz="2700" dirty="0" smtClean="0"/>
              <a:t>: </a:t>
            </a:r>
            <a:r>
              <a:rPr lang="en-US" sz="2700" dirty="0" err="1" smtClean="0"/>
              <a:t>myprog.c</a:t>
            </a:r>
            <a:r>
              <a:rPr lang="en-US" sz="2700" dirty="0" smtClean="0"/>
              <a:t> </a:t>
            </a:r>
            <a:r>
              <a:rPr lang="en-US" sz="2700" dirty="0" err="1" smtClean="0"/>
              <a:t>arrayDisplay.h</a:t>
            </a:r>
            <a:r>
              <a:rPr lang="en-US" sz="2700" dirty="0" smtClean="0"/>
              <a:t> </a:t>
            </a:r>
            <a:r>
              <a:rPr lang="en-US" sz="2700" dirty="0" err="1" smtClean="0"/>
              <a:t>arrayControl.h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700" dirty="0" err="1" smtClean="0"/>
              <a:t>gcc</a:t>
            </a:r>
            <a:r>
              <a:rPr lang="en-US" sz="2700" dirty="0" smtClean="0"/>
              <a:t> –c </a:t>
            </a:r>
            <a:r>
              <a:rPr lang="en-US" sz="2700" dirty="0" err="1" smtClean="0"/>
              <a:t>myprog.c</a:t>
            </a:r>
            <a:endParaRPr lang="en-US" sz="2700" dirty="0" smtClean="0"/>
          </a:p>
          <a:p>
            <a:pPr>
              <a:lnSpc>
                <a:spcPct val="150000"/>
              </a:lnSpc>
              <a:buNone/>
            </a:pPr>
            <a:r>
              <a:rPr lang="en-US" sz="2700" dirty="0" err="1" smtClean="0"/>
              <a:t>arrayDisplay.o</a:t>
            </a:r>
            <a:r>
              <a:rPr lang="en-US" sz="2700" dirty="0" smtClean="0"/>
              <a:t>: </a:t>
            </a:r>
            <a:r>
              <a:rPr lang="en-US" sz="2700" dirty="0" err="1" smtClean="0"/>
              <a:t>arrayDisplay.c</a:t>
            </a:r>
            <a:r>
              <a:rPr lang="en-US" sz="2700" dirty="0" smtClean="0"/>
              <a:t> </a:t>
            </a:r>
            <a:r>
              <a:rPr lang="en-US" sz="2700" dirty="0" err="1" smtClean="0"/>
              <a:t>arrayDisplay.h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700" dirty="0" err="1" smtClean="0"/>
              <a:t>gcc</a:t>
            </a:r>
            <a:r>
              <a:rPr lang="en-US" sz="2700" dirty="0" smtClean="0"/>
              <a:t> –c </a:t>
            </a:r>
            <a:r>
              <a:rPr lang="en-US" sz="2700" dirty="0" err="1" smtClean="0"/>
              <a:t>arrayDisplay.c</a:t>
            </a:r>
            <a:endParaRPr lang="en-US" sz="2700" dirty="0" smtClean="0"/>
          </a:p>
          <a:p>
            <a:pPr>
              <a:lnSpc>
                <a:spcPct val="150000"/>
              </a:lnSpc>
              <a:buNone/>
            </a:pPr>
            <a:r>
              <a:rPr lang="en-US" sz="2700" dirty="0" err="1" smtClean="0"/>
              <a:t>arrayControl.o</a:t>
            </a:r>
            <a:r>
              <a:rPr lang="en-US" sz="2700" dirty="0" smtClean="0"/>
              <a:t>: </a:t>
            </a:r>
            <a:r>
              <a:rPr lang="en-US" sz="2700" dirty="0" err="1" smtClean="0"/>
              <a:t>arrayControl.c</a:t>
            </a:r>
            <a:r>
              <a:rPr lang="en-US" sz="2700" dirty="0" smtClean="0"/>
              <a:t> </a:t>
            </a:r>
            <a:r>
              <a:rPr lang="en-US" sz="2700" dirty="0" err="1" smtClean="0"/>
              <a:t>arrayControl.h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700" dirty="0" err="1" smtClean="0"/>
              <a:t>gcc</a:t>
            </a:r>
            <a:r>
              <a:rPr lang="en-US" sz="2700" dirty="0" smtClean="0"/>
              <a:t> –c </a:t>
            </a:r>
            <a:r>
              <a:rPr lang="en-US" sz="2700" dirty="0" err="1" smtClean="0"/>
              <a:t>arrayControl.c</a:t>
            </a:r>
            <a:endParaRPr lang="en-US" sz="27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" y="4009104"/>
            <a:ext cx="80010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5181600"/>
            <a:ext cx="80010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819400"/>
            <a:ext cx="80010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676400"/>
            <a:ext cx="80010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Makefile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700" dirty="0" err="1" smtClean="0"/>
              <a:t>myprog</a:t>
            </a:r>
            <a:r>
              <a:rPr lang="en-US" sz="2700" dirty="0" smtClean="0"/>
              <a:t>: </a:t>
            </a:r>
            <a:r>
              <a:rPr lang="en-US" sz="2700" dirty="0" err="1" smtClean="0"/>
              <a:t>myprog.o</a:t>
            </a:r>
            <a:r>
              <a:rPr lang="en-US" sz="2700" dirty="0" smtClean="0"/>
              <a:t> </a:t>
            </a:r>
            <a:r>
              <a:rPr lang="en-US" sz="2700" dirty="0" err="1" smtClean="0"/>
              <a:t>arrayDisplay.o</a:t>
            </a:r>
            <a:r>
              <a:rPr lang="en-US" sz="2700" dirty="0" smtClean="0"/>
              <a:t> </a:t>
            </a:r>
            <a:r>
              <a:rPr lang="en-US" sz="2700" dirty="0" err="1" smtClean="0"/>
              <a:t>arrayControl.o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700" dirty="0" err="1" smtClean="0"/>
              <a:t>gcc</a:t>
            </a:r>
            <a:r>
              <a:rPr lang="en-US" sz="2700" dirty="0" smtClean="0"/>
              <a:t> –o </a:t>
            </a:r>
            <a:r>
              <a:rPr lang="en-US" sz="2700" dirty="0" err="1" smtClean="0"/>
              <a:t>myprog</a:t>
            </a:r>
            <a:r>
              <a:rPr lang="en-US" sz="2700" dirty="0" smtClean="0"/>
              <a:t> </a:t>
            </a:r>
            <a:r>
              <a:rPr lang="en-US" sz="2700" dirty="0" err="1" smtClean="0"/>
              <a:t>myprog.o</a:t>
            </a:r>
            <a:r>
              <a:rPr lang="en-US" sz="2700" dirty="0" smtClean="0"/>
              <a:t> </a:t>
            </a:r>
            <a:r>
              <a:rPr lang="en-US" sz="2700" dirty="0" err="1" smtClean="0"/>
              <a:t>arrayDisplay.o</a:t>
            </a:r>
            <a:r>
              <a:rPr lang="en-US" sz="2700" dirty="0" smtClean="0"/>
              <a:t> </a:t>
            </a:r>
            <a:r>
              <a:rPr lang="en-US" sz="2700" dirty="0" err="1" smtClean="0"/>
              <a:t>arrayControl.o</a:t>
            </a:r>
            <a:endParaRPr lang="en-US" sz="2700" dirty="0" smtClean="0"/>
          </a:p>
          <a:p>
            <a:pPr>
              <a:lnSpc>
                <a:spcPct val="150000"/>
              </a:lnSpc>
              <a:buNone/>
            </a:pPr>
            <a:r>
              <a:rPr lang="en-US" sz="2700" dirty="0" err="1" smtClean="0"/>
              <a:t>myprog.o</a:t>
            </a:r>
            <a:r>
              <a:rPr lang="en-US" sz="2700" dirty="0" smtClean="0"/>
              <a:t>: </a:t>
            </a:r>
            <a:r>
              <a:rPr lang="en-US" sz="2700" dirty="0" err="1" smtClean="0"/>
              <a:t>myprog.c</a:t>
            </a:r>
            <a:r>
              <a:rPr lang="en-US" sz="2700" dirty="0" smtClean="0"/>
              <a:t> </a:t>
            </a:r>
            <a:r>
              <a:rPr lang="en-US" sz="2700" dirty="0" err="1" smtClean="0"/>
              <a:t>arrayDisplay.h</a:t>
            </a:r>
            <a:r>
              <a:rPr lang="en-US" sz="2700" dirty="0" smtClean="0"/>
              <a:t> </a:t>
            </a:r>
            <a:r>
              <a:rPr lang="en-US" sz="2700" dirty="0" err="1" smtClean="0"/>
              <a:t>arrayControl.h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700" dirty="0" err="1" smtClean="0"/>
              <a:t>gcc</a:t>
            </a:r>
            <a:r>
              <a:rPr lang="en-US" sz="2700" dirty="0" smtClean="0"/>
              <a:t> –c </a:t>
            </a:r>
            <a:r>
              <a:rPr lang="en-US" sz="2700" dirty="0" err="1" smtClean="0"/>
              <a:t>myprog.c</a:t>
            </a:r>
            <a:endParaRPr lang="en-US" sz="2700" dirty="0" smtClean="0"/>
          </a:p>
          <a:p>
            <a:pPr>
              <a:lnSpc>
                <a:spcPct val="150000"/>
              </a:lnSpc>
              <a:buNone/>
            </a:pPr>
            <a:r>
              <a:rPr lang="en-US" sz="2700" dirty="0" err="1" smtClean="0"/>
              <a:t>arrayDisplay.o</a:t>
            </a:r>
            <a:r>
              <a:rPr lang="en-US" sz="2700" dirty="0" smtClean="0"/>
              <a:t>: </a:t>
            </a:r>
            <a:r>
              <a:rPr lang="en-US" sz="2700" dirty="0" err="1" smtClean="0"/>
              <a:t>arrayDisplay.c</a:t>
            </a:r>
            <a:r>
              <a:rPr lang="en-US" sz="2700" dirty="0" smtClean="0"/>
              <a:t> </a:t>
            </a:r>
            <a:r>
              <a:rPr lang="en-US" sz="2700" dirty="0" err="1" smtClean="0"/>
              <a:t>arrayDisplay.h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700" dirty="0" err="1" smtClean="0"/>
              <a:t>gcc</a:t>
            </a:r>
            <a:r>
              <a:rPr lang="en-US" sz="2700" dirty="0" smtClean="0"/>
              <a:t> –c </a:t>
            </a:r>
            <a:r>
              <a:rPr lang="en-US" sz="2700" dirty="0" err="1" smtClean="0"/>
              <a:t>arrayDisplay.c</a:t>
            </a:r>
            <a:endParaRPr lang="en-US" sz="2700" dirty="0" smtClean="0"/>
          </a:p>
          <a:p>
            <a:pPr>
              <a:lnSpc>
                <a:spcPct val="150000"/>
              </a:lnSpc>
              <a:buNone/>
            </a:pPr>
            <a:r>
              <a:rPr lang="en-US" sz="2700" dirty="0" err="1" smtClean="0"/>
              <a:t>arrayControl.o</a:t>
            </a:r>
            <a:r>
              <a:rPr lang="en-US" sz="2700" dirty="0" smtClean="0"/>
              <a:t>: </a:t>
            </a:r>
            <a:r>
              <a:rPr lang="en-US" sz="2700" dirty="0" err="1" smtClean="0"/>
              <a:t>arrayControl.c</a:t>
            </a:r>
            <a:r>
              <a:rPr lang="en-US" sz="2700" dirty="0" smtClean="0"/>
              <a:t> </a:t>
            </a:r>
            <a:r>
              <a:rPr lang="en-US" sz="2700" dirty="0" err="1" smtClean="0"/>
              <a:t>arrayControl.h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700" dirty="0" err="1" smtClean="0"/>
              <a:t>gcc</a:t>
            </a:r>
            <a:r>
              <a:rPr lang="en-US" sz="2700" dirty="0" smtClean="0"/>
              <a:t> –c </a:t>
            </a:r>
            <a:r>
              <a:rPr lang="en-US" sz="2700" dirty="0" err="1" smtClean="0"/>
              <a:t>arrayControl.c</a:t>
            </a:r>
            <a:endParaRPr lang="en-US" sz="27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1392" y="111596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4 Rules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3736" y="1676400"/>
            <a:ext cx="80010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3568" y="4208208"/>
            <a:ext cx="80010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700" dirty="0" err="1" smtClean="0">
                <a:solidFill>
                  <a:srgbClr val="C00000"/>
                </a:solidFill>
              </a:rPr>
              <a:t>myprog</a:t>
            </a:r>
            <a:r>
              <a:rPr lang="en-US" sz="2700" dirty="0" smtClean="0"/>
              <a:t>: </a:t>
            </a:r>
            <a:r>
              <a:rPr lang="en-US" sz="2700" dirty="0" err="1" smtClean="0"/>
              <a:t>myprog.o</a:t>
            </a:r>
            <a:r>
              <a:rPr lang="en-US" sz="2700" dirty="0" smtClean="0"/>
              <a:t> </a:t>
            </a:r>
            <a:r>
              <a:rPr lang="en-US" sz="2700" dirty="0" err="1" smtClean="0"/>
              <a:t>arrayDisplay.o</a:t>
            </a:r>
            <a:r>
              <a:rPr lang="en-US" sz="2700" dirty="0" smtClean="0"/>
              <a:t> </a:t>
            </a:r>
            <a:r>
              <a:rPr lang="en-US" sz="2700" dirty="0" err="1" smtClean="0"/>
              <a:t>arrayControl.o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700" dirty="0" err="1" smtClean="0">
                <a:solidFill>
                  <a:srgbClr val="00B050"/>
                </a:solidFill>
              </a:rPr>
              <a:t>gcc</a:t>
            </a:r>
            <a:r>
              <a:rPr lang="en-US" sz="2700" dirty="0" smtClean="0">
                <a:solidFill>
                  <a:srgbClr val="00B050"/>
                </a:solidFill>
              </a:rPr>
              <a:t> –o </a:t>
            </a:r>
            <a:r>
              <a:rPr lang="en-US" sz="2700" dirty="0" err="1" smtClean="0">
                <a:solidFill>
                  <a:srgbClr val="00B050"/>
                </a:solidFill>
              </a:rPr>
              <a:t>myprog</a:t>
            </a:r>
            <a:r>
              <a:rPr lang="en-US" sz="2700" dirty="0" smtClean="0">
                <a:solidFill>
                  <a:srgbClr val="00B050"/>
                </a:solidFill>
              </a:rPr>
              <a:t> </a:t>
            </a:r>
            <a:r>
              <a:rPr lang="en-US" sz="2700" dirty="0" err="1" smtClean="0">
                <a:solidFill>
                  <a:srgbClr val="00B050"/>
                </a:solidFill>
              </a:rPr>
              <a:t>myprog.o</a:t>
            </a:r>
            <a:r>
              <a:rPr lang="en-US" sz="2700" dirty="0" smtClean="0">
                <a:solidFill>
                  <a:srgbClr val="00B050"/>
                </a:solidFill>
              </a:rPr>
              <a:t> </a:t>
            </a:r>
            <a:r>
              <a:rPr lang="en-US" sz="2700" dirty="0" err="1" smtClean="0">
                <a:solidFill>
                  <a:srgbClr val="00B050"/>
                </a:solidFill>
              </a:rPr>
              <a:t>arrayDisplay.o</a:t>
            </a:r>
            <a:r>
              <a:rPr lang="en-US" sz="2700" dirty="0" smtClean="0">
                <a:solidFill>
                  <a:srgbClr val="00B050"/>
                </a:solidFill>
              </a:rPr>
              <a:t> </a:t>
            </a:r>
            <a:r>
              <a:rPr lang="en-US" sz="2700" dirty="0" err="1" smtClean="0">
                <a:solidFill>
                  <a:srgbClr val="00B050"/>
                </a:solidFill>
              </a:rPr>
              <a:t>arrayControl.o</a:t>
            </a:r>
            <a:endParaRPr lang="en-US" sz="2700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sz="2700" dirty="0" smtClean="0"/>
          </a:p>
          <a:p>
            <a:pPr>
              <a:lnSpc>
                <a:spcPct val="150000"/>
              </a:lnSpc>
              <a:buNone/>
            </a:pPr>
            <a:endParaRPr lang="en-US" sz="2700" dirty="0" smtClean="0"/>
          </a:p>
          <a:p>
            <a:pPr>
              <a:lnSpc>
                <a:spcPct val="150000"/>
              </a:lnSpc>
              <a:buNone/>
            </a:pPr>
            <a:r>
              <a:rPr lang="en-US" sz="2700" dirty="0" err="1" smtClean="0">
                <a:solidFill>
                  <a:srgbClr val="C00000"/>
                </a:solidFill>
              </a:rPr>
              <a:t>myprog.o</a:t>
            </a:r>
            <a:r>
              <a:rPr lang="en-US" sz="2700" dirty="0" smtClean="0"/>
              <a:t>: </a:t>
            </a:r>
            <a:r>
              <a:rPr lang="en-US" sz="2700" dirty="0" err="1" smtClean="0"/>
              <a:t>myprog.c</a:t>
            </a:r>
            <a:r>
              <a:rPr lang="en-US" sz="2700" dirty="0" smtClean="0"/>
              <a:t> </a:t>
            </a:r>
            <a:r>
              <a:rPr lang="en-US" sz="2700" dirty="0" err="1" smtClean="0"/>
              <a:t>arrayDisplay.h</a:t>
            </a:r>
            <a:r>
              <a:rPr lang="en-US" sz="2700" dirty="0" smtClean="0"/>
              <a:t> </a:t>
            </a:r>
            <a:r>
              <a:rPr lang="en-US" sz="2700" dirty="0" err="1" smtClean="0"/>
              <a:t>arrayControl.h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700" dirty="0" err="1" smtClean="0">
                <a:solidFill>
                  <a:srgbClr val="00B050"/>
                </a:solidFill>
              </a:rPr>
              <a:t>gcc</a:t>
            </a:r>
            <a:r>
              <a:rPr lang="en-US" sz="2700" dirty="0" smtClean="0">
                <a:solidFill>
                  <a:srgbClr val="00B050"/>
                </a:solidFill>
              </a:rPr>
              <a:t> –c </a:t>
            </a:r>
            <a:r>
              <a:rPr lang="en-US" sz="2700" dirty="0" err="1" smtClean="0">
                <a:solidFill>
                  <a:srgbClr val="00B050"/>
                </a:solidFill>
              </a:rPr>
              <a:t>myprog.c</a:t>
            </a:r>
            <a:endParaRPr lang="en-US" sz="27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Makefile</a:t>
            </a:r>
            <a:r>
              <a:rPr lang="en-US" dirty="0" smtClean="0"/>
              <a:t> (III)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3200400"/>
            <a:ext cx="1295400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Target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3210580"/>
            <a:ext cx="2286000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Dependencies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3200400"/>
            <a:ext cx="1905000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command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>
            <a:stCxn id="13" idx="0"/>
          </p:cNvCxnSpPr>
          <p:nvPr/>
        </p:nvCxnSpPr>
        <p:spPr>
          <a:xfrm flipH="1" flipV="1">
            <a:off x="838200" y="2057400"/>
            <a:ext cx="14097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95400" y="3733800"/>
            <a:ext cx="9906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76600" y="3733800"/>
            <a:ext cx="9906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429000" y="2590800"/>
            <a:ext cx="8382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239000" y="1905000"/>
            <a:ext cx="6858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43800" y="3810000"/>
            <a:ext cx="5334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" y="3200400"/>
            <a:ext cx="914400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Tab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85800" y="2438400"/>
            <a:ext cx="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62000" y="3733800"/>
            <a:ext cx="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make</a:t>
            </a:r>
            <a:r>
              <a:rPr lang="en-US" dirty="0" smtClean="0"/>
              <a:t> utility is used to invoke a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>
              <a:buNone/>
            </a:pPr>
            <a:r>
              <a:rPr lang="en-US" sz="3600" dirty="0" smtClean="0"/>
              <a:t>	</a:t>
            </a:r>
            <a:r>
              <a:rPr lang="en-US" sz="3200" dirty="0" smtClean="0">
                <a:solidFill>
                  <a:srgbClr val="0B2B91"/>
                </a:solidFill>
              </a:rPr>
              <a:t>make target </a:t>
            </a:r>
          </a:p>
          <a:p>
            <a:pPr lvl="1">
              <a:buNone/>
            </a:pPr>
            <a:r>
              <a:rPr lang="en-US" sz="3200" dirty="0" smtClean="0">
                <a:solidFill>
                  <a:srgbClr val="0B2B91"/>
                </a:solidFill>
              </a:rPr>
              <a:t>	make </a:t>
            </a:r>
            <a:r>
              <a:rPr lang="en-US" sz="3200" dirty="0" err="1" smtClean="0">
                <a:solidFill>
                  <a:srgbClr val="0B2B91"/>
                </a:solidFill>
              </a:rPr>
              <a:t>myprog</a:t>
            </a:r>
            <a:r>
              <a:rPr lang="en-US" sz="3200" dirty="0" smtClean="0">
                <a:solidFill>
                  <a:srgbClr val="0B2B91"/>
                </a:solidFill>
              </a:rPr>
              <a:t> </a:t>
            </a:r>
          </a:p>
          <a:p>
            <a:r>
              <a:rPr lang="en-US" dirty="0" smtClean="0"/>
              <a:t>Calling make without a target will build the target of the </a:t>
            </a:r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 rule</a:t>
            </a:r>
          </a:p>
          <a:p>
            <a:r>
              <a:rPr lang="en-US" dirty="0" smtClean="0"/>
              <a:t>When rebuilding, make utility checks the timestamp of the files, and decides what needs to be rebuilt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macro definitions</a:t>
            </a:r>
          </a:p>
          <a:p>
            <a:r>
              <a:rPr lang="en-US" dirty="0" smtClean="0"/>
              <a:t>Share function prototypes</a:t>
            </a:r>
          </a:p>
          <a:p>
            <a:r>
              <a:rPr lang="en-US" dirty="0" smtClean="0"/>
              <a:t>Share variable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5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20(b):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 smtClean="0"/>
              <a:t>Choose</a:t>
            </a:r>
            <a:r>
              <a:rPr lang="nl-NL" dirty="0" smtClean="0"/>
              <a:t> the </a:t>
            </a:r>
            <a:r>
              <a:rPr lang="nl-NL" dirty="0" err="1" smtClean="0"/>
              <a:t>one</a:t>
            </a:r>
            <a:r>
              <a:rPr lang="nl-NL" dirty="0" smtClean="0"/>
              <a:t> below </a:t>
            </a:r>
            <a:r>
              <a:rPr lang="nl-NL" dirty="0" err="1" smtClean="0"/>
              <a:t>that</a:t>
            </a:r>
            <a:r>
              <a:rPr lang="nl-NL" dirty="0" smtClean="0"/>
              <a:t> is wrong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2514600"/>
            <a:ext cx="7696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lphaLcParenBoth"/>
            </a:pPr>
            <a:r>
              <a:rPr lang="en-US" sz="3200" dirty="0"/>
              <a:t>Calling </a:t>
            </a:r>
            <a:r>
              <a:rPr lang="en-US" sz="3200" dirty="0" smtClean="0"/>
              <a:t>“make” </a:t>
            </a:r>
            <a:r>
              <a:rPr lang="en-US" sz="3200" dirty="0"/>
              <a:t>without a target will build the target of the </a:t>
            </a:r>
            <a:r>
              <a:rPr lang="en-US" sz="3200" dirty="0">
                <a:solidFill>
                  <a:srgbClr val="FF0000"/>
                </a:solidFill>
              </a:rPr>
              <a:t>first</a:t>
            </a:r>
            <a:r>
              <a:rPr lang="en-US" sz="3200" dirty="0"/>
              <a:t> </a:t>
            </a:r>
            <a:r>
              <a:rPr lang="en-US" sz="3200" dirty="0" smtClean="0"/>
              <a:t>rule</a:t>
            </a:r>
          </a:p>
          <a:p>
            <a:pPr marL="514350" indent="-514350">
              <a:buFontTx/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A </a:t>
            </a:r>
            <a:r>
              <a:rPr lang="en-US" sz="3000" dirty="0" err="1">
                <a:latin typeface="Arial Narrow" pitchFamily="34" charset="0"/>
              </a:rPr>
              <a:t>m</a:t>
            </a:r>
            <a:r>
              <a:rPr lang="en-US" sz="3000" dirty="0" err="1" smtClean="0">
                <a:latin typeface="Arial Narrow" pitchFamily="34" charset="0"/>
              </a:rPr>
              <a:t>akefile</a:t>
            </a:r>
            <a:r>
              <a:rPr lang="en-US" sz="3000" dirty="0" smtClean="0">
                <a:latin typeface="Arial Narrow" pitchFamily="34" charset="0"/>
              </a:rPr>
              <a:t> is always a part of a C program</a:t>
            </a:r>
            <a:endParaRPr lang="en-US" sz="3000" dirty="0" smtClean="0">
              <a:latin typeface="Arial Narrow" pitchFamily="34" charset="0"/>
            </a:endParaRP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A </a:t>
            </a:r>
            <a:r>
              <a:rPr lang="en-US" sz="3000" dirty="0" err="1" smtClean="0">
                <a:latin typeface="Arial Narrow" pitchFamily="34" charset="0"/>
              </a:rPr>
              <a:t>makefile</a:t>
            </a:r>
            <a:r>
              <a:rPr lang="en-US" sz="3000" dirty="0" smtClean="0">
                <a:latin typeface="Arial Narrow" pitchFamily="34" charset="0"/>
              </a:rPr>
              <a:t> directs </a:t>
            </a:r>
            <a:r>
              <a:rPr lang="en-US" sz="3000" dirty="0" smtClean="0">
                <a:latin typeface="Arial Narrow" pitchFamily="34" charset="0"/>
              </a:rPr>
              <a:t>a compiler </a:t>
            </a:r>
            <a:r>
              <a:rPr lang="en-US" sz="3000" dirty="0" smtClean="0">
                <a:latin typeface="Arial Narrow" pitchFamily="34" charset="0"/>
              </a:rPr>
              <a:t>how to compile one or more program files</a:t>
            </a:r>
            <a:endParaRPr lang="en-US" sz="3000" dirty="0" smtClean="0">
              <a:latin typeface="Arial Narrow" pitchFamily="34" charset="0"/>
            </a:endParaRP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A </a:t>
            </a:r>
            <a:r>
              <a:rPr lang="en-US" sz="3000" dirty="0" err="1" smtClean="0">
                <a:latin typeface="Arial Narrow" pitchFamily="34" charset="0"/>
              </a:rPr>
              <a:t>makefile</a:t>
            </a:r>
            <a:r>
              <a:rPr lang="en-US" sz="3000" dirty="0" smtClean="0">
                <a:latin typeface="Arial Narrow" pitchFamily="34" charset="0"/>
              </a:rPr>
              <a:t> uses dependencies to track what parts need to be re-complied</a:t>
            </a:r>
          </a:p>
        </p:txBody>
      </p:sp>
    </p:spTree>
    <p:extLst>
      <p:ext uri="{BB962C8B-B14F-4D97-AF65-F5344CB8AC3E}">
        <p14:creationId xmlns:p14="http://schemas.microsoft.com/office/powerpoint/2010/main" val="365425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Macro Definitions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032897"/>
            <a:ext cx="48768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#define </a:t>
            </a:r>
            <a:r>
              <a:rPr lang="en-US" sz="2400" dirty="0" err="1" smtClean="0">
                <a:solidFill>
                  <a:srgbClr val="0B2B91"/>
                </a:solidFill>
              </a:rPr>
              <a:t>speedLightKms</a:t>
            </a:r>
            <a:r>
              <a:rPr lang="en-US" sz="2400" dirty="0" smtClean="0">
                <a:solidFill>
                  <a:srgbClr val="0B2B91"/>
                </a:solidFill>
              </a:rPr>
              <a:t>  299792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#define </a:t>
            </a:r>
            <a:r>
              <a:rPr lang="en-US" sz="2400" dirty="0" err="1" smtClean="0">
                <a:solidFill>
                  <a:srgbClr val="0B2B91"/>
                </a:solidFill>
              </a:rPr>
              <a:t>kWhToKJoules</a:t>
            </a:r>
            <a:r>
              <a:rPr lang="en-US" sz="2400" dirty="0" smtClean="0">
                <a:solidFill>
                  <a:srgbClr val="0B2B91"/>
                </a:solidFill>
              </a:rPr>
              <a:t> 3600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#define </a:t>
            </a:r>
            <a:r>
              <a:rPr lang="en-US" sz="2400" dirty="0" err="1" smtClean="0">
                <a:solidFill>
                  <a:srgbClr val="0B2B91"/>
                </a:solidFill>
              </a:rPr>
              <a:t>calToJoules</a:t>
            </a:r>
            <a:r>
              <a:rPr lang="en-US" sz="2400" dirty="0" smtClean="0">
                <a:solidFill>
                  <a:srgbClr val="0B2B91"/>
                </a:solidFill>
              </a:rPr>
              <a:t> 4184</a:t>
            </a:r>
          </a:p>
          <a:p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219253"/>
            <a:ext cx="3733800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#include “</a:t>
            </a:r>
            <a:r>
              <a:rPr lang="en-US" sz="2400" dirty="0" err="1" smtClean="0">
                <a:solidFill>
                  <a:srgbClr val="0B2B91"/>
                </a:solidFill>
              </a:rPr>
              <a:t>physconstants.h</a:t>
            </a:r>
            <a:r>
              <a:rPr lang="en-US" sz="2400" dirty="0" smtClean="0">
                <a:solidFill>
                  <a:srgbClr val="0B2B91"/>
                </a:solidFill>
              </a:rPr>
              <a:t>”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</a:t>
            </a:r>
          </a:p>
          <a:p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x = </a:t>
            </a:r>
            <a:r>
              <a:rPr lang="en-US" sz="2400" dirty="0" err="1" smtClean="0">
                <a:solidFill>
                  <a:srgbClr val="FF0000"/>
                </a:solidFill>
              </a:rPr>
              <a:t>calToJoules</a:t>
            </a:r>
            <a:r>
              <a:rPr lang="en-US" sz="2400" dirty="0" smtClean="0">
                <a:solidFill>
                  <a:srgbClr val="0B2B91"/>
                </a:solidFill>
              </a:rPr>
              <a:t>*10; </a:t>
            </a:r>
            <a:endParaRPr lang="en-US" sz="2400" dirty="0">
              <a:solidFill>
                <a:srgbClr val="0B2B91"/>
              </a:solidFill>
            </a:endParaRPr>
          </a:p>
          <a:p>
            <a:endParaRPr lang="en-US" sz="2400" dirty="0" smtClean="0">
              <a:solidFill>
                <a:srgbClr val="0B2B91"/>
              </a:solidFill>
            </a:endParaRPr>
          </a:p>
          <a:p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1554539"/>
            <a:ext cx="2590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physconstants.h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4233208"/>
            <a:ext cx="4191000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#include “</a:t>
            </a:r>
            <a:r>
              <a:rPr lang="en-US" sz="2400" dirty="0" err="1" smtClean="0">
                <a:solidFill>
                  <a:srgbClr val="0B2B91"/>
                </a:solidFill>
              </a:rPr>
              <a:t>physconstants.h</a:t>
            </a:r>
            <a:r>
              <a:rPr lang="en-US" sz="2400" dirty="0" smtClean="0">
                <a:solidFill>
                  <a:srgbClr val="0B2B91"/>
                </a:solidFill>
              </a:rPr>
              <a:t>”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</a:t>
            </a:r>
          </a:p>
          <a:p>
            <a:endParaRPr lang="en-US" sz="2400" dirty="0">
              <a:solidFill>
                <a:srgbClr val="0B2B91"/>
              </a:solidFill>
            </a:endParaRPr>
          </a:p>
          <a:p>
            <a:r>
              <a:rPr lang="en-US" sz="2400" dirty="0" smtClean="0">
                <a:solidFill>
                  <a:srgbClr val="0B2B91"/>
                </a:solidFill>
              </a:rPr>
              <a:t>float y </a:t>
            </a:r>
            <a:r>
              <a:rPr lang="en-US" sz="2400" dirty="0">
                <a:solidFill>
                  <a:srgbClr val="0B2B91"/>
                </a:solidFill>
              </a:rPr>
              <a:t>= </a:t>
            </a:r>
            <a:r>
              <a:rPr lang="en-US" sz="2400" dirty="0" err="1" smtClean="0">
                <a:solidFill>
                  <a:srgbClr val="FF0000"/>
                </a:solidFill>
              </a:rPr>
              <a:t>speedLightKms</a:t>
            </a:r>
            <a:r>
              <a:rPr lang="en-US" sz="2400" dirty="0" smtClean="0">
                <a:solidFill>
                  <a:srgbClr val="0B2B91"/>
                </a:solidFill>
              </a:rPr>
              <a:t>/1000.0; </a:t>
            </a:r>
            <a:endParaRPr lang="en-US" sz="2400" dirty="0">
              <a:solidFill>
                <a:srgbClr val="0B2B91"/>
              </a:solidFill>
            </a:endParaRPr>
          </a:p>
          <a:p>
            <a:endParaRPr lang="en-US" sz="2400" dirty="0" smtClean="0">
              <a:solidFill>
                <a:srgbClr val="0B2B91"/>
              </a:solidFill>
            </a:endParaRPr>
          </a:p>
          <a:p>
            <a:endParaRPr lang="en-US" sz="2400" dirty="0" smtClean="0">
              <a:solidFill>
                <a:srgbClr val="0B2B9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67000" y="3124200"/>
            <a:ext cx="533400" cy="857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81600" y="3124200"/>
            <a:ext cx="609600" cy="871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3726057"/>
            <a:ext cx="1371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Prog1.c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3771543"/>
            <a:ext cx="13716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Prog2.c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32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1674674"/>
            <a:ext cx="3505200" cy="47089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</a:rPr>
              <a:t>…</a:t>
            </a:r>
          </a:p>
          <a:p>
            <a:r>
              <a:rPr lang="en-US" sz="2000" dirty="0" smtClean="0">
                <a:solidFill>
                  <a:srgbClr val="0B2B91"/>
                </a:solidFill>
              </a:rPr>
              <a:t>…</a:t>
            </a:r>
          </a:p>
          <a:p>
            <a:endParaRPr lang="en-US" sz="2000" dirty="0" smtClean="0">
              <a:solidFill>
                <a:srgbClr val="0B2B91"/>
              </a:solidFill>
            </a:endParaRPr>
          </a:p>
          <a:p>
            <a:endParaRPr lang="en-US" sz="2000" dirty="0" smtClean="0">
              <a:solidFill>
                <a:srgbClr val="0B2B91"/>
              </a:solidFill>
            </a:endParaRPr>
          </a:p>
          <a:p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main(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</a:rPr>
              <a:t>argc</a:t>
            </a:r>
            <a:r>
              <a:rPr lang="en-US" sz="2000" dirty="0" smtClean="0">
                <a:solidFill>
                  <a:srgbClr val="0B2B91"/>
                </a:solidFill>
              </a:rPr>
              <a:t>, char *</a:t>
            </a:r>
            <a:r>
              <a:rPr lang="en-US" sz="2000" dirty="0" err="1" smtClean="0">
                <a:solidFill>
                  <a:srgbClr val="0B2B91"/>
                </a:solidFill>
              </a:rPr>
              <a:t>argv</a:t>
            </a:r>
            <a:r>
              <a:rPr lang="en-US" sz="2000" dirty="0" smtClean="0">
                <a:solidFill>
                  <a:srgbClr val="0B2B91"/>
                </a:solidFill>
              </a:rPr>
              <a:t>[]) {</a:t>
            </a:r>
          </a:p>
          <a:p>
            <a:r>
              <a:rPr lang="en-US" sz="2000" dirty="0" smtClean="0">
                <a:solidFill>
                  <a:srgbClr val="0B2B91"/>
                </a:solidFill>
              </a:rPr>
              <a:t>     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grades[100];</a:t>
            </a:r>
          </a:p>
          <a:p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    insert(grades, 100, 0, 90);</a:t>
            </a:r>
            <a:endParaRPr lang="en-US" sz="2000" dirty="0">
              <a:solidFill>
                <a:srgbClr val="0B2B91"/>
              </a:solidFill>
            </a:endParaRPr>
          </a:p>
          <a:p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    insert(grades</a:t>
            </a:r>
            <a:r>
              <a:rPr lang="en-US" sz="2000" dirty="0">
                <a:solidFill>
                  <a:srgbClr val="0B2B91"/>
                </a:solidFill>
              </a:rPr>
              <a:t>, 100, 0, </a:t>
            </a:r>
            <a:r>
              <a:rPr lang="en-US" sz="2000" dirty="0" smtClean="0">
                <a:solidFill>
                  <a:srgbClr val="0B2B91"/>
                </a:solidFill>
              </a:rPr>
              <a:t>70</a:t>
            </a:r>
            <a:r>
              <a:rPr lang="en-US" sz="2000" dirty="0">
                <a:solidFill>
                  <a:srgbClr val="0B2B91"/>
                </a:solidFill>
              </a:rPr>
              <a:t>);</a:t>
            </a:r>
            <a:endParaRPr lang="en-US" sz="2000" dirty="0" smtClean="0">
              <a:solidFill>
                <a:srgbClr val="0B2B91"/>
              </a:solidFill>
            </a:endParaRPr>
          </a:p>
          <a:p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    print(grades</a:t>
            </a:r>
            <a:r>
              <a:rPr lang="en-US" sz="2000" dirty="0">
                <a:solidFill>
                  <a:srgbClr val="0B2B91"/>
                </a:solidFill>
              </a:rPr>
              <a:t>, </a:t>
            </a:r>
            <a:r>
              <a:rPr lang="en-US" sz="2000" dirty="0" smtClean="0">
                <a:solidFill>
                  <a:srgbClr val="0B2B91"/>
                </a:solidFill>
              </a:rPr>
              <a:t>100);</a:t>
            </a:r>
          </a:p>
          <a:p>
            <a:r>
              <a:rPr lang="en-US" sz="2000" dirty="0" smtClean="0">
                <a:solidFill>
                  <a:srgbClr val="0B2B91"/>
                </a:solidFill>
              </a:rPr>
              <a:t>     </a:t>
            </a:r>
            <a:r>
              <a:rPr lang="en-US" sz="2000" dirty="0" err="1" smtClean="0">
                <a:solidFill>
                  <a:srgbClr val="FF0000"/>
                </a:solidFill>
              </a:rPr>
              <a:t>printBelow</a:t>
            </a:r>
            <a:r>
              <a:rPr lang="en-US" sz="2000" dirty="0" smtClean="0">
                <a:solidFill>
                  <a:srgbClr val="FF0000"/>
                </a:solidFill>
              </a:rPr>
              <a:t>(grades, 100, 60);</a:t>
            </a:r>
          </a:p>
          <a:p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    return 0;</a:t>
            </a:r>
            <a:endParaRPr lang="en-US" sz="2000" dirty="0">
              <a:solidFill>
                <a:srgbClr val="0B2B91"/>
              </a:solidFill>
            </a:endParaRPr>
          </a:p>
          <a:p>
            <a:r>
              <a:rPr lang="en-US" sz="2000" dirty="0" smtClean="0">
                <a:solidFill>
                  <a:srgbClr val="0B2B91"/>
                </a:solidFill>
              </a:rPr>
              <a:t>}</a:t>
            </a:r>
          </a:p>
          <a:p>
            <a:endParaRPr lang="en-US" sz="2000" dirty="0">
              <a:solidFill>
                <a:srgbClr val="0B2B91"/>
              </a:solidFill>
            </a:endParaRPr>
          </a:p>
          <a:p>
            <a:endParaRPr lang="en-US" sz="2000" dirty="0" smtClean="0">
              <a:solidFill>
                <a:srgbClr val="0B2B91"/>
              </a:solidFill>
            </a:endParaRPr>
          </a:p>
          <a:p>
            <a:endParaRPr lang="en-US" sz="2000" dirty="0">
              <a:solidFill>
                <a:srgbClr val="0B2B9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493849"/>
            <a:ext cx="19050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ArrayDisplay.c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1336564"/>
            <a:ext cx="152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MainProg.c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3872806"/>
            <a:ext cx="48006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B2B91"/>
              </a:solidFill>
            </a:endParaRPr>
          </a:p>
          <a:p>
            <a:endParaRPr lang="en-US" sz="2000" dirty="0" smtClean="0">
              <a:solidFill>
                <a:srgbClr val="0B2B91"/>
              </a:solidFill>
            </a:endParaRPr>
          </a:p>
          <a:p>
            <a:r>
              <a:rPr lang="en-US" sz="2000" dirty="0" smtClean="0">
                <a:solidFill>
                  <a:srgbClr val="0B2B91"/>
                </a:solidFill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</a:rPr>
              <a:t>printSingle</a:t>
            </a:r>
            <a:r>
              <a:rPr lang="en-US" sz="2000" dirty="0" smtClean="0">
                <a:solidFill>
                  <a:srgbClr val="0B2B91"/>
                </a:solidFill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array[], 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n) { ... }</a:t>
            </a:r>
          </a:p>
          <a:p>
            <a:r>
              <a:rPr lang="en-US" sz="2000" dirty="0" smtClean="0">
                <a:solidFill>
                  <a:srgbClr val="0B2B91"/>
                </a:solidFill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</a:rPr>
              <a:t>printMultiple</a:t>
            </a:r>
            <a:r>
              <a:rPr lang="en-US" sz="2000" dirty="0" smtClean="0">
                <a:solidFill>
                  <a:srgbClr val="0B2B91"/>
                </a:solidFill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</a:t>
            </a:r>
            <a:r>
              <a:rPr lang="en-US" sz="2000" dirty="0">
                <a:solidFill>
                  <a:srgbClr val="0B2B91"/>
                </a:solidFill>
              </a:rPr>
              <a:t>array[], </a:t>
            </a:r>
            <a:r>
              <a:rPr lang="en-US" sz="2000" dirty="0" err="1">
                <a:solidFill>
                  <a:srgbClr val="0B2B91"/>
                </a:solidFill>
              </a:rPr>
              <a:t>int</a:t>
            </a:r>
            <a:r>
              <a:rPr lang="en-US" sz="2000" dirty="0">
                <a:solidFill>
                  <a:srgbClr val="0B2B91"/>
                </a:solidFill>
              </a:rPr>
              <a:t> n) </a:t>
            </a:r>
            <a:r>
              <a:rPr lang="en-US" sz="2000" dirty="0" smtClean="0">
                <a:solidFill>
                  <a:srgbClr val="0B2B91"/>
                </a:solidFill>
              </a:rPr>
              <a:t>{ … }</a:t>
            </a:r>
            <a:endParaRPr lang="en-US" sz="2000" dirty="0">
              <a:solidFill>
                <a:srgbClr val="0B2B91"/>
              </a:solidFill>
            </a:endParaRPr>
          </a:p>
          <a:p>
            <a:r>
              <a:rPr lang="en-US" sz="2000" dirty="0" smtClean="0">
                <a:solidFill>
                  <a:srgbClr val="0B2B91"/>
                </a:solidFill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</a:rPr>
              <a:t>printAbove</a:t>
            </a:r>
            <a:r>
              <a:rPr lang="en-US" sz="2000" dirty="0" smtClean="0">
                <a:solidFill>
                  <a:srgbClr val="0B2B91"/>
                </a:solidFill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</a:t>
            </a:r>
            <a:r>
              <a:rPr lang="en-US" sz="2000" dirty="0">
                <a:solidFill>
                  <a:srgbClr val="0B2B91"/>
                </a:solidFill>
              </a:rPr>
              <a:t>array[], </a:t>
            </a:r>
            <a:r>
              <a:rPr lang="en-US" sz="2000" dirty="0" err="1">
                <a:solidFill>
                  <a:srgbClr val="0B2B91"/>
                </a:solidFill>
              </a:rPr>
              <a:t>int</a:t>
            </a:r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n</a:t>
            </a:r>
            <a:r>
              <a:rPr lang="en-US" sz="2000" dirty="0">
                <a:solidFill>
                  <a:srgbClr val="0B2B91"/>
                </a:solidFill>
              </a:rPr>
              <a:t> , </a:t>
            </a:r>
            <a:r>
              <a:rPr lang="en-US" sz="2000" dirty="0" err="1">
                <a:solidFill>
                  <a:srgbClr val="0B2B91"/>
                </a:solidFill>
              </a:rPr>
              <a:t>int</a:t>
            </a:r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err="1">
                <a:solidFill>
                  <a:srgbClr val="0B2B91"/>
                </a:solidFill>
              </a:rPr>
              <a:t>val</a:t>
            </a:r>
            <a:r>
              <a:rPr lang="en-US" sz="2000" dirty="0" smtClean="0">
                <a:solidFill>
                  <a:srgbClr val="0B2B91"/>
                </a:solidFill>
              </a:rPr>
              <a:t>) </a:t>
            </a:r>
            <a:r>
              <a:rPr lang="en-US" sz="2000" dirty="0">
                <a:solidFill>
                  <a:srgbClr val="0B2B91"/>
                </a:solidFill>
              </a:rPr>
              <a:t>{ ... </a:t>
            </a:r>
            <a:endParaRPr lang="en-US" sz="2000" dirty="0" smtClean="0">
              <a:solidFill>
                <a:srgbClr val="0B2B91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void </a:t>
            </a:r>
            <a:r>
              <a:rPr lang="en-US" sz="2000" dirty="0" err="1" smtClean="0">
                <a:solidFill>
                  <a:srgbClr val="FF0000"/>
                </a:solidFill>
              </a:rPr>
              <a:t>printBelow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array[],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 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val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</a:rPr>
              <a:t>{ ...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48200" y="2438400"/>
            <a:ext cx="91440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7709652">
            <a:off x="3951891" y="292756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Include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64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74674"/>
            <a:ext cx="4495800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</a:rPr>
              <a:t>printSingle</a:t>
            </a:r>
            <a:r>
              <a:rPr lang="en-US" sz="2000" dirty="0" smtClean="0">
                <a:solidFill>
                  <a:srgbClr val="0B2B91"/>
                </a:solidFill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array[], 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n);</a:t>
            </a:r>
          </a:p>
          <a:p>
            <a:r>
              <a:rPr lang="en-US" sz="2000" dirty="0" smtClean="0">
                <a:solidFill>
                  <a:srgbClr val="0B2B91"/>
                </a:solidFill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</a:rPr>
              <a:t>printMultiple</a:t>
            </a:r>
            <a:r>
              <a:rPr lang="en-US" sz="2000" dirty="0" smtClean="0">
                <a:solidFill>
                  <a:srgbClr val="0B2B91"/>
                </a:solidFill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</a:t>
            </a:r>
            <a:r>
              <a:rPr lang="en-US" sz="2000" dirty="0">
                <a:solidFill>
                  <a:srgbClr val="0B2B91"/>
                </a:solidFill>
              </a:rPr>
              <a:t>array[], </a:t>
            </a:r>
            <a:r>
              <a:rPr lang="en-US" sz="2000" dirty="0" err="1">
                <a:solidFill>
                  <a:srgbClr val="0B2B91"/>
                </a:solidFill>
              </a:rPr>
              <a:t>int</a:t>
            </a:r>
            <a:r>
              <a:rPr lang="en-US" sz="2000" dirty="0">
                <a:solidFill>
                  <a:srgbClr val="0B2B91"/>
                </a:solidFill>
              </a:rPr>
              <a:t> n</a:t>
            </a:r>
            <a:r>
              <a:rPr lang="en-US" sz="2000" dirty="0" smtClean="0">
                <a:solidFill>
                  <a:srgbClr val="0B2B91"/>
                </a:solidFill>
              </a:rPr>
              <a:t>);</a:t>
            </a:r>
            <a:endParaRPr lang="en-US" sz="2000" dirty="0">
              <a:solidFill>
                <a:srgbClr val="0B2B91"/>
              </a:solidFill>
            </a:endParaRPr>
          </a:p>
          <a:p>
            <a:r>
              <a:rPr lang="en-US" sz="2000" dirty="0" smtClean="0">
                <a:solidFill>
                  <a:srgbClr val="0B2B91"/>
                </a:solidFill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</a:rPr>
              <a:t>printAbove</a:t>
            </a:r>
            <a:r>
              <a:rPr lang="en-US" sz="2000" dirty="0" smtClean="0">
                <a:solidFill>
                  <a:srgbClr val="0B2B91"/>
                </a:solidFill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</a:t>
            </a:r>
            <a:r>
              <a:rPr lang="en-US" sz="2000" dirty="0">
                <a:solidFill>
                  <a:srgbClr val="0B2B91"/>
                </a:solidFill>
              </a:rPr>
              <a:t>array[], </a:t>
            </a:r>
            <a:r>
              <a:rPr lang="en-US" sz="2000" dirty="0" err="1">
                <a:solidFill>
                  <a:srgbClr val="0B2B91"/>
                </a:solidFill>
              </a:rPr>
              <a:t>int</a:t>
            </a:r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n, 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</a:rPr>
              <a:t>val</a:t>
            </a:r>
            <a:r>
              <a:rPr lang="en-US" sz="2000" dirty="0" smtClean="0">
                <a:solidFill>
                  <a:srgbClr val="0B2B91"/>
                </a:solidFill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void </a:t>
            </a:r>
            <a:r>
              <a:rPr lang="en-US" sz="2000" dirty="0" err="1" smtClean="0">
                <a:solidFill>
                  <a:srgbClr val="0000FF"/>
                </a:solidFill>
              </a:rPr>
              <a:t>printBelow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array[],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n, 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val</a:t>
            </a:r>
            <a:r>
              <a:rPr lang="en-US" sz="2000" dirty="0" smtClean="0">
                <a:solidFill>
                  <a:srgbClr val="0000FF"/>
                </a:solidFill>
              </a:rPr>
              <a:t>);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1674674"/>
            <a:ext cx="3505200" cy="47089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#include “</a:t>
            </a:r>
            <a:r>
              <a:rPr lang="en-US" sz="2000" dirty="0" err="1" smtClean="0">
                <a:solidFill>
                  <a:srgbClr val="FF0000"/>
                </a:solidFill>
              </a:rPr>
              <a:t>ArrayDisplay.h</a:t>
            </a:r>
            <a:r>
              <a:rPr lang="en-US" sz="2000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sz="2000" dirty="0" smtClean="0">
                <a:solidFill>
                  <a:srgbClr val="0B2B91"/>
                </a:solidFill>
              </a:rPr>
              <a:t>…</a:t>
            </a:r>
          </a:p>
          <a:p>
            <a:r>
              <a:rPr lang="en-US" sz="2000" dirty="0" smtClean="0">
                <a:solidFill>
                  <a:srgbClr val="0B2B91"/>
                </a:solidFill>
              </a:rPr>
              <a:t>…</a:t>
            </a:r>
          </a:p>
          <a:p>
            <a:endParaRPr lang="en-US" sz="2000" dirty="0" smtClean="0">
              <a:solidFill>
                <a:srgbClr val="0B2B91"/>
              </a:solidFill>
            </a:endParaRPr>
          </a:p>
          <a:p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main(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</a:rPr>
              <a:t>argc</a:t>
            </a:r>
            <a:r>
              <a:rPr lang="en-US" sz="2000" dirty="0" smtClean="0">
                <a:solidFill>
                  <a:srgbClr val="0B2B91"/>
                </a:solidFill>
              </a:rPr>
              <a:t>, char *</a:t>
            </a:r>
            <a:r>
              <a:rPr lang="en-US" sz="2000" dirty="0" err="1" smtClean="0">
                <a:solidFill>
                  <a:srgbClr val="0B2B91"/>
                </a:solidFill>
              </a:rPr>
              <a:t>argv</a:t>
            </a:r>
            <a:r>
              <a:rPr lang="en-US" sz="2000" dirty="0" smtClean="0">
                <a:solidFill>
                  <a:srgbClr val="0B2B91"/>
                </a:solidFill>
              </a:rPr>
              <a:t>[]) {</a:t>
            </a:r>
          </a:p>
          <a:p>
            <a:r>
              <a:rPr lang="en-US" sz="2000" dirty="0" smtClean="0">
                <a:solidFill>
                  <a:srgbClr val="0B2B91"/>
                </a:solidFill>
              </a:rPr>
              <a:t>     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grades[100];</a:t>
            </a:r>
          </a:p>
          <a:p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    insert(grades, 100, 0, 90);</a:t>
            </a:r>
            <a:endParaRPr lang="en-US" sz="2000" dirty="0">
              <a:solidFill>
                <a:srgbClr val="0B2B91"/>
              </a:solidFill>
            </a:endParaRPr>
          </a:p>
          <a:p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    insert(grades</a:t>
            </a:r>
            <a:r>
              <a:rPr lang="en-US" sz="2000" dirty="0">
                <a:solidFill>
                  <a:srgbClr val="0B2B91"/>
                </a:solidFill>
              </a:rPr>
              <a:t>, 100, 0, </a:t>
            </a:r>
            <a:r>
              <a:rPr lang="en-US" sz="2000" dirty="0" smtClean="0">
                <a:solidFill>
                  <a:srgbClr val="0B2B91"/>
                </a:solidFill>
              </a:rPr>
              <a:t>70</a:t>
            </a:r>
            <a:r>
              <a:rPr lang="en-US" sz="2000" dirty="0">
                <a:solidFill>
                  <a:srgbClr val="0B2B91"/>
                </a:solidFill>
              </a:rPr>
              <a:t>);</a:t>
            </a:r>
            <a:endParaRPr lang="en-US" sz="2000" dirty="0" smtClean="0">
              <a:solidFill>
                <a:srgbClr val="0B2B91"/>
              </a:solidFill>
            </a:endParaRPr>
          </a:p>
          <a:p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    print(grades</a:t>
            </a:r>
            <a:r>
              <a:rPr lang="en-US" sz="2000" dirty="0">
                <a:solidFill>
                  <a:srgbClr val="0B2B91"/>
                </a:solidFill>
              </a:rPr>
              <a:t>, </a:t>
            </a:r>
            <a:r>
              <a:rPr lang="en-US" sz="2000" dirty="0" smtClean="0">
                <a:solidFill>
                  <a:srgbClr val="0B2B91"/>
                </a:solidFill>
              </a:rPr>
              <a:t>100);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</a:rPr>
              <a:t>printBelow</a:t>
            </a:r>
            <a:r>
              <a:rPr lang="en-US" sz="2000" dirty="0" smtClean="0">
                <a:solidFill>
                  <a:srgbClr val="0000FF"/>
                </a:solidFill>
              </a:rPr>
              <a:t>(grades</a:t>
            </a:r>
            <a:r>
              <a:rPr lang="en-US" sz="2000" dirty="0">
                <a:solidFill>
                  <a:srgbClr val="0000FF"/>
                </a:solidFill>
              </a:rPr>
              <a:t>, 100, 60</a:t>
            </a:r>
            <a:r>
              <a:rPr lang="en-US" sz="2000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    return 0;</a:t>
            </a:r>
            <a:endParaRPr lang="en-US" sz="2000" dirty="0">
              <a:solidFill>
                <a:srgbClr val="0B2B91"/>
              </a:solidFill>
            </a:endParaRPr>
          </a:p>
          <a:p>
            <a:r>
              <a:rPr lang="en-US" sz="2000" dirty="0" smtClean="0">
                <a:solidFill>
                  <a:srgbClr val="0B2B91"/>
                </a:solidFill>
              </a:rPr>
              <a:t>}</a:t>
            </a:r>
          </a:p>
          <a:p>
            <a:endParaRPr lang="en-US" sz="2000" dirty="0">
              <a:solidFill>
                <a:srgbClr val="0B2B91"/>
              </a:solidFill>
            </a:endParaRPr>
          </a:p>
          <a:p>
            <a:endParaRPr lang="en-US" sz="2000" dirty="0" smtClean="0">
              <a:solidFill>
                <a:srgbClr val="0B2B91"/>
              </a:solidFill>
            </a:endParaRPr>
          </a:p>
          <a:p>
            <a:endParaRPr lang="en-US" sz="2000" dirty="0">
              <a:solidFill>
                <a:srgbClr val="0B2B9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172" y="1336514"/>
            <a:ext cx="190762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ArrayDisplay.h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493849"/>
            <a:ext cx="19050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ArrayDisplay.c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1336564"/>
            <a:ext cx="152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MainProg.c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3872806"/>
            <a:ext cx="48006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#include “</a:t>
            </a:r>
            <a:r>
              <a:rPr lang="en-US" sz="2000" dirty="0" err="1" smtClean="0">
                <a:solidFill>
                  <a:srgbClr val="FF0000"/>
                </a:solidFill>
              </a:rPr>
              <a:t>ArrayDisplay.h</a:t>
            </a:r>
            <a:r>
              <a:rPr lang="en-US" sz="2000" dirty="0" smtClean="0">
                <a:solidFill>
                  <a:srgbClr val="FF0000"/>
                </a:solidFill>
              </a:rPr>
              <a:t>”</a:t>
            </a:r>
          </a:p>
          <a:p>
            <a:endParaRPr lang="en-US" sz="2000" dirty="0" smtClean="0">
              <a:solidFill>
                <a:srgbClr val="0B2B91"/>
              </a:solidFill>
            </a:endParaRPr>
          </a:p>
          <a:p>
            <a:r>
              <a:rPr lang="en-US" sz="2000" dirty="0" smtClean="0">
                <a:solidFill>
                  <a:srgbClr val="0B2B91"/>
                </a:solidFill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</a:rPr>
              <a:t>printSingle</a:t>
            </a:r>
            <a:r>
              <a:rPr lang="en-US" sz="2000" dirty="0" smtClean="0">
                <a:solidFill>
                  <a:srgbClr val="0B2B91"/>
                </a:solidFill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array[], 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n) { ... }</a:t>
            </a:r>
          </a:p>
          <a:p>
            <a:r>
              <a:rPr lang="en-US" sz="2000" dirty="0" smtClean="0">
                <a:solidFill>
                  <a:srgbClr val="0B2B91"/>
                </a:solidFill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</a:rPr>
              <a:t>printMultiple</a:t>
            </a:r>
            <a:r>
              <a:rPr lang="en-US" sz="2000" dirty="0" smtClean="0">
                <a:solidFill>
                  <a:srgbClr val="0B2B91"/>
                </a:solidFill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</a:t>
            </a:r>
            <a:r>
              <a:rPr lang="en-US" sz="2000" dirty="0">
                <a:solidFill>
                  <a:srgbClr val="0B2B91"/>
                </a:solidFill>
              </a:rPr>
              <a:t>array[], </a:t>
            </a:r>
            <a:r>
              <a:rPr lang="en-US" sz="2000" dirty="0" err="1">
                <a:solidFill>
                  <a:srgbClr val="0B2B91"/>
                </a:solidFill>
              </a:rPr>
              <a:t>int</a:t>
            </a:r>
            <a:r>
              <a:rPr lang="en-US" sz="2000" dirty="0">
                <a:solidFill>
                  <a:srgbClr val="0B2B91"/>
                </a:solidFill>
              </a:rPr>
              <a:t> n) </a:t>
            </a:r>
            <a:r>
              <a:rPr lang="en-US" sz="2000" dirty="0" smtClean="0">
                <a:solidFill>
                  <a:srgbClr val="0B2B91"/>
                </a:solidFill>
              </a:rPr>
              <a:t>{ … }</a:t>
            </a:r>
            <a:endParaRPr lang="en-US" sz="2000" dirty="0">
              <a:solidFill>
                <a:srgbClr val="0B2B91"/>
              </a:solidFill>
            </a:endParaRPr>
          </a:p>
          <a:p>
            <a:r>
              <a:rPr lang="en-US" sz="2000" dirty="0" smtClean="0">
                <a:solidFill>
                  <a:srgbClr val="0B2B91"/>
                </a:solidFill>
              </a:rPr>
              <a:t>void </a:t>
            </a:r>
            <a:r>
              <a:rPr lang="en-US" sz="2000" dirty="0" err="1" smtClean="0">
                <a:solidFill>
                  <a:srgbClr val="0B2B91"/>
                </a:solidFill>
              </a:rPr>
              <a:t>printAbove</a:t>
            </a:r>
            <a:r>
              <a:rPr lang="en-US" sz="2000" dirty="0" smtClean="0">
                <a:solidFill>
                  <a:srgbClr val="0B2B91"/>
                </a:solidFill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</a:rPr>
              <a:t>int</a:t>
            </a:r>
            <a:r>
              <a:rPr lang="en-US" sz="2000" dirty="0" smtClean="0">
                <a:solidFill>
                  <a:srgbClr val="0B2B91"/>
                </a:solidFill>
              </a:rPr>
              <a:t> </a:t>
            </a:r>
            <a:r>
              <a:rPr lang="en-US" sz="2000" dirty="0">
                <a:solidFill>
                  <a:srgbClr val="0B2B91"/>
                </a:solidFill>
              </a:rPr>
              <a:t>array[], </a:t>
            </a:r>
            <a:r>
              <a:rPr lang="en-US" sz="2000" dirty="0" err="1">
                <a:solidFill>
                  <a:srgbClr val="0B2B91"/>
                </a:solidFill>
              </a:rPr>
              <a:t>int</a:t>
            </a:r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smtClean="0">
                <a:solidFill>
                  <a:srgbClr val="0B2B91"/>
                </a:solidFill>
              </a:rPr>
              <a:t>n</a:t>
            </a:r>
            <a:r>
              <a:rPr lang="en-US" sz="2000" dirty="0">
                <a:solidFill>
                  <a:srgbClr val="0B2B91"/>
                </a:solidFill>
              </a:rPr>
              <a:t> , </a:t>
            </a:r>
            <a:r>
              <a:rPr lang="en-US" sz="2000" dirty="0" err="1">
                <a:solidFill>
                  <a:srgbClr val="0B2B91"/>
                </a:solidFill>
              </a:rPr>
              <a:t>int</a:t>
            </a:r>
            <a:r>
              <a:rPr lang="en-US" sz="2000" dirty="0">
                <a:solidFill>
                  <a:srgbClr val="0B2B91"/>
                </a:solidFill>
              </a:rPr>
              <a:t> </a:t>
            </a:r>
            <a:r>
              <a:rPr lang="en-US" sz="2000" dirty="0" err="1">
                <a:solidFill>
                  <a:srgbClr val="0B2B91"/>
                </a:solidFill>
              </a:rPr>
              <a:t>val</a:t>
            </a:r>
            <a:r>
              <a:rPr lang="en-US" sz="2000" dirty="0" smtClean="0">
                <a:solidFill>
                  <a:srgbClr val="0B2B91"/>
                </a:solidFill>
              </a:rPr>
              <a:t>) </a:t>
            </a:r>
            <a:r>
              <a:rPr lang="en-US" sz="2000" dirty="0">
                <a:solidFill>
                  <a:srgbClr val="0B2B91"/>
                </a:solidFill>
              </a:rPr>
              <a:t>{ ... </a:t>
            </a:r>
            <a:endParaRPr lang="en-US" sz="2000" dirty="0" smtClean="0">
              <a:solidFill>
                <a:srgbClr val="0B2B91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void </a:t>
            </a:r>
            <a:r>
              <a:rPr lang="en-US" sz="2000" dirty="0" err="1" smtClean="0">
                <a:solidFill>
                  <a:srgbClr val="0000FF"/>
                </a:solidFill>
              </a:rPr>
              <a:t>printBelow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array[],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 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val</a:t>
            </a:r>
            <a:r>
              <a:rPr lang="en-US" sz="2000" dirty="0" smtClean="0">
                <a:solidFill>
                  <a:srgbClr val="0000FF"/>
                </a:solidFill>
              </a:rPr>
              <a:t>) </a:t>
            </a:r>
            <a:r>
              <a:rPr lang="en-US" sz="2000" dirty="0">
                <a:solidFill>
                  <a:srgbClr val="0000FF"/>
                </a:solidFill>
              </a:rPr>
              <a:t>{ ... </a:t>
            </a:r>
          </a:p>
        </p:txBody>
      </p:sp>
      <p:cxnSp>
        <p:nvCxnSpPr>
          <p:cNvPr id="15" name="Straight Arrow Connector 14"/>
          <p:cNvCxnSpPr>
            <a:stCxn id="4" idx="2"/>
            <a:endCxn id="14" idx="0"/>
          </p:cNvCxnSpPr>
          <p:nvPr/>
        </p:nvCxnSpPr>
        <p:spPr>
          <a:xfrm flipH="1">
            <a:off x="2781300" y="2998113"/>
            <a:ext cx="152400" cy="8746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600" y="1858296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0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external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74674"/>
            <a:ext cx="313403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delay; </a:t>
            </a:r>
            <a:r>
              <a:rPr lang="en-US" sz="2400" dirty="0" smtClean="0">
                <a:solidFill>
                  <a:srgbClr val="00B050"/>
                </a:solidFill>
              </a:rPr>
              <a:t>/* define (space is allocated) */</a:t>
            </a:r>
          </a:p>
          <a:p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1681711"/>
            <a:ext cx="3886200" cy="41549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#include “</a:t>
            </a:r>
            <a:r>
              <a:rPr lang="en-US" sz="2400" dirty="0" err="1" smtClean="0">
                <a:solidFill>
                  <a:srgbClr val="0B2B91"/>
                </a:solidFill>
              </a:rPr>
              <a:t>config.h</a:t>
            </a:r>
            <a:r>
              <a:rPr lang="en-US" sz="2400" dirty="0" smtClean="0">
                <a:solidFill>
                  <a:srgbClr val="0B2B91"/>
                </a:solidFill>
              </a:rPr>
              <a:t>”</a:t>
            </a:r>
          </a:p>
          <a:p>
            <a:endParaRPr lang="en-US" sz="2400" dirty="0" smtClean="0">
              <a:solidFill>
                <a:srgbClr val="0B2B9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//</a:t>
            </a:r>
            <a:r>
              <a:rPr lang="en-US" sz="2400" dirty="0" smtClean="0">
                <a:solidFill>
                  <a:srgbClr val="00B050"/>
                </a:solidFill>
              </a:rPr>
              <a:t>declare without defining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extern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delay; 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</a:t>
            </a:r>
          </a:p>
          <a:p>
            <a:endParaRPr lang="en-US" sz="2400" dirty="0" smtClean="0">
              <a:solidFill>
                <a:srgbClr val="0B2B91"/>
              </a:solidFill>
            </a:endParaRPr>
          </a:p>
          <a:p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main(</a:t>
            </a:r>
            <a:r>
              <a:rPr lang="en-US" sz="2400" dirty="0" err="1" smtClean="0">
                <a:solidFill>
                  <a:srgbClr val="0B2B91"/>
                </a:solidFill>
              </a:rPr>
              <a:t>int</a:t>
            </a:r>
            <a:r>
              <a:rPr lang="en-US" sz="2400" dirty="0" smtClean="0">
                <a:solidFill>
                  <a:srgbClr val="0B2B91"/>
                </a:solidFill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</a:rPr>
              <a:t>argc</a:t>
            </a:r>
            <a:r>
              <a:rPr lang="en-US" sz="2400" dirty="0" smtClean="0">
                <a:solidFill>
                  <a:srgbClr val="0B2B91"/>
                </a:solidFill>
              </a:rPr>
              <a:t>, char, *</a:t>
            </a:r>
            <a:r>
              <a:rPr lang="en-US" sz="2400" dirty="0" err="1" smtClean="0">
                <a:solidFill>
                  <a:srgbClr val="0B2B91"/>
                </a:solidFill>
              </a:rPr>
              <a:t>argv</a:t>
            </a:r>
            <a:r>
              <a:rPr lang="en-US" sz="2400" dirty="0" smtClean="0">
                <a:solidFill>
                  <a:srgbClr val="0B2B91"/>
                </a:solidFill>
              </a:rPr>
              <a:t>[]) {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</a:t>
            </a:r>
            <a:endParaRPr lang="en-US" sz="2400" dirty="0">
              <a:solidFill>
                <a:srgbClr val="0B2B91"/>
              </a:solidFill>
            </a:endParaRPr>
          </a:p>
          <a:p>
            <a:r>
              <a:rPr lang="en-US" sz="2400" dirty="0" smtClean="0">
                <a:solidFill>
                  <a:srgbClr val="0B2B91"/>
                </a:solidFill>
              </a:rPr>
              <a:t>}</a:t>
            </a:r>
          </a:p>
          <a:p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76182"/>
            <a:ext cx="161333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config.h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291571"/>
            <a:ext cx="15240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MainProg.c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72232" y="1858296"/>
            <a:ext cx="10569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38200" y="2780566"/>
            <a:ext cx="3134032" cy="1562833"/>
          </a:xfrm>
          <a:prstGeom prst="wedgeRectCallout">
            <a:avLst>
              <a:gd name="adj1" fmla="val 83356"/>
              <a:gd name="adj2" fmla="val -30503"/>
            </a:avLst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C00000"/>
                </a:solidFill>
              </a:rPr>
              <a:t>“extern” tells the compiler that the variable delay is declared elsewhere, so there’s no need to allocate space for it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639270"/>
            <a:ext cx="3134032" cy="101566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Make sure the types match in the definition and the declaration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7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Header Files (I)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8500" y="1866613"/>
            <a:ext cx="23622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err="1" smtClean="0">
                <a:solidFill>
                  <a:srgbClr val="0B2B91"/>
                </a:solidFill>
              </a:rPr>
              <a:t>typedef</a:t>
            </a:r>
            <a:r>
              <a:rPr lang="en-US" sz="2400" dirty="0" smtClean="0">
                <a:solidFill>
                  <a:srgbClr val="0B2B91"/>
                </a:solidFill>
              </a:rPr>
              <a:t> short SMALL_INT  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873347"/>
            <a:ext cx="245422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#include “file1.h”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</a:t>
            </a:r>
          </a:p>
          <a:p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4776" y="1388308"/>
            <a:ext cx="10287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file1.h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4851" y="2906499"/>
            <a:ext cx="258434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#include “file1.h”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</a:t>
            </a:r>
          </a:p>
          <a:p>
            <a:endParaRPr lang="en-US" sz="2400" dirty="0">
              <a:solidFill>
                <a:srgbClr val="0B2B91"/>
              </a:solidFill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1684313" y="2067432"/>
            <a:ext cx="1554187" cy="805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22975" y="2057400"/>
            <a:ext cx="1579238" cy="8390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720" y="2433935"/>
            <a:ext cx="10287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file2.h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806559" y="2424690"/>
            <a:ext cx="10287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file3.h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38500" y="4792953"/>
            <a:ext cx="26630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#include “file2.h”</a:t>
            </a:r>
          </a:p>
          <a:p>
            <a:r>
              <a:rPr lang="en-US" sz="2400" dirty="0">
                <a:solidFill>
                  <a:srgbClr val="0B2B91"/>
                </a:solidFill>
              </a:rPr>
              <a:t>#include “</a:t>
            </a:r>
            <a:r>
              <a:rPr lang="en-US" sz="2400" dirty="0" smtClean="0">
                <a:solidFill>
                  <a:srgbClr val="0B2B91"/>
                </a:solidFill>
              </a:rPr>
              <a:t>file3.h</a:t>
            </a:r>
            <a:r>
              <a:rPr lang="en-US" sz="2400" dirty="0">
                <a:solidFill>
                  <a:srgbClr val="0B2B91"/>
                </a:solidFill>
              </a:rPr>
              <a:t>”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 </a:t>
            </a:r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4776" y="4331288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MainProg.c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0800" y="4133729"/>
            <a:ext cx="533399" cy="6693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939688" y="4154038"/>
            <a:ext cx="533400" cy="649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6739759" y="5297183"/>
            <a:ext cx="2133600" cy="838199"/>
          </a:xfrm>
          <a:prstGeom prst="wedgeRectCallout">
            <a:avLst>
              <a:gd name="adj1" fmla="val -106225"/>
              <a:gd name="adj2" fmla="val -63904"/>
            </a:avLst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File1.</a:t>
            </a:r>
            <a:r>
              <a:rPr lang="en-US" sz="2400" dirty="0" smtClean="0">
                <a:solidFill>
                  <a:srgbClr val="C00000"/>
                </a:solidFill>
              </a:rPr>
              <a:t>h is included twice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6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Header Files (II)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8500" y="1866613"/>
            <a:ext cx="2362200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</a:t>
            </a:r>
            <a:r>
              <a:rPr lang="en-US" sz="2400" dirty="0" err="1">
                <a:solidFill>
                  <a:srgbClr val="C00000"/>
                </a:solidFill>
              </a:rPr>
              <a:t>ifndef</a:t>
            </a:r>
            <a:r>
              <a:rPr lang="en-US" sz="2400" dirty="0">
                <a:solidFill>
                  <a:srgbClr val="C00000"/>
                </a:solidFill>
              </a:rPr>
              <a:t> FILE_1_H</a:t>
            </a:r>
          </a:p>
          <a:p>
            <a:r>
              <a:rPr lang="en-US" sz="2400" dirty="0">
                <a:solidFill>
                  <a:srgbClr val="0B2B91"/>
                </a:solidFill>
              </a:rPr>
              <a:t>#define FILE_1_H</a:t>
            </a:r>
          </a:p>
          <a:p>
            <a:r>
              <a:rPr lang="en-US" sz="2400" dirty="0">
                <a:solidFill>
                  <a:srgbClr val="0B2B91"/>
                </a:solidFill>
              </a:rPr>
              <a:t>….</a:t>
            </a:r>
          </a:p>
          <a:p>
            <a:r>
              <a:rPr lang="en-US" sz="2400" dirty="0" err="1" smtClean="0">
                <a:solidFill>
                  <a:srgbClr val="0B2B91"/>
                </a:solidFill>
              </a:rPr>
              <a:t>typedef</a:t>
            </a:r>
            <a:r>
              <a:rPr lang="en-US" sz="2400" dirty="0" smtClean="0">
                <a:solidFill>
                  <a:srgbClr val="0B2B91"/>
                </a:solidFill>
              </a:rPr>
              <a:t> short SMALL_INT 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</a:t>
            </a:r>
            <a:r>
              <a:rPr lang="en-US" sz="2400" dirty="0" err="1" smtClean="0">
                <a:solidFill>
                  <a:srgbClr val="C00000"/>
                </a:solidFill>
              </a:rPr>
              <a:t>endif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819400"/>
            <a:ext cx="245422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#include “file1.h”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</a:t>
            </a:r>
          </a:p>
          <a:p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4776" y="1388308"/>
            <a:ext cx="10287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file1.h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4851" y="2906499"/>
            <a:ext cx="258434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#include “file1.h”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</a:t>
            </a:r>
          </a:p>
          <a:p>
            <a:endParaRPr lang="en-US" sz="2400" dirty="0">
              <a:solidFill>
                <a:srgbClr val="0B2B91"/>
              </a:solidFill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1684313" y="2079653"/>
            <a:ext cx="1554187" cy="7397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5622975" y="2057400"/>
            <a:ext cx="1924051" cy="849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720" y="2433935"/>
            <a:ext cx="10287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file2.h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844659" y="2433935"/>
            <a:ext cx="10287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file3.h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238500" y="4792953"/>
            <a:ext cx="26630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#include “file2.h”</a:t>
            </a:r>
          </a:p>
          <a:p>
            <a:r>
              <a:rPr lang="en-US" sz="2400" dirty="0">
                <a:solidFill>
                  <a:srgbClr val="0B2B91"/>
                </a:solidFill>
              </a:rPr>
              <a:t>#include “</a:t>
            </a:r>
            <a:r>
              <a:rPr lang="en-US" sz="2400" dirty="0" smtClean="0">
                <a:solidFill>
                  <a:srgbClr val="0B2B91"/>
                </a:solidFill>
              </a:rPr>
              <a:t>file3.h</a:t>
            </a:r>
            <a:r>
              <a:rPr lang="en-US" sz="2400" dirty="0">
                <a:solidFill>
                  <a:srgbClr val="0B2B91"/>
                </a:solidFill>
              </a:rPr>
              <a:t>”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 </a:t>
            </a:r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4776" y="4331288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MainProg.c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0800" y="4133729"/>
            <a:ext cx="533399" cy="6693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939688" y="4154038"/>
            <a:ext cx="533400" cy="649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8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Header Files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6250" y="1600200"/>
            <a:ext cx="4095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first time file1 is included, FILE_1_H is not defined.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second time </a:t>
            </a:r>
            <a:r>
              <a:rPr lang="en-US" sz="2400" dirty="0" smtClean="0"/>
              <a:t>file1.h is included: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FILE_1_H is then defined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preprocessor  will not include the lines between #</a:t>
            </a:r>
            <a:r>
              <a:rPr lang="en-US" sz="2400" dirty="0" err="1"/>
              <a:t>ifndef</a:t>
            </a:r>
            <a:r>
              <a:rPr lang="en-US" sz="2400" dirty="0"/>
              <a:t> and #</a:t>
            </a:r>
            <a:r>
              <a:rPr lang="en-US" sz="2400" dirty="0" err="1" smtClean="0"/>
              <a:t>endif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409700" y="1828800"/>
            <a:ext cx="2362200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</a:t>
            </a:r>
            <a:r>
              <a:rPr lang="en-US" sz="2400" dirty="0" err="1">
                <a:solidFill>
                  <a:srgbClr val="C00000"/>
                </a:solidFill>
              </a:rPr>
              <a:t>ifndef</a:t>
            </a:r>
            <a:r>
              <a:rPr lang="en-US" sz="2400" dirty="0">
                <a:solidFill>
                  <a:srgbClr val="C00000"/>
                </a:solidFill>
              </a:rPr>
              <a:t> FILE_1_H</a:t>
            </a:r>
          </a:p>
          <a:p>
            <a:r>
              <a:rPr lang="en-US" sz="2400" dirty="0">
                <a:solidFill>
                  <a:srgbClr val="0B2B91"/>
                </a:solidFill>
              </a:rPr>
              <a:t>#define FILE_1_H</a:t>
            </a:r>
          </a:p>
          <a:p>
            <a:r>
              <a:rPr lang="en-US" sz="2400" dirty="0">
                <a:solidFill>
                  <a:srgbClr val="0B2B91"/>
                </a:solidFill>
              </a:rPr>
              <a:t>….</a:t>
            </a:r>
          </a:p>
          <a:p>
            <a:r>
              <a:rPr lang="en-US" sz="2400" dirty="0" err="1" smtClean="0">
                <a:solidFill>
                  <a:srgbClr val="0B2B91"/>
                </a:solidFill>
              </a:rPr>
              <a:t>typedef</a:t>
            </a:r>
            <a:r>
              <a:rPr lang="en-US" sz="2400" dirty="0" smtClean="0">
                <a:solidFill>
                  <a:srgbClr val="0B2B91"/>
                </a:solidFill>
              </a:rPr>
              <a:t> short SMALL_INT 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#</a:t>
            </a:r>
            <a:r>
              <a:rPr lang="en-US" sz="2400" dirty="0" err="1" smtClean="0">
                <a:solidFill>
                  <a:srgbClr val="C00000"/>
                </a:solidFill>
              </a:rPr>
              <a:t>endif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35976" y="1350495"/>
            <a:ext cx="10287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file1.h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409700" y="4755140"/>
            <a:ext cx="26630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</a:rPr>
              <a:t>#include “file2.h”</a:t>
            </a:r>
          </a:p>
          <a:p>
            <a:r>
              <a:rPr lang="en-US" sz="2400" dirty="0">
                <a:solidFill>
                  <a:srgbClr val="0B2B91"/>
                </a:solidFill>
              </a:rPr>
              <a:t>#include “</a:t>
            </a:r>
            <a:r>
              <a:rPr lang="en-US" sz="2400" dirty="0" smtClean="0">
                <a:solidFill>
                  <a:srgbClr val="0B2B91"/>
                </a:solidFill>
              </a:rPr>
              <a:t>file3.h</a:t>
            </a:r>
            <a:r>
              <a:rPr lang="en-US" sz="2400" dirty="0">
                <a:solidFill>
                  <a:srgbClr val="0B2B91"/>
                </a:solidFill>
              </a:rPr>
              <a:t>”</a:t>
            </a:r>
          </a:p>
          <a:p>
            <a:r>
              <a:rPr lang="en-US" sz="2400" dirty="0" smtClean="0">
                <a:solidFill>
                  <a:srgbClr val="0B2B91"/>
                </a:solidFill>
              </a:rPr>
              <a:t>… </a:t>
            </a:r>
            <a:endParaRPr lang="en-US" sz="2400" dirty="0">
              <a:solidFill>
                <a:srgbClr val="0B2B9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5976" y="4293475"/>
            <a:ext cx="18288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MainProg.c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514600"/>
            <a:ext cx="990600" cy="1143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1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1473</Words>
  <Application>Microsoft Macintosh PowerPoint</Application>
  <PresentationFormat>On-screen Show (4:3)</PresentationFormat>
  <Paragraphs>292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CSE 220 – C Programming Lecture 22</vt:lpstr>
      <vt:lpstr>Code Sharing</vt:lpstr>
      <vt:lpstr>Sharing Macro Definitions</vt:lpstr>
      <vt:lpstr>Sharing function prototypes</vt:lpstr>
      <vt:lpstr>Sharing function prototypes</vt:lpstr>
      <vt:lpstr>Sharing external variables</vt:lpstr>
      <vt:lpstr>Protecting Header Files (I)</vt:lpstr>
      <vt:lpstr>Protecting Header Files (II)</vt:lpstr>
      <vt:lpstr>Protecting Header Files (III)</vt:lpstr>
      <vt:lpstr>Quiz 20(a): ifndef</vt:lpstr>
      <vt:lpstr>Dividing into Files: Add header files</vt:lpstr>
      <vt:lpstr>Dividing into Files: Add header files</vt:lpstr>
      <vt:lpstr>Building an Executable</vt:lpstr>
      <vt:lpstr>Building Exe. from Multiple Files</vt:lpstr>
      <vt:lpstr>Makefiles</vt:lpstr>
      <vt:lpstr>Example of Makefile (I)</vt:lpstr>
      <vt:lpstr>Example of Makefile (II)</vt:lpstr>
      <vt:lpstr>Example of Makefile (III)</vt:lpstr>
      <vt:lpstr>Makefiles</vt:lpstr>
      <vt:lpstr>Quiz 20(b): Makefile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455</cp:revision>
  <dcterms:created xsi:type="dcterms:W3CDTF">2006-08-16T00:00:00Z</dcterms:created>
  <dcterms:modified xsi:type="dcterms:W3CDTF">2020-03-30T17:00:06Z</dcterms:modified>
</cp:coreProperties>
</file>