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470" r:id="rId2"/>
    <p:sldId id="472" r:id="rId3"/>
    <p:sldId id="473" r:id="rId4"/>
    <p:sldId id="496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95" r:id="rId20"/>
    <p:sldId id="488" r:id="rId21"/>
    <p:sldId id="489" r:id="rId22"/>
    <p:sldId id="490" r:id="rId23"/>
    <p:sldId id="492" r:id="rId24"/>
    <p:sldId id="493" r:id="rId25"/>
    <p:sldId id="494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65" autoAdjust="0"/>
    <p:restoredTop sz="91087" autoAdjust="0"/>
  </p:normalViewPr>
  <p:slideViewPr>
    <p:cSldViewPr>
      <p:cViewPr varScale="1">
        <p:scale>
          <a:sx n="115" d="100"/>
          <a:sy n="115" d="100"/>
        </p:scale>
        <p:origin x="-120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085-610C-4A2E-AC2E-4C152C7D111D}" type="datetime1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704-6517-47ED-9481-714E911C8C70}" type="datetime1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AB7E-B744-49D5-8921-14CC431446D9}" type="datetime1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305E1B26-7D2C-4C88-ACE6-7748375FA377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669-5BC7-4B01-9901-D4E08E689799}" type="datetime1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F0D2B1DF-7A6E-49ED-A5E3-50838F9C5E63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FDA-807C-4975-853D-5410AF66361B}" type="datetime1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A12-54B3-4B95-862B-F6A3CBB9DF07}" type="datetime1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E731-33DD-4C2A-A384-DF4867FCF244}" type="datetime1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804-FB48-4DCF-BA3F-77E6D438F7C4}" type="datetime1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2BA-B1B8-4041-AF2D-5F470B8715A0}" type="datetime1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263C-1E7C-4B20-8C43-58EEC4123E7C}" type="datetime1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Structures, Unions, Enumerations</a:t>
            </a:r>
          </a:p>
        </p:txBody>
      </p:sp>
    </p:spTree>
    <p:extLst>
      <p:ext uri="{BB962C8B-B14F-4D97-AF65-F5344CB8AC3E}">
        <p14:creationId xmlns:p14="http://schemas.microsoft.com/office/powerpoint/2010/main" val="394041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embers are stored in memory in the order in which they are declared.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062037"/>
              </p:ext>
            </p:extLst>
          </p:nvPr>
        </p:nvGraphicFramePr>
        <p:xfrm>
          <a:off x="1295400" y="3545430"/>
          <a:ext cx="71628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09799" y="3545430"/>
            <a:ext cx="2895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05399" y="3545430"/>
            <a:ext cx="1905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24199" y="400263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make</a:t>
            </a: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30644" y="400263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year</a:t>
            </a:r>
            <a:endParaRPr lang="en-US" sz="2400" i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19631" y="4459830"/>
            <a:ext cx="4800600" cy="0"/>
          </a:xfrm>
          <a:prstGeom prst="line">
            <a:avLst/>
          </a:prstGeom>
          <a:ln w="381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199" y="45675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</a:rPr>
              <a:t>car1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7407" y="1493838"/>
            <a:ext cx="33528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{</a:t>
            </a:r>
          </a:p>
          <a:p>
            <a:pPr marL="0" lvl="1" defTabSz="461963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make[30];</a:t>
            </a:r>
          </a:p>
          <a:p>
            <a:pPr marL="0" lvl="1" defTabSz="461963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year;</a:t>
            </a:r>
          </a:p>
          <a:p>
            <a:pPr marL="0" lvl="1" defTabSz="461963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 car1;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67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make[MAX_LEN +1];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year;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 car1 = {“Volvo”, 2008},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car2 = {“BMW”, 2010};</a:t>
            </a:r>
          </a:p>
          <a:p>
            <a:r>
              <a:rPr lang="en-US" dirty="0" smtClean="0"/>
              <a:t>Variables can be initialized at the same time of declaration</a:t>
            </a:r>
          </a:p>
          <a:p>
            <a:r>
              <a:rPr lang="en-US" dirty="0" smtClean="0"/>
              <a:t>Values in initializer must appear in the same order as in the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6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make[10];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year;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condition;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 car1 = {“Cadillac XTS”, 2014, ‘G’},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car2 = {“BMW”, ‘E’, 2010};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car3 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= 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{“Ford”, 2010, ‘J’};</a:t>
            </a: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572000" y="2133600"/>
            <a:ext cx="3200400" cy="1219200"/>
          </a:xfrm>
          <a:prstGeom prst="wedgeRectCallout">
            <a:avLst>
              <a:gd name="adj1" fmla="val -96779"/>
              <a:gd name="adj2" fmla="val 842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Does not fit in array make. Will overflow and cause problems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943600" y="3505200"/>
            <a:ext cx="2819400" cy="1470819"/>
          </a:xfrm>
          <a:prstGeom prst="wedgeRectCallout">
            <a:avLst>
              <a:gd name="adj1" fmla="val -101362"/>
              <a:gd name="adj2" fmla="val 2321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Wrong order of members. Must put year before condition.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5178458"/>
            <a:ext cx="2819400" cy="1401764"/>
          </a:xfrm>
          <a:prstGeom prst="wedgeRectCallout">
            <a:avLst>
              <a:gd name="adj1" fmla="val -103830"/>
              <a:gd name="adj2" fmla="val -234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Variable declared without a type. Invalid declaration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4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To access the value of a </a:t>
            </a:r>
            <a:r>
              <a:rPr lang="en-US" dirty="0" err="1"/>
              <a:t>struct</a:t>
            </a:r>
            <a:r>
              <a:rPr lang="en-US" dirty="0"/>
              <a:t> member use: </a:t>
            </a:r>
            <a:r>
              <a:rPr lang="en-US" i="1" dirty="0" err="1">
                <a:solidFill>
                  <a:srgbClr val="C00000"/>
                </a:solidFill>
              </a:rPr>
              <a:t>struct_name.member_name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car1.year = 2008;	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strcpy</a:t>
            </a:r>
            <a:r>
              <a:rPr lang="en-US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(car1.make, “Ford”);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(“My new car is a %d %s\n”, car2.year, car2.make);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car2.year++;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scanf</a:t>
            </a:r>
            <a:r>
              <a:rPr lang="en-US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(“%d”, &amp;car1.year);</a:t>
            </a:r>
            <a:endParaRPr lang="en-US" dirty="0" smtClean="0">
              <a:solidFill>
                <a:srgbClr val="000099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 </a:t>
            </a:r>
            <a:r>
              <a:rPr lang="en-US" dirty="0" err="1" smtClean="0"/>
              <a:t>struct</a:t>
            </a:r>
            <a:r>
              <a:rPr lang="en-US" dirty="0" smtClean="0"/>
              <a:t> (yes, provided!)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1775" indent="-231775"/>
            <a:r>
              <a:rPr lang="en-US" dirty="0" smtClean="0"/>
              <a:t>Copy a </a:t>
            </a:r>
            <a:r>
              <a:rPr lang="en-US" dirty="0" err="1" smtClean="0"/>
              <a:t>struct</a:t>
            </a:r>
            <a:r>
              <a:rPr lang="en-US" dirty="0" smtClean="0"/>
              <a:t> into another: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car1 = car2;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 smtClean="0"/>
              <a:t>copies car2.year into car1.year and car2.make into car1.make</a:t>
            </a:r>
            <a:endParaRPr lang="en-US" dirty="0"/>
          </a:p>
          <a:p>
            <a:pPr lvl="1"/>
            <a:r>
              <a:rPr lang="en-US" dirty="0" smtClean="0"/>
              <a:t>car1 and car2 must have </a:t>
            </a:r>
            <a:r>
              <a:rPr lang="en-US" u="sng" dirty="0" smtClean="0"/>
              <a:t>compatible</a:t>
            </a:r>
            <a:r>
              <a:rPr lang="en-US" dirty="0" smtClean="0"/>
              <a:t> types.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Arrays</a:t>
            </a:r>
            <a:r>
              <a:rPr lang="en-US" dirty="0" smtClean="0"/>
              <a:t> cannot be copied using the = operator, but when inside a </a:t>
            </a:r>
            <a:r>
              <a:rPr lang="en-US" dirty="0" err="1" smtClean="0"/>
              <a:t>struct</a:t>
            </a:r>
            <a:r>
              <a:rPr lang="en-US" dirty="0" smtClean="0"/>
              <a:t>, they </a:t>
            </a:r>
            <a:r>
              <a:rPr lang="en-US" dirty="0" smtClean="0">
                <a:solidFill>
                  <a:srgbClr val="FF0000"/>
                </a:solidFill>
              </a:rPr>
              <a:t>can</a:t>
            </a:r>
            <a:r>
              <a:rPr lang="en-US" dirty="0" smtClean="0"/>
              <a:t>.</a:t>
            </a:r>
          </a:p>
          <a:p>
            <a:pPr marL="231775" indent="-231775"/>
            <a:r>
              <a:rPr lang="en-US" dirty="0" smtClean="0"/>
              <a:t>Cannot use == or != to check if 2 </a:t>
            </a:r>
            <a:r>
              <a:rPr lang="en-US" dirty="0" err="1" smtClean="0"/>
              <a:t>structs</a:t>
            </a:r>
            <a:r>
              <a:rPr lang="en-US" dirty="0" smtClean="0"/>
              <a:t> are equal or not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0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Structures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76400"/>
            <a:ext cx="2819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8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{</a:t>
            </a:r>
          </a:p>
          <a:p>
            <a:pPr indent="-57150"/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char 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make[M+1];</a:t>
            </a:r>
          </a:p>
          <a:p>
            <a:pPr indent="-57150"/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year;</a:t>
            </a:r>
          </a:p>
          <a:p>
            <a:pPr indent="-57150"/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}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car1, car2; </a:t>
            </a:r>
            <a:endParaRPr lang="en-US" sz="2800" dirty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…</a:t>
            </a:r>
          </a:p>
          <a:p>
            <a:pPr indent="-57150"/>
            <a:r>
              <a:rPr lang="en-US" sz="28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{</a:t>
            </a:r>
          </a:p>
          <a:p>
            <a:pPr indent="-57150"/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char 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make[M+1];</a:t>
            </a:r>
          </a:p>
          <a:p>
            <a:pPr indent="-57150"/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year;</a:t>
            </a:r>
          </a:p>
          <a:p>
            <a:pPr indent="-57150"/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} 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car3; </a:t>
            </a:r>
            <a:endParaRPr lang="en-US" sz="2800" dirty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8145" y="2743200"/>
            <a:ext cx="43434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28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car1 and car2 are compatible</a:t>
            </a:r>
          </a:p>
          <a:p>
            <a:pPr indent="-57150"/>
            <a:endParaRPr lang="en-US" sz="2800" dirty="0" smtClean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car1 and car3 are not compatible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5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Compatible?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Repeating </a:t>
            </a:r>
            <a:r>
              <a:rPr lang="en-US" dirty="0" err="1" smtClean="0"/>
              <a:t>struct</a:t>
            </a:r>
            <a:r>
              <a:rPr lang="en-US" dirty="0" smtClean="0"/>
              <a:t> information: program hard to maintain</a:t>
            </a:r>
          </a:p>
          <a:p>
            <a:r>
              <a:rPr lang="en-US" dirty="0" smtClean="0"/>
              <a:t>The 2 </a:t>
            </a:r>
            <a:r>
              <a:rPr lang="en-US" dirty="0" err="1" smtClean="0"/>
              <a:t>structs</a:t>
            </a:r>
            <a:r>
              <a:rPr lang="en-US" dirty="0" smtClean="0"/>
              <a:t> are </a:t>
            </a:r>
            <a:r>
              <a:rPr lang="en-US" b="1" u="sng" dirty="0" smtClean="0"/>
              <a:t>not</a:t>
            </a:r>
            <a:r>
              <a:rPr lang="en-US" dirty="0" smtClean="0"/>
              <a:t> compatible with each other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Solution</a:t>
            </a:r>
            <a:r>
              <a:rPr lang="en-US" dirty="0" smtClean="0"/>
              <a:t>: define a </a:t>
            </a:r>
            <a:r>
              <a:rPr lang="en-US" dirty="0" smtClean="0">
                <a:solidFill>
                  <a:srgbClr val="C00000"/>
                </a:solidFill>
              </a:rPr>
              <a:t>tag</a:t>
            </a:r>
            <a:r>
              <a:rPr lang="en-US" dirty="0" smtClean="0"/>
              <a:t> for the </a:t>
            </a:r>
            <a:r>
              <a:rPr lang="en-US" dirty="0" err="1" smtClean="0"/>
              <a:t>struct</a:t>
            </a:r>
            <a:r>
              <a:rPr lang="en-US" dirty="0" smtClean="0"/>
              <a:t> or use </a:t>
            </a:r>
            <a:r>
              <a:rPr lang="en-US" dirty="0" smtClean="0">
                <a:solidFill>
                  <a:srgbClr val="C00000"/>
                </a:solidFill>
              </a:rPr>
              <a:t>type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76400"/>
            <a:ext cx="2819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8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{</a:t>
            </a:r>
          </a:p>
          <a:p>
            <a:pPr indent="-57150"/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char 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make[M+1];</a:t>
            </a:r>
          </a:p>
          <a:p>
            <a:pPr indent="-57150"/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year;</a:t>
            </a:r>
          </a:p>
          <a:p>
            <a:pPr indent="-57150"/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} car1; </a:t>
            </a:r>
          </a:p>
          <a:p>
            <a:pPr indent="-57150"/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…</a:t>
            </a:r>
          </a:p>
          <a:p>
            <a:pPr indent="-57150"/>
            <a:r>
              <a:rPr lang="en-US" sz="28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{</a:t>
            </a:r>
          </a:p>
          <a:p>
            <a:pPr indent="-57150"/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char 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make[M+1];</a:t>
            </a:r>
          </a:p>
          <a:p>
            <a:pPr indent="-57150"/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year;</a:t>
            </a:r>
          </a:p>
          <a:p>
            <a:pPr indent="-57150"/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} car2; </a:t>
            </a:r>
          </a:p>
          <a:p>
            <a:endParaRPr lang="en-US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8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8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 Car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{</a:t>
            </a: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make[M+1];</a:t>
            </a: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year;</a:t>
            </a: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;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//Need 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a ; here</a:t>
            </a:r>
          </a:p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…</a:t>
            </a:r>
          </a:p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…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Car car1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   	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//Need the keyword </a:t>
            </a:r>
            <a:r>
              <a:rPr lang="en-US" sz="28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struct</a:t>
            </a:r>
            <a:endParaRPr lang="en-US" sz="28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Car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car2 = {“Ford”, 2009};</a:t>
            </a:r>
          </a:p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car1 = car2;		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//Valid, since types are compatible</a:t>
            </a:r>
            <a:endParaRPr lang="en-US" sz="28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1676400"/>
            <a:ext cx="4610100" cy="1692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Car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 is a tag, a name given to that particular structure</a:t>
            </a:r>
          </a:p>
          <a:p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You have not yet declared a variable having this structure</a:t>
            </a: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7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Type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8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typedef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{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make[M+1];</a:t>
            </a: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year;</a:t>
            </a:r>
          </a:p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Car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;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	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//Need 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a ; here</a:t>
            </a: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…</a:t>
            </a:r>
          </a:p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Car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car1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   	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/* Don’t need the keyword </a:t>
            </a:r>
            <a:r>
              <a:rPr lang="en-US" sz="28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, since </a:t>
            </a:r>
            <a:r>
              <a:rPr lang="en-US" sz="28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defined with </a:t>
            </a:r>
            <a:r>
              <a:rPr lang="en-US" sz="28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typedef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*/</a:t>
            </a:r>
            <a:endParaRPr lang="en-US" sz="28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Car car2 = {“Ford”, 2009};</a:t>
            </a:r>
          </a:p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car1 = car2;</a:t>
            </a:r>
            <a:endParaRPr lang="en-US" sz="28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7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21(b): </a:t>
            </a:r>
            <a:r>
              <a:rPr lang="en-US" dirty="0" err="1" smtClean="0"/>
              <a:t>Struct</a:t>
            </a:r>
            <a:r>
              <a:rPr lang="en-US" dirty="0" smtClean="0"/>
              <a:t>: tag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Consider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following is correct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0" y="1981200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3200" dirty="0" err="1">
                <a:solidFill>
                  <a:srgbClr val="0000FF"/>
                </a:solidFill>
                <a:latin typeface="Arial Narrow" panose="020B0606020202030204" pitchFamily="34" charset="0"/>
              </a:rPr>
              <a:t>typedef</a:t>
            </a:r>
            <a:r>
              <a:rPr lang="en-US" sz="3200" dirty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 Narrow" panose="020B0606020202030204" pitchFamily="34" charset="0"/>
              </a:rPr>
              <a:t>struct</a:t>
            </a:r>
            <a:r>
              <a:rPr lang="en-US" sz="3200" dirty="0">
                <a:solidFill>
                  <a:srgbClr val="0000FF"/>
                </a:solidFill>
                <a:latin typeface="Arial Narrow" panose="020B0606020202030204" pitchFamily="34" charset="0"/>
              </a:rPr>
              <a:t> {  </a:t>
            </a:r>
            <a:r>
              <a:rPr lang="is-IS" sz="3200" dirty="0">
                <a:solidFill>
                  <a:srgbClr val="0000FF"/>
                </a:solidFill>
                <a:latin typeface="Arial Narrow" panose="020B0606020202030204" pitchFamily="34" charset="0"/>
              </a:rPr>
              <a:t>…</a:t>
            </a:r>
            <a:endParaRPr lang="en-US" sz="3200" dirty="0">
              <a:solidFill>
                <a:srgbClr val="0000FF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3200" dirty="0">
                <a:solidFill>
                  <a:srgbClr val="0000FF"/>
                </a:solidFill>
                <a:latin typeface="Arial Narrow" panose="020B0606020202030204" pitchFamily="34" charset="0"/>
              </a:rPr>
              <a:t>} Vehicle; </a:t>
            </a:r>
            <a:r>
              <a:rPr lang="en-US" sz="3200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/>
            </a:r>
            <a:br>
              <a:rPr lang="en-US" sz="3200" dirty="0" smtClean="0">
                <a:solidFill>
                  <a:srgbClr val="0000FF"/>
                </a:solidFill>
                <a:latin typeface="Arial Narrow" panose="020B0606020202030204" pitchFamily="34" charset="0"/>
              </a:rPr>
            </a:br>
            <a:r>
              <a:rPr lang="en-US" sz="3200" dirty="0" err="1" smtClean="0">
                <a:solidFill>
                  <a:srgbClr val="0000FF"/>
                </a:solidFill>
                <a:latin typeface="Arial Narrow" panose="020B0606020202030204" pitchFamily="34" charset="0"/>
              </a:rPr>
              <a:t>struct</a:t>
            </a:r>
            <a:r>
              <a:rPr lang="en-US" sz="3200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 Narrow" panose="020B0606020202030204" pitchFamily="34" charset="0"/>
              </a:rPr>
              <a:t>Car </a:t>
            </a:r>
            <a:r>
              <a:rPr lang="en-US" sz="3200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{ </a:t>
            </a:r>
            <a:r>
              <a:rPr lang="is-IS" sz="3200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…</a:t>
            </a:r>
            <a:endParaRPr lang="en-US" sz="3200" dirty="0">
              <a:solidFill>
                <a:srgbClr val="0000FF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3200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};</a:t>
            </a:r>
          </a:p>
          <a:p>
            <a:pPr indent="-57150"/>
            <a:r>
              <a:rPr lang="en-US" sz="32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endParaRPr lang="en-US" sz="3200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6482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lphaLcParenBoth"/>
            </a:pPr>
            <a:r>
              <a:rPr lang="en-US" sz="3000" dirty="0">
                <a:latin typeface="Arial Narrow" pitchFamily="34" charset="0"/>
              </a:rPr>
              <a:t>Vehicle is a tag and Car is a definition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Car is a tag and Vehicle is a definition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Both are tags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Both </a:t>
            </a:r>
            <a:r>
              <a:rPr lang="en-US" sz="3000" smtClean="0">
                <a:latin typeface="Arial Narrow" pitchFamily="34" charset="0"/>
              </a:rPr>
              <a:t>are definitions</a:t>
            </a:r>
            <a:endParaRPr lang="en-US" sz="30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5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Structures</a:t>
            </a:r>
          </a:p>
          <a:p>
            <a:r>
              <a:rPr lang="en-US" dirty="0" smtClean="0"/>
              <a:t>Union </a:t>
            </a:r>
          </a:p>
          <a:p>
            <a:r>
              <a:rPr lang="en-US" dirty="0" smtClean="0"/>
              <a:t>Enumeration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3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and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0">
              <a:buNone/>
            </a:pPr>
            <a:r>
              <a:rPr lang="en-US" dirty="0" err="1" smtClean="0"/>
              <a:t>Structs</a:t>
            </a:r>
            <a:r>
              <a:rPr lang="en-US" dirty="0" smtClean="0"/>
              <a:t> can be passed as parameters to a function and as return values:</a:t>
            </a: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r>
              <a:rPr lang="en-US" dirty="0" err="1"/>
              <a:t>Structs</a:t>
            </a:r>
            <a:r>
              <a:rPr lang="en-US" dirty="0"/>
              <a:t> </a:t>
            </a:r>
            <a:r>
              <a:rPr lang="en-US" dirty="0" smtClean="0"/>
              <a:t>are passed </a:t>
            </a:r>
            <a:r>
              <a:rPr lang="en-US" u="sng" dirty="0" smtClean="0"/>
              <a:t>by value </a:t>
            </a:r>
            <a:r>
              <a:rPr lang="en-US" dirty="0" smtClean="0"/>
              <a:t>(a copy is made and sent to the function)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9206" y="2438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void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printCarInfo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Car car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 {</a:t>
            </a:r>
          </a:p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(“%d: %s\n”,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car.year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car.make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);</a:t>
            </a: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  <a:p>
            <a:pPr indent="-57150"/>
            <a:r>
              <a:rPr lang="en-US" sz="28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Car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newerCar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Car 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car1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Car car2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{</a:t>
            </a: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return car1.year &gt; car2.year ? car1 : car2;</a:t>
            </a:r>
          </a:p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6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4256"/>
            <a:ext cx="7620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7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Car {</a:t>
            </a:r>
          </a:p>
          <a:p>
            <a:pPr indent="-57150"/>
            <a:r>
              <a:rPr lang="en-US" sz="27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make[30];</a:t>
            </a:r>
          </a:p>
          <a:p>
            <a:pPr indent="-57150"/>
            <a:r>
              <a:rPr lang="en-US" sz="27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7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year;</a:t>
            </a:r>
          </a:p>
          <a:p>
            <a:pPr indent="-57150"/>
            <a:r>
              <a:rPr lang="en-US" sz="27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float value;</a:t>
            </a:r>
          </a:p>
          <a:p>
            <a:pPr indent="-57150"/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};</a:t>
            </a:r>
          </a:p>
          <a:p>
            <a:pPr indent="-57150"/>
            <a:endParaRPr lang="en-US" sz="2700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void depreciate(</a:t>
            </a:r>
            <a:r>
              <a:rPr lang="en-US" sz="27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700" dirty="0">
                <a:solidFill>
                  <a:srgbClr val="0B2B91"/>
                </a:solidFill>
                <a:latin typeface="Arial Narrow" panose="020B0606020202030204" pitchFamily="34" charset="0"/>
              </a:rPr>
              <a:t>Car </a:t>
            </a:r>
            <a:r>
              <a:rPr lang="en-US" sz="27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car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float percent) </a:t>
            </a:r>
            <a:r>
              <a:rPr lang="en-US" sz="2700" dirty="0">
                <a:solidFill>
                  <a:srgbClr val="0B2B91"/>
                </a:solidFill>
                <a:latin typeface="Arial Narrow" panose="020B0606020202030204" pitchFamily="34" charset="0"/>
              </a:rPr>
              <a:t>{</a:t>
            </a:r>
          </a:p>
          <a:p>
            <a:pPr indent="-57150"/>
            <a:r>
              <a:rPr lang="en-US" sz="27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7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car.value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</a:t>
            </a:r>
            <a:r>
              <a:rPr lang="en-US" sz="27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car.value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*(1</a:t>
            </a:r>
            <a:r>
              <a:rPr lang="en-US" sz="2700" smtClean="0">
                <a:solidFill>
                  <a:srgbClr val="0B2B91"/>
                </a:solidFill>
                <a:latin typeface="Arial Narrow" panose="020B0606020202030204" pitchFamily="34" charset="0"/>
              </a:rPr>
              <a:t>-percent)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pPr indent="-57150"/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  <a:p>
            <a:pPr indent="-57150"/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….</a:t>
            </a:r>
          </a:p>
          <a:p>
            <a:pPr indent="-57150"/>
            <a:r>
              <a:rPr lang="en-US" sz="27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Car </a:t>
            </a:r>
            <a:r>
              <a:rPr lang="en-US" sz="27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myCar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{“BMW”, 2010, 9000.0};</a:t>
            </a:r>
          </a:p>
          <a:p>
            <a:pPr indent="-57150"/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depreciate(</a:t>
            </a:r>
            <a:r>
              <a:rPr lang="en-US" sz="27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myCar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0.1);</a:t>
            </a:r>
          </a:p>
          <a:p>
            <a:pPr indent="-57150"/>
            <a:r>
              <a:rPr lang="en-US" sz="27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(“Value: %f\n”, </a:t>
            </a:r>
            <a:r>
              <a:rPr lang="en-US" sz="27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myCar.value</a:t>
            </a: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);    </a:t>
            </a:r>
            <a:r>
              <a:rPr lang="en-US" sz="27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//9000 or 8100?</a:t>
            </a:r>
            <a:endParaRPr lang="en-US" sz="27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5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60242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//Define </a:t>
            </a:r>
            <a:r>
              <a:rPr lang="en-US" sz="3200" dirty="0" err="1" smtClean="0">
                <a:solidFill>
                  <a:srgbClr val="00B050"/>
                </a:solidFill>
                <a:latin typeface="Arial Narrow" pitchFamily="34" charset="0"/>
              </a:rPr>
              <a:t>struct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 type</a:t>
            </a:r>
          </a:p>
          <a:p>
            <a:pPr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struct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Circle { float x; float y; float radius;}; </a:t>
            </a:r>
          </a:p>
          <a:p>
            <a:pPr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struct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Circle c, *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ptr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;  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//Declare a circle, and a pointer</a:t>
            </a:r>
          </a:p>
          <a:p>
            <a:pPr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ptr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= &amp;c;</a:t>
            </a:r>
          </a:p>
          <a:p>
            <a:pPr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//Access using the pointer:</a:t>
            </a:r>
          </a:p>
          <a:p>
            <a:pPr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(*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ptr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).x = 2.0;</a:t>
            </a:r>
          </a:p>
          <a:p>
            <a:pPr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(*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ptr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).y = 3.0;</a:t>
            </a:r>
          </a:p>
          <a:p>
            <a:pPr>
              <a:buNone/>
            </a:pP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//Alternative way to access members:</a:t>
            </a:r>
          </a:p>
          <a:p>
            <a:pPr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ptr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-&gt;x = 2.0;</a:t>
            </a:r>
          </a:p>
          <a:p>
            <a:pPr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ptr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-&gt;y = 3.0;</a:t>
            </a:r>
          </a:p>
        </p:txBody>
      </p:sp>
    </p:spTree>
    <p:extLst>
      <p:ext uri="{BB962C8B-B14F-4D97-AF65-F5344CB8AC3E}">
        <p14:creationId xmlns:p14="http://schemas.microsoft.com/office/powerpoint/2010/main" val="275878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May declare nested structures: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271252"/>
            <a:ext cx="3276600" cy="397031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sz="28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Engine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{</a:t>
            </a: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float size;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horsepower;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}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pPr indent="-57150"/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Car {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make[M+1];</a:t>
            </a: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year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</a:t>
            </a:r>
            <a:r>
              <a:rPr lang="en-US" sz="28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Engine engine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 ;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2278082"/>
            <a:ext cx="42672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Car car1;</a:t>
            </a:r>
          </a:p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car1.engine.size = 3.0f;</a:t>
            </a:r>
          </a:p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car1.engine.horsepower = 245;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1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Array whose elements are structures: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857633"/>
            <a:ext cx="7924800" cy="483209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Student {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name[M+1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];</a:t>
            </a: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grade;</a:t>
            </a:r>
          </a:p>
          <a:p>
            <a:pPr indent="-57150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 ;</a:t>
            </a:r>
          </a:p>
          <a:p>
            <a:pPr indent="-57150"/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void </a:t>
            </a:r>
            <a:r>
              <a:rPr lang="en-US" sz="28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printInfo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(</a:t>
            </a:r>
            <a:r>
              <a:rPr lang="en-US" sz="28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 Student *</a:t>
            </a:r>
            <a:r>
              <a:rPr lang="en-US" sz="28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stdPtr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);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indent="-57150"/>
            <a:endParaRPr lang="en-US" sz="2800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Student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cse_students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[50];</a:t>
            </a:r>
          </a:p>
          <a:p>
            <a:pPr indent="-57150"/>
            <a:r>
              <a:rPr lang="en-US" sz="28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Student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honors_students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[ ] = { {“Jim”, 85}, </a:t>
            </a:r>
          </a:p>
          <a:p>
            <a:pPr indent="-57150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	{“Dalia”, 95}, {“Katie”,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85}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};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//Pass a pointer to the 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second 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element</a:t>
            </a:r>
          </a:p>
          <a:p>
            <a:pPr indent="-57150"/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printInfo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(&amp;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honors_students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[1]);    </a:t>
            </a:r>
          </a:p>
        </p:txBody>
      </p:sp>
    </p:spTree>
    <p:extLst>
      <p:ext uri="{BB962C8B-B14F-4D97-AF65-F5344CB8AC3E}">
        <p14:creationId xmlns:p14="http://schemas.microsoft.com/office/powerpoint/2010/main" val="186981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Define </a:t>
            </a:r>
            <a:r>
              <a:rPr lang="en-US" dirty="0" err="1" smtClean="0"/>
              <a:t>printInfo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271252"/>
            <a:ext cx="79248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printInfo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Student *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stdPtr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) {</a:t>
            </a:r>
          </a:p>
          <a:p>
            <a:pPr indent="-57150"/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(“Name: %s\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tGrade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: %d\n”, </a:t>
            </a:r>
          </a:p>
          <a:p>
            <a:pPr indent="-57150"/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stdPtr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-&gt;name,</a:t>
            </a:r>
          </a:p>
          <a:p>
            <a:pPr indent="-57150"/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stdPtr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-&gt;grade);</a:t>
            </a:r>
          </a:p>
          <a:p>
            <a:pPr indent="-57150"/>
            <a:r>
              <a:rPr lang="en-US" sz="2800" dirty="0">
                <a:solidFill>
                  <a:srgbClr val="000099"/>
                </a:solidFill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912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Structure: a collection of member values </a:t>
            </a:r>
          </a:p>
          <a:p>
            <a:r>
              <a:rPr lang="en-US" dirty="0" smtClean="0"/>
              <a:t>Members may have different types</a:t>
            </a:r>
          </a:p>
          <a:p>
            <a:r>
              <a:rPr lang="en-US" dirty="0" smtClean="0"/>
              <a:t>Members have names:</a:t>
            </a:r>
          </a:p>
          <a:p>
            <a:pPr lvl="1"/>
            <a:r>
              <a:rPr lang="en-US" dirty="0" smtClean="0"/>
              <a:t>To select a member, specify name not position</a:t>
            </a:r>
          </a:p>
          <a:p>
            <a:r>
              <a:rPr lang="en-US" dirty="0" smtClean="0"/>
              <a:t>Use when we need to store a collection of related data items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4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21(a)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structure may have different data types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Both"/>
            </a:pPr>
            <a:r>
              <a:rPr lang="en-US" dirty="0" smtClean="0"/>
              <a:t>Yes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No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Not taught yet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I am not sure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8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a program that needs to store the following information about a </a:t>
            </a:r>
            <a:r>
              <a:rPr lang="en-US" dirty="0" smtClean="0">
                <a:solidFill>
                  <a:srgbClr val="FF0000"/>
                </a:solidFill>
              </a:rPr>
              <a:t>car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Make, model, engine size, horse power</a:t>
            </a:r>
          </a:p>
          <a:p>
            <a:pPr marL="0" indent="0">
              <a:buNone/>
            </a:pPr>
            <a:r>
              <a:rPr lang="en-US" dirty="0" smtClean="0"/>
              <a:t>What variables do you need to declare?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962400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char make[30];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char model[10];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float </a:t>
            </a:r>
            <a:r>
              <a:rPr lang="en-US" sz="2800" dirty="0" err="1">
                <a:solidFill>
                  <a:srgbClr val="000099"/>
                </a:solidFill>
              </a:rPr>
              <a:t>engineSize</a:t>
            </a:r>
            <a:r>
              <a:rPr lang="en-US" sz="2800" dirty="0">
                <a:solidFill>
                  <a:srgbClr val="000099"/>
                </a:solidFill>
              </a:rPr>
              <a:t>;</a:t>
            </a:r>
          </a:p>
          <a:p>
            <a:r>
              <a:rPr lang="en-US" sz="2800" dirty="0" err="1">
                <a:solidFill>
                  <a:srgbClr val="000099"/>
                </a:solidFill>
              </a:rPr>
              <a:t>int</a:t>
            </a:r>
            <a:r>
              <a:rPr lang="en-US" sz="2800" dirty="0">
                <a:solidFill>
                  <a:srgbClr val="000099"/>
                </a:solidFill>
              </a:rPr>
              <a:t>  </a:t>
            </a:r>
            <a:r>
              <a:rPr lang="en-US" sz="2800" dirty="0" err="1">
                <a:solidFill>
                  <a:srgbClr val="000099"/>
                </a:solidFill>
              </a:rPr>
              <a:t>horsePower</a:t>
            </a:r>
            <a:r>
              <a:rPr lang="en-US" sz="2800" dirty="0">
                <a:solidFill>
                  <a:srgbClr val="000099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819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before, consider a program that needs to store the following information about a </a:t>
            </a:r>
            <a:r>
              <a:rPr lang="en-US" dirty="0" smtClean="0">
                <a:solidFill>
                  <a:srgbClr val="FF0000"/>
                </a:solidFill>
              </a:rPr>
              <a:t>car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Make, model, engine size, horse power</a:t>
            </a:r>
          </a:p>
          <a:p>
            <a:pPr marL="0" indent="0">
              <a:buNone/>
            </a:pPr>
            <a:r>
              <a:rPr lang="en-US" dirty="0" smtClean="0"/>
              <a:t>What if you need to collect this data about </a:t>
            </a:r>
            <a:r>
              <a:rPr lang="en-US" dirty="0" smtClean="0">
                <a:solidFill>
                  <a:srgbClr val="FF0000"/>
                </a:solidFill>
              </a:rPr>
              <a:t>3 cars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962400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char </a:t>
            </a:r>
            <a:r>
              <a:rPr lang="en-US" sz="2800" dirty="0" smtClean="0">
                <a:solidFill>
                  <a:srgbClr val="000099"/>
                </a:solidFill>
              </a:rPr>
              <a:t>make1[30], make2[30], make3[30</a:t>
            </a:r>
            <a:r>
              <a:rPr lang="en-US" sz="2800" dirty="0">
                <a:solidFill>
                  <a:srgbClr val="000099"/>
                </a:solidFill>
              </a:rPr>
              <a:t>]</a:t>
            </a:r>
            <a:r>
              <a:rPr lang="en-US" sz="2800" dirty="0" smtClean="0">
                <a:solidFill>
                  <a:srgbClr val="000099"/>
                </a:solidFill>
              </a:rPr>
              <a:t>;</a:t>
            </a:r>
            <a:endParaRPr lang="en-US" sz="2800" dirty="0">
              <a:solidFill>
                <a:srgbClr val="000099"/>
              </a:solidFill>
            </a:endParaRPr>
          </a:p>
          <a:p>
            <a:r>
              <a:rPr lang="en-US" sz="2800" dirty="0">
                <a:solidFill>
                  <a:srgbClr val="000099"/>
                </a:solidFill>
              </a:rPr>
              <a:t>char </a:t>
            </a:r>
            <a:r>
              <a:rPr lang="en-US" sz="2800" dirty="0" smtClean="0">
                <a:solidFill>
                  <a:srgbClr val="000099"/>
                </a:solidFill>
              </a:rPr>
              <a:t>model1[10], model2[10], model3[10</a:t>
            </a:r>
            <a:r>
              <a:rPr lang="en-US" sz="2800" dirty="0">
                <a:solidFill>
                  <a:srgbClr val="000099"/>
                </a:solidFill>
              </a:rPr>
              <a:t>]</a:t>
            </a:r>
            <a:r>
              <a:rPr lang="en-US" sz="2800" dirty="0" smtClean="0">
                <a:solidFill>
                  <a:srgbClr val="000099"/>
                </a:solidFill>
              </a:rPr>
              <a:t>;</a:t>
            </a:r>
            <a:endParaRPr lang="en-US" sz="2800" dirty="0">
              <a:solidFill>
                <a:srgbClr val="000099"/>
              </a:solidFill>
            </a:endParaRPr>
          </a:p>
          <a:p>
            <a:r>
              <a:rPr lang="en-US" sz="2800" dirty="0">
                <a:solidFill>
                  <a:srgbClr val="000099"/>
                </a:solidFill>
              </a:rPr>
              <a:t>float </a:t>
            </a:r>
            <a:r>
              <a:rPr lang="en-US" sz="2800" dirty="0" smtClean="0">
                <a:solidFill>
                  <a:srgbClr val="000099"/>
                </a:solidFill>
              </a:rPr>
              <a:t>engineSize1, engineSize2, engineSize3;</a:t>
            </a:r>
            <a:endParaRPr lang="en-US" sz="2800" dirty="0">
              <a:solidFill>
                <a:srgbClr val="000099"/>
              </a:solidFill>
            </a:endParaRPr>
          </a:p>
          <a:p>
            <a:r>
              <a:rPr lang="en-US" sz="2800" dirty="0" err="1">
                <a:solidFill>
                  <a:srgbClr val="000099"/>
                </a:solidFill>
              </a:rPr>
              <a:t>int</a:t>
            </a:r>
            <a:r>
              <a:rPr lang="en-US" sz="2800" dirty="0">
                <a:solidFill>
                  <a:srgbClr val="000099"/>
                </a:solidFill>
              </a:rPr>
              <a:t>  </a:t>
            </a:r>
            <a:r>
              <a:rPr lang="en-US" sz="2800" dirty="0" smtClean="0">
                <a:solidFill>
                  <a:srgbClr val="000099"/>
                </a:solidFill>
              </a:rPr>
              <a:t>horsepower1, horsepower2, horsepower3;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etter to have one variable containing all pieces of information: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02081"/>
              </p:ext>
            </p:extLst>
          </p:nvPr>
        </p:nvGraphicFramePr>
        <p:xfrm>
          <a:off x="914400" y="3334796"/>
          <a:ext cx="701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28800" y="3334796"/>
            <a:ext cx="4953000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2873131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Car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28800" y="3505200"/>
            <a:ext cx="2286000" cy="15016"/>
          </a:xfrm>
          <a:prstGeom prst="straightConnector1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91000" y="3505200"/>
            <a:ext cx="1676400" cy="7508"/>
          </a:xfrm>
          <a:prstGeom prst="straightConnector1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87814" y="3490184"/>
            <a:ext cx="493986" cy="7508"/>
          </a:xfrm>
          <a:prstGeom prst="straightConnector1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30614" y="3497692"/>
            <a:ext cx="493986" cy="7508"/>
          </a:xfrm>
          <a:prstGeom prst="straightConnector1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3713144"/>
            <a:ext cx="98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make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9600" y="3713144"/>
            <a:ext cx="98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620406" y="3705636"/>
            <a:ext cx="98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engSz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477000" y="3698128"/>
            <a:ext cx="98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hp</a:t>
            </a:r>
            <a:endParaRPr lang="en-US" sz="2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95226"/>
              </p:ext>
            </p:extLst>
          </p:nvPr>
        </p:nvGraphicFramePr>
        <p:xfrm>
          <a:off x="927538" y="4373245"/>
          <a:ext cx="2819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</a:t>
                      </a:r>
                      <a:r>
                        <a:rPr lang="en-US" sz="2400" baseline="0" dirty="0" smtClean="0"/>
                        <a:t> make[30];</a:t>
                      </a:r>
                    </a:p>
                    <a:p>
                      <a:r>
                        <a:rPr lang="en-US" sz="2400" baseline="0" dirty="0" smtClean="0"/>
                        <a:t>char model[10];</a:t>
                      </a:r>
                    </a:p>
                    <a:p>
                      <a:r>
                        <a:rPr lang="en-US" sz="2400" baseline="0" dirty="0" smtClean="0"/>
                        <a:t>float </a:t>
                      </a:r>
                      <a:r>
                        <a:rPr lang="en-US" sz="2400" baseline="0" dirty="0" err="1" smtClean="0"/>
                        <a:t>engineSize</a:t>
                      </a:r>
                      <a:r>
                        <a:rPr lang="en-US" sz="2400" baseline="0" dirty="0" smtClean="0"/>
                        <a:t>;</a:t>
                      </a:r>
                    </a:p>
                    <a:p>
                      <a:r>
                        <a:rPr lang="en-US" sz="2400" baseline="0" dirty="0" err="1" smtClean="0"/>
                        <a:t>int</a:t>
                      </a:r>
                      <a:r>
                        <a:rPr lang="en-US" sz="2400" baseline="0" dirty="0" smtClean="0"/>
                        <a:t>  </a:t>
                      </a:r>
                      <a:r>
                        <a:rPr lang="en-US" sz="2400" baseline="0" dirty="0" err="1" smtClean="0"/>
                        <a:t>horsePower</a:t>
                      </a:r>
                      <a:r>
                        <a:rPr lang="en-US" sz="2400" baseline="0" dirty="0" smtClean="0"/>
                        <a:t>;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37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To declare a structure variable, you need to specify the type, the elements and the variable name</a:t>
            </a:r>
          </a:p>
          <a:p>
            <a:pPr marL="0" indent="0" defTabSz="798513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{ …. }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var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		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//Single variable: </a:t>
            </a:r>
            <a:r>
              <a:rPr lang="en-US" sz="28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var</a:t>
            </a:r>
            <a:endParaRPr lang="en-US" sz="2800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 marL="0" indent="0" defTabSz="798513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{ …. } var1, var2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	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//Multiple variables: var1, var2</a:t>
            </a:r>
            <a:endParaRPr lang="en-US" sz="28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/>
              <a:t>Example: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998931"/>
            <a:ext cx="335280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{</a:t>
            </a:r>
          </a:p>
          <a:p>
            <a:pPr marL="0" lvl="1" defTabSz="461963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make[30];</a:t>
            </a:r>
          </a:p>
          <a:p>
            <a:pPr marL="0" lvl="1" defTabSz="461963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model[10]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0" lvl="1" defTabSz="461963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float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engineSize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pPr marL="0" lvl="1" defTabSz="461963"/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horsepower;</a:t>
            </a:r>
          </a:p>
          <a:p>
            <a:pPr marL="0" lvl="1" defTabSz="461963"/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car1, car2, car3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383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Declare a </a:t>
            </a:r>
            <a:r>
              <a:rPr lang="en-US" dirty="0" err="1" smtClean="0"/>
              <a:t>struct</a:t>
            </a:r>
            <a:r>
              <a:rPr lang="en-US" dirty="0" smtClean="0"/>
              <a:t> to represent the following: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52268"/>
              </p:ext>
            </p:extLst>
          </p:nvPr>
        </p:nvGraphicFramePr>
        <p:xfrm>
          <a:off x="533400" y="2286000"/>
          <a:ext cx="2286000" cy="188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Circle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float x</a:t>
                      </a:r>
                      <a:r>
                        <a:rPr lang="en-US" sz="2800" baseline="0" dirty="0" smtClean="0"/>
                        <a:t>;</a:t>
                      </a:r>
                    </a:p>
                    <a:p>
                      <a:r>
                        <a:rPr lang="en-US" sz="2800" baseline="0" dirty="0" smtClean="0"/>
                        <a:t>float y;</a:t>
                      </a:r>
                    </a:p>
                    <a:p>
                      <a:r>
                        <a:rPr lang="en-US" sz="2800" baseline="0" dirty="0" smtClean="0"/>
                        <a:t>float radius;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28308"/>
              </p:ext>
            </p:extLst>
          </p:nvPr>
        </p:nvGraphicFramePr>
        <p:xfrm>
          <a:off x="570186" y="4762342"/>
          <a:ext cx="2787869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869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Student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char name[100];</a:t>
                      </a:r>
                      <a:endParaRPr lang="en-US" sz="2800" baseline="0" dirty="0" smtClean="0"/>
                    </a:p>
                    <a:p>
                      <a:r>
                        <a:rPr lang="en-US" sz="2800" baseline="0" dirty="0" err="1" smtClean="0"/>
                        <a:t>int</a:t>
                      </a:r>
                      <a:r>
                        <a:rPr lang="en-US" sz="2800" baseline="0" dirty="0" smtClean="0"/>
                        <a:t> grade;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6250" y="2207582"/>
            <a:ext cx="2933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struct</a:t>
            </a:r>
            <a:r>
              <a:rPr lang="en-US" sz="2800" dirty="0" smtClean="0">
                <a:solidFill>
                  <a:srgbClr val="000099"/>
                </a:solidFill>
              </a:rPr>
              <a:t> {</a:t>
            </a:r>
          </a:p>
          <a:p>
            <a:pPr lvl="1"/>
            <a:r>
              <a:rPr lang="en-US" sz="2800" dirty="0">
                <a:solidFill>
                  <a:srgbClr val="000099"/>
                </a:solidFill>
              </a:rPr>
              <a:t>float x;</a:t>
            </a:r>
          </a:p>
          <a:p>
            <a:pPr lvl="1"/>
            <a:r>
              <a:rPr lang="en-US" sz="2800" dirty="0">
                <a:solidFill>
                  <a:srgbClr val="000099"/>
                </a:solidFill>
              </a:rPr>
              <a:t>float y;</a:t>
            </a:r>
          </a:p>
          <a:p>
            <a:pPr lvl="1"/>
            <a:r>
              <a:rPr lang="en-US" sz="2800" dirty="0">
                <a:solidFill>
                  <a:srgbClr val="000099"/>
                </a:solidFill>
              </a:rPr>
              <a:t>float radius;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} circle;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0114" y="4611231"/>
            <a:ext cx="3813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struct</a:t>
            </a:r>
            <a:r>
              <a:rPr lang="en-US" sz="2800" dirty="0" smtClean="0">
                <a:solidFill>
                  <a:srgbClr val="000099"/>
                </a:solidFill>
              </a:rPr>
              <a:t> {</a:t>
            </a:r>
          </a:p>
          <a:p>
            <a:pPr defTabSz="400050"/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char </a:t>
            </a:r>
            <a:r>
              <a:rPr lang="en-US" sz="2800" dirty="0">
                <a:solidFill>
                  <a:srgbClr val="000099"/>
                </a:solidFill>
              </a:rPr>
              <a:t>name[100];</a:t>
            </a:r>
          </a:p>
          <a:p>
            <a:pPr defTabSz="400050"/>
            <a:r>
              <a:rPr lang="en-US" sz="2800" dirty="0" smtClean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</a:rPr>
              <a:t>grade;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} student;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2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917</Words>
  <Application>Microsoft Macintosh PowerPoint</Application>
  <PresentationFormat>On-screen Show (4:3)</PresentationFormat>
  <Paragraphs>312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CSE 220 – C Programming Lecture 23</vt:lpstr>
      <vt:lpstr>More Data Types</vt:lpstr>
      <vt:lpstr>Structure Variables</vt:lpstr>
      <vt:lpstr>Quiz 21(a)</vt:lpstr>
      <vt:lpstr>Examples (I)</vt:lpstr>
      <vt:lpstr>Examples (II)</vt:lpstr>
      <vt:lpstr>Example (III)</vt:lpstr>
      <vt:lpstr>Declaration of struct</vt:lpstr>
      <vt:lpstr>Examples of Struct</vt:lpstr>
      <vt:lpstr>Storage</vt:lpstr>
      <vt:lpstr>Initialization of Struct</vt:lpstr>
      <vt:lpstr>Fix the errors</vt:lpstr>
      <vt:lpstr>Accessing members</vt:lpstr>
      <vt:lpstr>Copying a struct (yes, provided!)</vt:lpstr>
      <vt:lpstr>Compatible Structures</vt:lpstr>
      <vt:lpstr>Why not Compatible?</vt:lpstr>
      <vt:lpstr>Struct Tag</vt:lpstr>
      <vt:lpstr>Struct Type Definition</vt:lpstr>
      <vt:lpstr>Quiz 21(b): Struct: tag vs def</vt:lpstr>
      <vt:lpstr>Arguments and Return</vt:lpstr>
      <vt:lpstr>Example</vt:lpstr>
      <vt:lpstr>Pointers to Structs</vt:lpstr>
      <vt:lpstr>Nested Structures</vt:lpstr>
      <vt:lpstr>Array of Structs (I)</vt:lpstr>
      <vt:lpstr>Array of Structs (II)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>Fatme Mohammad El-Moukaddem</dc:creator>
  <cp:lastModifiedBy>BMM account</cp:lastModifiedBy>
  <cp:revision>472</cp:revision>
  <dcterms:created xsi:type="dcterms:W3CDTF">2006-08-16T00:00:00Z</dcterms:created>
  <dcterms:modified xsi:type="dcterms:W3CDTF">2020-04-01T23:15:22Z</dcterms:modified>
</cp:coreProperties>
</file>