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2"/>
  </p:notesMasterIdLst>
  <p:sldIdLst>
    <p:sldId id="499" r:id="rId2"/>
    <p:sldId id="500" r:id="rId3"/>
    <p:sldId id="497" r:id="rId4"/>
    <p:sldId id="498" r:id="rId5"/>
    <p:sldId id="503" r:id="rId6"/>
    <p:sldId id="504" r:id="rId7"/>
    <p:sldId id="505" r:id="rId8"/>
    <p:sldId id="506" r:id="rId9"/>
    <p:sldId id="507" r:id="rId10"/>
    <p:sldId id="508" r:id="rId11"/>
    <p:sldId id="517" r:id="rId12"/>
    <p:sldId id="509" r:id="rId13"/>
    <p:sldId id="510" r:id="rId14"/>
    <p:sldId id="511" r:id="rId15"/>
    <p:sldId id="512" r:id="rId16"/>
    <p:sldId id="513" r:id="rId17"/>
    <p:sldId id="514" r:id="rId18"/>
    <p:sldId id="518" r:id="rId19"/>
    <p:sldId id="515" r:id="rId20"/>
    <p:sldId id="516" r:id="rId21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50"/>
    <a:srgbClr val="000099"/>
    <a:srgbClr val="0B2B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38265" autoAdjust="0"/>
    <p:restoredTop sz="91087" autoAdjust="0"/>
  </p:normalViewPr>
  <p:slideViewPr>
    <p:cSldViewPr>
      <p:cViewPr varScale="1">
        <p:scale>
          <a:sx n="85" d="100"/>
          <a:sy n="85" d="100"/>
        </p:scale>
        <p:origin x="-920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1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5FFCA113-0588-4274-BF6F-5C1EF80E94D3}" type="datetimeFigureOut">
              <a:rPr lang="en-US" smtClean="0"/>
              <a:pPr/>
              <a:t>4/8/20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2B5EACF0-20D3-4819-93E0-AE58D21057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091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EACF0-20D3-4819-93E0-AE58D210574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314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80085-610C-4A2E-AC2E-4C152C7D111D}" type="datetime1">
              <a:rPr lang="en-US" smtClean="0"/>
              <a:t>4/8/20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CSE 220 - C Programming | Dr. Fatme El-Moukaddem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A3704-6517-47ED-9481-714E911C8C70}" type="datetime1">
              <a:rPr lang="en-US" smtClean="0"/>
              <a:t>4/8/20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CSE 220 - C Programming | Dr. Fatme El-Moukaddem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CAB7E-B744-49D5-8921-14CC431446D9}" type="datetime1">
              <a:rPr lang="en-US" smtClean="0"/>
              <a:t>4/8/20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CSE 220 - C Programming | Dr. Fatme El-Moukaddem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895600" y="6324600"/>
            <a:ext cx="1066800" cy="365125"/>
          </a:xfrm>
        </p:spPr>
        <p:txBody>
          <a:bodyPr/>
          <a:lstStyle/>
          <a:p>
            <a:fld id="{305E1B26-7D2C-4C88-ACE6-7748375FA377}" type="datetime1">
              <a:rPr lang="en-US" smtClean="0"/>
              <a:t>4/8/20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43400" y="6324600"/>
            <a:ext cx="4343400" cy="365125"/>
          </a:xfrm>
        </p:spPr>
        <p:txBody>
          <a:bodyPr/>
          <a:lstStyle/>
          <a:p>
            <a:pPr algn="r"/>
            <a:r>
              <a:rPr lang="nb-NO" dirty="0" smtClean="0"/>
              <a:t>CSE 220 - C Programming | Dr. Fatme El-Moukaddem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7200" y="6324600"/>
            <a:ext cx="2133600" cy="365125"/>
          </a:xfrm>
        </p:spPr>
        <p:txBody>
          <a:bodyPr/>
          <a:lstStyle>
            <a:lvl1pPr algn="l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8F669-5BC7-4B01-9901-D4E08E689799}" type="datetime1">
              <a:rPr lang="en-US" smtClean="0"/>
              <a:t>4/8/20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CSE 220 - C Programming | Dr. Fatme El-Moukaddem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286000" y="6356350"/>
            <a:ext cx="2133600" cy="365125"/>
          </a:xfrm>
        </p:spPr>
        <p:txBody>
          <a:bodyPr/>
          <a:lstStyle/>
          <a:p>
            <a:fld id="{F0D2B1DF-7A6E-49ED-A5E3-50838F9C5E63}" type="datetime1">
              <a:rPr lang="en-US" smtClean="0"/>
              <a:t>4/8/20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724400" y="6356350"/>
            <a:ext cx="3962400" cy="365125"/>
          </a:xfrm>
        </p:spPr>
        <p:txBody>
          <a:bodyPr/>
          <a:lstStyle/>
          <a:p>
            <a:pPr algn="r"/>
            <a:r>
              <a:rPr lang="nb-NO" dirty="0" smtClean="0"/>
              <a:t>CSE 220 - C Programming | Dr. Fatme El-Moukaddem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69900" y="6362700"/>
            <a:ext cx="901700" cy="365125"/>
          </a:xfrm>
        </p:spPr>
        <p:txBody>
          <a:bodyPr/>
          <a:lstStyle/>
          <a:p>
            <a:pPr algn="l"/>
            <a:fld id="{B6F15528-21DE-4FAA-801E-634DDDAF4B2B}" type="slidenum">
              <a:rPr lang="en-US" smtClean="0"/>
              <a:pPr algn="l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B9FDA-807C-4975-853D-5410AF66361B}" type="datetime1">
              <a:rPr lang="en-US" smtClean="0"/>
              <a:t>4/8/20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CSE 220 - C Programming | Dr. Fatme El-Moukaddem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FFA12-54B3-4B95-862B-F6A3CBB9DF07}" type="datetime1">
              <a:rPr lang="en-US" smtClean="0"/>
              <a:t>4/8/20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CSE 220 - C Programming | Dr. Fatme El-Moukaddem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6E731-33DD-4C2A-A384-DF4867FCF244}" type="datetime1">
              <a:rPr lang="en-US" smtClean="0"/>
              <a:t>4/8/20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CSE 220 - C Programming | Dr. Fatme El-Moukaddem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95804-FB48-4DCF-BA3F-77E6D438F7C4}" type="datetime1">
              <a:rPr lang="en-US" smtClean="0"/>
              <a:t>4/8/20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CSE 220 - C Programming | Dr. Fatme El-Moukaddem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722BA-B1B8-4041-AF2D-5F470B8715A0}" type="datetime1">
              <a:rPr lang="en-US" smtClean="0"/>
              <a:t>4/8/20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CSE 220 - C Programming | Dr. Fatme El-Moukaddem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D1263C-1E7C-4B20-8C43-58EEC4123E7C}" type="datetime1">
              <a:rPr lang="en-US" smtClean="0"/>
              <a:t>4/8/20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b-NO" smtClean="0"/>
              <a:t>CSE 220 - C Programming | Dr. Fatme El-Moukaddem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Unions: Like Exclusive 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Consist of one or more members, possibly of different types.</a:t>
            </a:r>
          </a:p>
          <a:p>
            <a:r>
              <a:rPr lang="en-US" dirty="0" smtClean="0"/>
              <a:t>But all members meant to share the same space</a:t>
            </a:r>
          </a:p>
          <a:p>
            <a:r>
              <a:rPr lang="en-US" dirty="0" smtClean="0"/>
              <a:t>But only one member can contain a value at any time, </a:t>
            </a:r>
            <a:r>
              <a:rPr lang="en-US" dirty="0" smtClean="0">
                <a:solidFill>
                  <a:srgbClr val="FF0000"/>
                </a:solidFill>
              </a:rPr>
              <a:t>not more </a:t>
            </a:r>
          </a:p>
          <a:p>
            <a:r>
              <a:rPr lang="en-US" dirty="0" smtClean="0"/>
              <a:t>Allocates enough space to fit the largest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	union {</a:t>
            </a:r>
          </a:p>
          <a:p>
            <a:pPr marL="457200" lvl="1" indent="0">
              <a:buNone/>
            </a:pPr>
            <a:r>
              <a:rPr lang="en-US" sz="32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	   char </a:t>
            </a:r>
            <a:r>
              <a:rPr lang="en-US" sz="3200" dirty="0" err="1" smtClean="0">
                <a:solidFill>
                  <a:srgbClr val="0B2B91"/>
                </a:solidFill>
                <a:latin typeface="Arial Narrow" panose="020B0606020202030204" pitchFamily="34" charset="0"/>
              </a:rPr>
              <a:t>ch</a:t>
            </a:r>
            <a:r>
              <a:rPr lang="en-US" sz="32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;</a:t>
            </a:r>
          </a:p>
          <a:p>
            <a:pPr marL="457200" lvl="1" indent="0">
              <a:buNone/>
            </a:pPr>
            <a:r>
              <a:rPr lang="en-US" sz="32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	   </a:t>
            </a:r>
            <a:r>
              <a:rPr lang="en-US" sz="3200" dirty="0" err="1" smtClean="0">
                <a:solidFill>
                  <a:srgbClr val="0B2B91"/>
                </a:solidFill>
                <a:latin typeface="Arial Narrow" panose="020B0606020202030204" pitchFamily="34" charset="0"/>
              </a:rPr>
              <a:t>int</a:t>
            </a:r>
            <a:r>
              <a:rPr lang="en-US" sz="32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 </a:t>
            </a:r>
            <a:r>
              <a:rPr lang="en-US" sz="3200" dirty="0" err="1" smtClean="0">
                <a:solidFill>
                  <a:srgbClr val="0B2B91"/>
                </a:solidFill>
                <a:latin typeface="Arial Narrow" panose="020B0606020202030204" pitchFamily="34" charset="0"/>
              </a:rPr>
              <a:t>i</a:t>
            </a:r>
            <a:r>
              <a:rPr lang="en-US" sz="32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;</a:t>
            </a:r>
          </a:p>
          <a:p>
            <a:pPr marL="457200" lvl="1" indent="0">
              <a:buNone/>
            </a:pPr>
            <a:r>
              <a:rPr lang="en-US" sz="32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	} u;</a:t>
            </a:r>
            <a:endParaRPr lang="en-US" dirty="0" smtClean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 dirty="0"/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97675240"/>
              </p:ext>
            </p:extLst>
          </p:nvPr>
        </p:nvGraphicFramePr>
        <p:xfrm>
          <a:off x="4272279" y="4370694"/>
          <a:ext cx="3342640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77520"/>
                <a:gridCol w="477520"/>
                <a:gridCol w="477520"/>
                <a:gridCol w="477520"/>
                <a:gridCol w="477520"/>
                <a:gridCol w="477520"/>
                <a:gridCol w="47752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4706756" y="4343400"/>
            <a:ext cx="1920240" cy="45719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761272" y="4375159"/>
            <a:ext cx="476250" cy="381000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688448" y="3886200"/>
            <a:ext cx="618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 err="1" smtClean="0">
                <a:solidFill>
                  <a:srgbClr val="00B050"/>
                </a:solidFill>
              </a:rPr>
              <a:t>ch</a:t>
            </a:r>
            <a:endParaRPr lang="en-US" sz="2400" i="1" dirty="0">
              <a:solidFill>
                <a:srgbClr val="00B05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800600" y="4724400"/>
            <a:ext cx="4129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 err="1" smtClean="0">
                <a:solidFill>
                  <a:schemeClr val="tx2">
                    <a:lumMod val="75000"/>
                  </a:schemeClr>
                </a:solidFill>
              </a:rPr>
              <a:t>i</a:t>
            </a:r>
            <a:endParaRPr lang="en-US" sz="2400" i="1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4761272" y="5141624"/>
            <a:ext cx="1905000" cy="0"/>
          </a:xfrm>
          <a:prstGeom prst="line">
            <a:avLst/>
          </a:prstGeom>
          <a:ln w="38100">
            <a:solidFill>
              <a:srgbClr val="C0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410200" y="5056494"/>
            <a:ext cx="4129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 smtClean="0">
                <a:solidFill>
                  <a:srgbClr val="C00000"/>
                </a:solidFill>
              </a:rPr>
              <a:t>u</a:t>
            </a:r>
            <a:endParaRPr lang="en-US" sz="2400" i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25001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457200"/>
            <a:r>
              <a:rPr lang="en-US" dirty="0" smtClean="0"/>
              <a:t>C supports 2 types: text files and binary files</a:t>
            </a:r>
          </a:p>
          <a:p>
            <a:pPr marL="514350" indent="-457200"/>
            <a:r>
              <a:rPr lang="en-US" dirty="0" smtClean="0"/>
              <a:t>Text files: </a:t>
            </a:r>
            <a:r>
              <a:rPr lang="en-US" dirty="0" smtClean="0">
                <a:solidFill>
                  <a:srgbClr val="FF0000"/>
                </a:solidFill>
              </a:rPr>
              <a:t>Formatted (ASCII or extension)</a:t>
            </a:r>
          </a:p>
          <a:p>
            <a:pPr marL="914400" lvl="1" indent="-457200"/>
            <a:r>
              <a:rPr lang="en-US" dirty="0" smtClean="0"/>
              <a:t>Divided into lines</a:t>
            </a:r>
          </a:p>
          <a:p>
            <a:pPr marL="914400" lvl="1" indent="-457200"/>
            <a:r>
              <a:rPr lang="en-US" dirty="0" smtClean="0"/>
              <a:t>Each line ends with one or two special characters</a:t>
            </a:r>
          </a:p>
          <a:p>
            <a:pPr marL="914400" lvl="1" indent="-457200"/>
            <a:r>
              <a:rPr lang="en-US" dirty="0" smtClean="0"/>
              <a:t>May contain special end of file marker</a:t>
            </a:r>
          </a:p>
          <a:p>
            <a:pPr marL="514350" indent="-457200"/>
            <a:r>
              <a:rPr lang="en-US" dirty="0" smtClean="0"/>
              <a:t>Binary files: </a:t>
            </a:r>
            <a:r>
              <a:rPr lang="en-US" dirty="0" smtClean="0">
                <a:solidFill>
                  <a:srgbClr val="FF0000"/>
                </a:solidFill>
              </a:rPr>
              <a:t>Not formatted</a:t>
            </a:r>
          </a:p>
          <a:p>
            <a:pPr marL="914400" lvl="1" indent="-457200"/>
            <a:r>
              <a:rPr lang="en-US" dirty="0" smtClean="0"/>
              <a:t>No end of line or end of file markers</a:t>
            </a:r>
          </a:p>
          <a:p>
            <a:pPr marL="914400" lvl="1" indent="-457200"/>
            <a:r>
              <a:rPr lang="en-US" dirty="0" smtClean="0"/>
              <a:t>Sequence of bytes	</a:t>
            </a:r>
          </a:p>
          <a:p>
            <a:pPr marL="914400" lvl="1" indent="-457200"/>
            <a:r>
              <a:rPr lang="en-US" dirty="0" smtClean="0"/>
              <a:t>Good for images and sound data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4746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 22: File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dirty="0" smtClean="0"/>
              <a:t>In </a:t>
            </a:r>
            <a:r>
              <a:rPr lang="nl-NL" dirty="0" err="1" smtClean="0"/>
              <a:t>terms</a:t>
            </a:r>
            <a:r>
              <a:rPr lang="nl-NL" dirty="0" smtClean="0"/>
              <a:t> of file types, </a:t>
            </a:r>
            <a:r>
              <a:rPr lang="nl-NL" dirty="0" err="1"/>
              <a:t>w</a:t>
            </a:r>
            <a:r>
              <a:rPr lang="nl-NL" dirty="0" err="1" smtClean="0"/>
              <a:t>hat</a:t>
            </a:r>
            <a:r>
              <a:rPr lang="nl-NL" dirty="0" smtClean="0"/>
              <a:t> is wrong below?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8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685800" y="2362200"/>
            <a:ext cx="7696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lphaLcParenBoth"/>
            </a:pPr>
            <a:r>
              <a:rPr lang="en-US" sz="3000" dirty="0" smtClean="0">
                <a:latin typeface="Arial Narrow" pitchFamily="34" charset="0"/>
              </a:rPr>
              <a:t>Formatted files are represented as binary code</a:t>
            </a:r>
          </a:p>
          <a:p>
            <a:pPr marL="514350" indent="-514350">
              <a:buAutoNum type="alphaLcParenBoth"/>
            </a:pPr>
            <a:r>
              <a:rPr lang="en-US" sz="3000" dirty="0" smtClean="0">
                <a:latin typeface="Arial Narrow" pitchFamily="34" charset="0"/>
              </a:rPr>
              <a:t>Formatted files are coded by ASCII coding or its extension</a:t>
            </a:r>
          </a:p>
          <a:p>
            <a:pPr marL="514350" indent="-514350">
              <a:buAutoNum type="alphaLcParenBoth"/>
            </a:pPr>
            <a:r>
              <a:rPr lang="en-US" sz="3000" dirty="0" smtClean="0">
                <a:latin typeface="Arial Narrow" pitchFamily="34" charset="0"/>
              </a:rPr>
              <a:t>Unformatted files are typically not encoded by ASCII or its extension</a:t>
            </a:r>
          </a:p>
          <a:p>
            <a:pPr marL="514350" indent="-514350">
              <a:buAutoNum type="alphaLcParenBoth"/>
            </a:pPr>
            <a:r>
              <a:rPr lang="en-US" sz="3000" dirty="0" smtClean="0">
                <a:latin typeface="Arial Narrow" pitchFamily="34" charset="0"/>
              </a:rPr>
              <a:t>Unformatted files can be read through </a:t>
            </a:r>
            <a:r>
              <a:rPr lang="en-US" sz="3000" dirty="0" err="1" smtClean="0">
                <a:latin typeface="Arial Narrow" pitchFamily="34" charset="0"/>
              </a:rPr>
              <a:t>scanf</a:t>
            </a:r>
            <a:r>
              <a:rPr lang="en-US" sz="3000" dirty="0" smtClean="0">
                <a:latin typeface="Arial Narrow" pitchFamily="34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8563012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457200"/>
            <a:r>
              <a:rPr lang="en-US" dirty="0" smtClean="0"/>
              <a:t>Store 32767 in a file:</a:t>
            </a:r>
          </a:p>
          <a:p>
            <a:pPr marL="514350" indent="-457200"/>
            <a:r>
              <a:rPr lang="en-US" dirty="0" smtClean="0"/>
              <a:t>Text file:</a:t>
            </a:r>
          </a:p>
          <a:p>
            <a:pPr marL="914400" lvl="1" indent="-457200"/>
            <a:r>
              <a:rPr lang="en-US" dirty="0" smtClean="0"/>
              <a:t>Write the characters ‘3’, ’2’, ’7’, ’6’, ’7’</a:t>
            </a:r>
          </a:p>
          <a:p>
            <a:pPr marL="914400" lvl="1" indent="-457200"/>
            <a:endParaRPr lang="en-US" dirty="0" smtClean="0"/>
          </a:p>
          <a:p>
            <a:pPr marL="514350" indent="-457200"/>
            <a:r>
              <a:rPr lang="en-US" dirty="0" smtClean="0">
                <a:solidFill>
                  <a:srgbClr val="FF0000"/>
                </a:solidFill>
              </a:rPr>
              <a:t>Binary</a:t>
            </a:r>
            <a:r>
              <a:rPr lang="en-US" dirty="0" smtClean="0"/>
              <a:t> file:</a:t>
            </a:r>
          </a:p>
          <a:p>
            <a:pPr marL="914400" lvl="1" indent="-457200"/>
            <a:r>
              <a:rPr lang="en-US" dirty="0" smtClean="0"/>
              <a:t>Write the binary representation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9696708"/>
              </p:ext>
            </p:extLst>
          </p:nvPr>
        </p:nvGraphicFramePr>
        <p:xfrm>
          <a:off x="1524000" y="3352800"/>
          <a:ext cx="7086600" cy="457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417320"/>
                <a:gridCol w="1417320"/>
                <a:gridCol w="1417320"/>
                <a:gridCol w="1417320"/>
                <a:gridCol w="141732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00110011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00110010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00110111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00110110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00110111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439728"/>
              </p:ext>
            </p:extLst>
          </p:nvPr>
        </p:nvGraphicFramePr>
        <p:xfrm>
          <a:off x="1534510" y="5029200"/>
          <a:ext cx="2971800" cy="457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526059"/>
                <a:gridCol w="144574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01111111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11111111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55084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Opening a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lvl="1" indent="0">
              <a:buNone/>
            </a:pPr>
            <a:r>
              <a:rPr lang="en-US" sz="3200" dirty="0">
                <a:solidFill>
                  <a:srgbClr val="0B2B91"/>
                </a:solidFill>
                <a:latin typeface="Arial Narrow" pitchFamily="34" charset="0"/>
              </a:rPr>
              <a:t>FILE </a:t>
            </a:r>
            <a:r>
              <a:rPr lang="en-US" sz="3200" dirty="0" smtClean="0">
                <a:solidFill>
                  <a:srgbClr val="0B2B91"/>
                </a:solidFill>
                <a:latin typeface="Arial Narrow" pitchFamily="34" charset="0"/>
              </a:rPr>
              <a:t>*</a:t>
            </a:r>
            <a:r>
              <a:rPr lang="en-US" sz="3200" dirty="0" err="1" smtClean="0">
                <a:solidFill>
                  <a:srgbClr val="FF0000"/>
                </a:solidFill>
                <a:latin typeface="Arial Narrow" pitchFamily="34" charset="0"/>
              </a:rPr>
              <a:t>fopen</a:t>
            </a:r>
            <a:r>
              <a:rPr lang="en-US" sz="3200" dirty="0" smtClean="0">
                <a:solidFill>
                  <a:srgbClr val="0B2B91"/>
                </a:solidFill>
                <a:latin typeface="Arial Narrow" pitchFamily="34" charset="0"/>
              </a:rPr>
              <a:t>(</a:t>
            </a:r>
            <a:r>
              <a:rPr lang="en-US" sz="3200" dirty="0" err="1" smtClean="0">
                <a:solidFill>
                  <a:srgbClr val="0B2B91"/>
                </a:solidFill>
                <a:latin typeface="Arial Narrow" pitchFamily="34" charset="0"/>
              </a:rPr>
              <a:t>const</a:t>
            </a:r>
            <a:r>
              <a:rPr lang="en-US" sz="3200" dirty="0" smtClean="0">
                <a:solidFill>
                  <a:srgbClr val="0B2B91"/>
                </a:solidFill>
                <a:latin typeface="Arial Narrow" pitchFamily="34" charset="0"/>
              </a:rPr>
              <a:t> char * filename, </a:t>
            </a:r>
          </a:p>
          <a:p>
            <a:pPr marL="457200" lvl="1" indent="0">
              <a:buNone/>
            </a:pPr>
            <a:r>
              <a:rPr lang="en-US" sz="3200" dirty="0">
                <a:solidFill>
                  <a:srgbClr val="0B2B91"/>
                </a:solidFill>
                <a:latin typeface="Arial Narrow" pitchFamily="34" charset="0"/>
              </a:rPr>
              <a:t>	</a:t>
            </a:r>
            <a:r>
              <a:rPr lang="en-US" sz="3200" dirty="0" smtClean="0">
                <a:solidFill>
                  <a:srgbClr val="0B2B91"/>
                </a:solidFill>
                <a:latin typeface="Arial Narrow" pitchFamily="34" charset="0"/>
              </a:rPr>
              <a:t>	     </a:t>
            </a:r>
            <a:r>
              <a:rPr lang="en-US" sz="3200" dirty="0" err="1" smtClean="0">
                <a:solidFill>
                  <a:srgbClr val="0B2B91"/>
                </a:solidFill>
                <a:latin typeface="Arial Narrow" pitchFamily="34" charset="0"/>
              </a:rPr>
              <a:t>const</a:t>
            </a:r>
            <a:r>
              <a:rPr lang="en-US" sz="3200" dirty="0" smtClean="0">
                <a:solidFill>
                  <a:srgbClr val="0B2B91"/>
                </a:solidFill>
                <a:latin typeface="Arial Narrow" pitchFamily="34" charset="0"/>
              </a:rPr>
              <a:t> char * mode);</a:t>
            </a:r>
            <a:endParaRPr lang="en-US" sz="3200" dirty="0">
              <a:solidFill>
                <a:srgbClr val="0B2B91"/>
              </a:solidFill>
              <a:latin typeface="Arial Narrow" pitchFamily="34" charset="0"/>
            </a:endParaRPr>
          </a:p>
          <a:p>
            <a:pPr marL="514350" indent="-457200"/>
            <a:r>
              <a:rPr lang="en-US" dirty="0" smtClean="0"/>
              <a:t>File name: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0B2B91"/>
                </a:solidFill>
                <a:latin typeface="Arial Narrow" pitchFamily="34" charset="0"/>
              </a:rPr>
              <a:t>	</a:t>
            </a:r>
            <a:r>
              <a:rPr lang="en-US" dirty="0" err="1" smtClean="0">
                <a:solidFill>
                  <a:srgbClr val="0B2B91"/>
                </a:solidFill>
                <a:latin typeface="Arial Narrow" pitchFamily="34" charset="0"/>
              </a:rPr>
              <a:t>fopen</a:t>
            </a:r>
            <a:r>
              <a:rPr lang="en-US" dirty="0" smtClean="0">
                <a:solidFill>
                  <a:srgbClr val="0B2B91"/>
                </a:solidFill>
                <a:latin typeface="Arial Narrow" pitchFamily="34" charset="0"/>
              </a:rPr>
              <a:t>(“C:</a:t>
            </a:r>
            <a:r>
              <a:rPr lang="en-US" dirty="0" smtClean="0">
                <a:solidFill>
                  <a:srgbClr val="C00000"/>
                </a:solidFill>
                <a:latin typeface="Arial Narrow" pitchFamily="34" charset="0"/>
              </a:rPr>
              <a:t>\p</a:t>
            </a:r>
            <a:r>
              <a:rPr lang="en-US" dirty="0" smtClean="0">
                <a:solidFill>
                  <a:srgbClr val="0B2B91"/>
                </a:solidFill>
                <a:latin typeface="Arial Narrow" pitchFamily="34" charset="0"/>
              </a:rPr>
              <a:t>roject</a:t>
            </a:r>
            <a:r>
              <a:rPr lang="en-US" dirty="0" smtClean="0">
                <a:solidFill>
                  <a:srgbClr val="C00000"/>
                </a:solidFill>
                <a:latin typeface="Arial Narrow" pitchFamily="34" charset="0"/>
              </a:rPr>
              <a:t>\t</a:t>
            </a:r>
            <a:r>
              <a:rPr lang="en-US" dirty="0" smtClean="0">
                <a:solidFill>
                  <a:srgbClr val="0B2B91"/>
                </a:solidFill>
                <a:latin typeface="Arial Narrow" pitchFamily="34" charset="0"/>
              </a:rPr>
              <a:t>estdata.txt”, “r”);		</a:t>
            </a:r>
            <a:r>
              <a:rPr lang="en-US" dirty="0" smtClean="0">
                <a:solidFill>
                  <a:srgbClr val="00B050"/>
                </a:solidFill>
                <a:latin typeface="Arial Narrow" pitchFamily="34" charset="0"/>
              </a:rPr>
              <a:t>//Wrong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0B2B91"/>
                </a:solidFill>
                <a:latin typeface="Arial Narrow" pitchFamily="34" charset="0"/>
              </a:rPr>
              <a:t>	</a:t>
            </a:r>
            <a:r>
              <a:rPr lang="en-US" dirty="0" err="1" smtClean="0">
                <a:solidFill>
                  <a:srgbClr val="0B2B91"/>
                </a:solidFill>
                <a:latin typeface="Arial Narrow" pitchFamily="34" charset="0"/>
              </a:rPr>
              <a:t>fopen</a:t>
            </a:r>
            <a:r>
              <a:rPr lang="en-US" dirty="0">
                <a:solidFill>
                  <a:srgbClr val="0B2B91"/>
                </a:solidFill>
                <a:latin typeface="Arial Narrow" pitchFamily="34" charset="0"/>
              </a:rPr>
              <a:t>(“C:</a:t>
            </a:r>
            <a:r>
              <a:rPr lang="en-US" dirty="0">
                <a:solidFill>
                  <a:srgbClr val="C00000"/>
                </a:solidFill>
                <a:latin typeface="Arial Narrow" pitchFamily="34" charset="0"/>
              </a:rPr>
              <a:t>\\</a:t>
            </a:r>
            <a:r>
              <a:rPr lang="en-US" dirty="0">
                <a:solidFill>
                  <a:srgbClr val="0B2B91"/>
                </a:solidFill>
                <a:latin typeface="Arial Narrow" pitchFamily="34" charset="0"/>
              </a:rPr>
              <a:t>project</a:t>
            </a:r>
            <a:r>
              <a:rPr lang="en-US" dirty="0">
                <a:solidFill>
                  <a:srgbClr val="C00000"/>
                </a:solidFill>
                <a:latin typeface="Arial Narrow" pitchFamily="34" charset="0"/>
              </a:rPr>
              <a:t>\\</a:t>
            </a:r>
            <a:r>
              <a:rPr lang="en-US" dirty="0">
                <a:solidFill>
                  <a:srgbClr val="0B2B91"/>
                </a:solidFill>
                <a:latin typeface="Arial Narrow" pitchFamily="34" charset="0"/>
              </a:rPr>
              <a:t>testdata.txt”, “r</a:t>
            </a:r>
            <a:r>
              <a:rPr lang="en-US" dirty="0" smtClean="0">
                <a:solidFill>
                  <a:srgbClr val="0B2B91"/>
                </a:solidFill>
                <a:latin typeface="Arial Narrow" pitchFamily="34" charset="0"/>
              </a:rPr>
              <a:t>”);		</a:t>
            </a:r>
            <a:r>
              <a:rPr lang="en-US" dirty="0" smtClean="0">
                <a:solidFill>
                  <a:srgbClr val="00B050"/>
                </a:solidFill>
                <a:latin typeface="Arial Narrow" pitchFamily="34" charset="0"/>
              </a:rPr>
              <a:t>//Correct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0B2B91"/>
                </a:solidFill>
                <a:latin typeface="Arial Narrow" pitchFamily="34" charset="0"/>
              </a:rPr>
              <a:t>	</a:t>
            </a:r>
            <a:r>
              <a:rPr lang="en-US" dirty="0" err="1" smtClean="0">
                <a:solidFill>
                  <a:srgbClr val="0B2B91"/>
                </a:solidFill>
                <a:latin typeface="Arial Narrow" pitchFamily="34" charset="0"/>
              </a:rPr>
              <a:t>fopen</a:t>
            </a:r>
            <a:r>
              <a:rPr lang="en-US" dirty="0">
                <a:solidFill>
                  <a:srgbClr val="0B2B91"/>
                </a:solidFill>
                <a:latin typeface="Arial Narrow" pitchFamily="34" charset="0"/>
              </a:rPr>
              <a:t>(“C</a:t>
            </a:r>
            <a:r>
              <a:rPr lang="en-US" dirty="0" smtClean="0">
                <a:solidFill>
                  <a:srgbClr val="0B2B91"/>
                </a:solidFill>
                <a:latin typeface="Arial Narrow" pitchFamily="34" charset="0"/>
              </a:rPr>
              <a:t>:</a:t>
            </a:r>
            <a:r>
              <a:rPr lang="en-US" dirty="0" smtClean="0">
                <a:solidFill>
                  <a:srgbClr val="C00000"/>
                </a:solidFill>
                <a:latin typeface="Arial Narrow" pitchFamily="34" charset="0"/>
              </a:rPr>
              <a:t>/</a:t>
            </a:r>
            <a:r>
              <a:rPr lang="en-US" dirty="0" smtClean="0">
                <a:solidFill>
                  <a:srgbClr val="0B2B91"/>
                </a:solidFill>
                <a:latin typeface="Arial Narrow" pitchFamily="34" charset="0"/>
              </a:rPr>
              <a:t>project</a:t>
            </a:r>
            <a:r>
              <a:rPr lang="en-US" dirty="0" smtClean="0">
                <a:solidFill>
                  <a:srgbClr val="C00000"/>
                </a:solidFill>
                <a:latin typeface="Arial Narrow" pitchFamily="34" charset="0"/>
              </a:rPr>
              <a:t>/</a:t>
            </a:r>
            <a:r>
              <a:rPr lang="en-US" dirty="0" smtClean="0">
                <a:solidFill>
                  <a:srgbClr val="0B2B91"/>
                </a:solidFill>
                <a:latin typeface="Arial Narrow" pitchFamily="34" charset="0"/>
              </a:rPr>
              <a:t>testdata.txt</a:t>
            </a:r>
            <a:r>
              <a:rPr lang="en-US" dirty="0">
                <a:solidFill>
                  <a:srgbClr val="0B2B91"/>
                </a:solidFill>
                <a:latin typeface="Arial Narrow" pitchFamily="34" charset="0"/>
              </a:rPr>
              <a:t>”, “r”);	</a:t>
            </a:r>
            <a:r>
              <a:rPr lang="en-US" dirty="0" smtClean="0">
                <a:solidFill>
                  <a:srgbClr val="00B050"/>
                </a:solidFill>
                <a:latin typeface="Arial Narrow" pitchFamily="34" charset="0"/>
              </a:rPr>
              <a:t>//Accepted by Win</a:t>
            </a:r>
            <a:endParaRPr lang="en-US" dirty="0" smtClean="0"/>
          </a:p>
          <a:p>
            <a:pPr marL="514350" indent="-457200"/>
            <a:r>
              <a:rPr lang="en-US" dirty="0" smtClean="0"/>
              <a:t>Mode: specifies what operation we intend to perform on the file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9659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File Modes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457200"/>
            <a:r>
              <a:rPr lang="en-US" dirty="0" smtClean="0"/>
              <a:t>When opening binary file: include letter “b” in mode string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1032637"/>
              </p:ext>
            </p:extLst>
          </p:nvPr>
        </p:nvGraphicFramePr>
        <p:xfrm>
          <a:off x="1371600" y="2819400"/>
          <a:ext cx="7010399" cy="3200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90600"/>
                <a:gridCol w="1219200"/>
                <a:gridCol w="480059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Text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Binary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Meaning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B2B91"/>
                          </a:solidFill>
                        </a:rPr>
                        <a:t>“r”</a:t>
                      </a:r>
                      <a:endParaRPr lang="en-US" sz="2400" dirty="0">
                        <a:solidFill>
                          <a:srgbClr val="0B2B9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B2B91"/>
                          </a:solidFill>
                        </a:rPr>
                        <a:t>“</a:t>
                      </a:r>
                      <a:r>
                        <a:rPr lang="en-US" sz="2400" dirty="0" err="1" smtClean="0">
                          <a:solidFill>
                            <a:srgbClr val="0B2B91"/>
                          </a:solidFill>
                        </a:rPr>
                        <a:t>rb</a:t>
                      </a:r>
                      <a:r>
                        <a:rPr lang="en-US" sz="2400" dirty="0" smtClean="0">
                          <a:solidFill>
                            <a:srgbClr val="0B2B91"/>
                          </a:solidFill>
                        </a:rPr>
                        <a:t>”</a:t>
                      </a:r>
                      <a:endParaRPr lang="en-US" sz="2400" dirty="0">
                        <a:solidFill>
                          <a:srgbClr val="0B2B9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For reading.</a:t>
                      </a:r>
                      <a:r>
                        <a:rPr lang="en-US" sz="2000" baseline="0" dirty="0" smtClean="0"/>
                        <a:t> The file</a:t>
                      </a:r>
                      <a:r>
                        <a:rPr lang="en-US" sz="2000" dirty="0" smtClean="0"/>
                        <a:t> must</a:t>
                      </a:r>
                      <a:r>
                        <a:rPr lang="en-US" sz="2000" baseline="0" dirty="0" smtClean="0"/>
                        <a:t> exist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B2B91"/>
                          </a:solidFill>
                        </a:rPr>
                        <a:t>“w”</a:t>
                      </a:r>
                      <a:endParaRPr lang="en-US" sz="2400" dirty="0">
                        <a:solidFill>
                          <a:srgbClr val="0B2B9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B2B91"/>
                          </a:solidFill>
                        </a:rPr>
                        <a:t>“</a:t>
                      </a:r>
                      <a:r>
                        <a:rPr lang="en-US" sz="2400" dirty="0" err="1" smtClean="0">
                          <a:solidFill>
                            <a:srgbClr val="0B2B91"/>
                          </a:solidFill>
                        </a:rPr>
                        <a:t>wb</a:t>
                      </a:r>
                      <a:r>
                        <a:rPr lang="en-US" sz="2400" dirty="0" smtClean="0">
                          <a:solidFill>
                            <a:srgbClr val="0B2B91"/>
                          </a:solidFill>
                        </a:rPr>
                        <a:t>”</a:t>
                      </a:r>
                      <a:endParaRPr lang="en-US" sz="2400" dirty="0">
                        <a:solidFill>
                          <a:srgbClr val="0B2B9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For writing.</a:t>
                      </a:r>
                      <a:r>
                        <a:rPr lang="en-US" sz="2000" baseline="0" dirty="0" smtClean="0"/>
                        <a:t> C</a:t>
                      </a:r>
                      <a:r>
                        <a:rPr lang="en-US" sz="2000" dirty="0" smtClean="0"/>
                        <a:t>lear</a:t>
                      </a:r>
                      <a:r>
                        <a:rPr lang="en-US" sz="2000" baseline="0" dirty="0" smtClean="0"/>
                        <a:t> if file exists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B2B91"/>
                          </a:solidFill>
                        </a:rPr>
                        <a:t>“a”</a:t>
                      </a:r>
                      <a:endParaRPr lang="en-US" sz="2400" dirty="0">
                        <a:solidFill>
                          <a:srgbClr val="0B2B9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B2B91"/>
                          </a:solidFill>
                        </a:rPr>
                        <a:t>“</a:t>
                      </a:r>
                      <a:r>
                        <a:rPr lang="en-US" sz="2400" dirty="0" err="1" smtClean="0">
                          <a:solidFill>
                            <a:srgbClr val="0B2B91"/>
                          </a:solidFill>
                        </a:rPr>
                        <a:t>ab</a:t>
                      </a:r>
                      <a:r>
                        <a:rPr lang="en-US" sz="2400" dirty="0" smtClean="0">
                          <a:solidFill>
                            <a:srgbClr val="0B2B91"/>
                          </a:solidFill>
                        </a:rPr>
                        <a:t>”</a:t>
                      </a:r>
                      <a:endParaRPr lang="en-US" sz="2400" dirty="0">
                        <a:solidFill>
                          <a:srgbClr val="0B2B9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For appending. Create if file</a:t>
                      </a:r>
                      <a:r>
                        <a:rPr lang="en-US" sz="2000" baseline="0" dirty="0" smtClean="0"/>
                        <a:t> does not exist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B2B91"/>
                          </a:solidFill>
                        </a:rPr>
                        <a:t>“r+”</a:t>
                      </a:r>
                      <a:endParaRPr lang="en-US" sz="2400" dirty="0">
                        <a:solidFill>
                          <a:srgbClr val="0B2B9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B2B91"/>
                          </a:solidFill>
                        </a:rPr>
                        <a:t>“</a:t>
                      </a:r>
                      <a:r>
                        <a:rPr lang="en-US" sz="2400" dirty="0" err="1" smtClean="0">
                          <a:solidFill>
                            <a:srgbClr val="0B2B91"/>
                          </a:solidFill>
                        </a:rPr>
                        <a:t>r+b</a:t>
                      </a:r>
                      <a:r>
                        <a:rPr lang="en-US" sz="2400" dirty="0" smtClean="0">
                          <a:solidFill>
                            <a:srgbClr val="0B2B91"/>
                          </a:solidFill>
                        </a:rPr>
                        <a:t>”</a:t>
                      </a:r>
                      <a:endParaRPr lang="en-US" sz="2400" dirty="0">
                        <a:solidFill>
                          <a:srgbClr val="0B2B9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For reading &amp; writing.</a:t>
                      </a:r>
                      <a:r>
                        <a:rPr lang="en-US" sz="2000" baseline="0" dirty="0" smtClean="0"/>
                        <a:t> The file must exist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B2B91"/>
                          </a:solidFill>
                        </a:rPr>
                        <a:t>“w+”</a:t>
                      </a:r>
                      <a:endParaRPr lang="en-US" sz="2400" dirty="0">
                        <a:solidFill>
                          <a:srgbClr val="0B2B9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B2B91"/>
                          </a:solidFill>
                        </a:rPr>
                        <a:t>“</a:t>
                      </a:r>
                      <a:r>
                        <a:rPr lang="en-US" sz="2400" dirty="0" err="1" smtClean="0">
                          <a:solidFill>
                            <a:srgbClr val="0B2B91"/>
                          </a:solidFill>
                        </a:rPr>
                        <a:t>wb</a:t>
                      </a:r>
                      <a:r>
                        <a:rPr lang="en-US" sz="2400" dirty="0" smtClean="0">
                          <a:solidFill>
                            <a:srgbClr val="0B2B91"/>
                          </a:solidFill>
                        </a:rPr>
                        <a:t>+”</a:t>
                      </a:r>
                      <a:endParaRPr lang="en-US" sz="2400" dirty="0">
                        <a:solidFill>
                          <a:srgbClr val="0B2B9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For reading</a:t>
                      </a:r>
                      <a:r>
                        <a:rPr lang="en-US" sz="2000" baseline="0" dirty="0" smtClean="0"/>
                        <a:t> &amp; writing.  Clear if file exists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B2B91"/>
                          </a:solidFill>
                        </a:rPr>
                        <a:t>“a+”</a:t>
                      </a:r>
                      <a:endParaRPr lang="en-US" sz="2400" dirty="0">
                        <a:solidFill>
                          <a:srgbClr val="0B2B9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B2B91"/>
                          </a:solidFill>
                        </a:rPr>
                        <a:t>“</a:t>
                      </a:r>
                      <a:r>
                        <a:rPr lang="en-US" sz="2400" dirty="0" err="1" smtClean="0">
                          <a:solidFill>
                            <a:srgbClr val="0B2B91"/>
                          </a:solidFill>
                        </a:rPr>
                        <a:t>ab</a:t>
                      </a:r>
                      <a:r>
                        <a:rPr lang="en-US" sz="2400" dirty="0" smtClean="0">
                          <a:solidFill>
                            <a:srgbClr val="0B2B91"/>
                          </a:solidFill>
                        </a:rPr>
                        <a:t>+”</a:t>
                      </a:r>
                      <a:endParaRPr lang="en-US" sz="2400" dirty="0">
                        <a:solidFill>
                          <a:srgbClr val="0B2B9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For reading</a:t>
                      </a:r>
                      <a:r>
                        <a:rPr lang="en-US" sz="2000" baseline="0" dirty="0" smtClean="0"/>
                        <a:t> &amp; appending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40234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Closing a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lvl="1" indent="0">
              <a:buNone/>
            </a:pPr>
            <a:r>
              <a:rPr lang="en-US" sz="3200" dirty="0" err="1" smtClean="0">
                <a:solidFill>
                  <a:srgbClr val="0B2B91"/>
                </a:solidFill>
                <a:latin typeface="Arial Narrow" pitchFamily="34" charset="0"/>
              </a:rPr>
              <a:t>int</a:t>
            </a:r>
            <a:r>
              <a:rPr lang="en-US" sz="3200" dirty="0" smtClean="0">
                <a:solidFill>
                  <a:srgbClr val="0B2B91"/>
                </a:solidFill>
                <a:latin typeface="Arial Narrow" pitchFamily="34" charset="0"/>
              </a:rPr>
              <a:t> *</a:t>
            </a:r>
            <a:r>
              <a:rPr lang="en-US" sz="3200" dirty="0" err="1" smtClean="0">
                <a:solidFill>
                  <a:srgbClr val="FF0000"/>
                </a:solidFill>
                <a:latin typeface="Arial Narrow" pitchFamily="34" charset="0"/>
              </a:rPr>
              <a:t>fclose</a:t>
            </a:r>
            <a:r>
              <a:rPr lang="en-US" sz="3200" dirty="0" smtClean="0">
                <a:solidFill>
                  <a:srgbClr val="0B2B91"/>
                </a:solidFill>
                <a:latin typeface="Arial Narrow" pitchFamily="34" charset="0"/>
              </a:rPr>
              <a:t>(FILE * stream);</a:t>
            </a:r>
            <a:endParaRPr lang="en-US" sz="3200" dirty="0">
              <a:solidFill>
                <a:srgbClr val="0B2B91"/>
              </a:solidFill>
              <a:latin typeface="Arial Narrow" pitchFamily="34" charset="0"/>
            </a:endParaRPr>
          </a:p>
          <a:p>
            <a:pPr marL="514350" indent="-457200"/>
            <a:r>
              <a:rPr lang="en-US" dirty="0" smtClean="0"/>
              <a:t>Returns non zero if file was closed successfully.</a:t>
            </a:r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5009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(I)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7150" indent="0">
              <a:buNone/>
            </a:pPr>
            <a:endParaRPr lang="en-US" dirty="0" smtClean="0"/>
          </a:p>
          <a:p>
            <a:pPr marL="57150" indent="0">
              <a:buNone/>
            </a:pPr>
            <a:endParaRPr lang="en-US" dirty="0" smtClean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1524000"/>
            <a:ext cx="8153400" cy="492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err="1" smtClean="0">
                <a:solidFill>
                  <a:srgbClr val="0B2B91"/>
                </a:solidFill>
                <a:latin typeface="Arial Narrow" panose="020B0606020202030204" pitchFamily="34" charset="0"/>
              </a:rPr>
              <a:t>int</a:t>
            </a:r>
            <a:r>
              <a:rPr lang="en-US" sz="26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 main(void) {</a:t>
            </a:r>
          </a:p>
          <a:p>
            <a:r>
              <a:rPr lang="en-US" sz="26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    FILE *</a:t>
            </a:r>
            <a:r>
              <a:rPr lang="en-US" sz="2600" dirty="0" err="1" smtClean="0">
                <a:solidFill>
                  <a:srgbClr val="0B2B91"/>
                </a:solidFill>
                <a:latin typeface="Arial Narrow" panose="020B0606020202030204" pitchFamily="34" charset="0"/>
              </a:rPr>
              <a:t>fp</a:t>
            </a:r>
            <a:r>
              <a:rPr lang="en-US" sz="26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;</a:t>
            </a:r>
          </a:p>
          <a:p>
            <a:r>
              <a:rPr lang="en-US" sz="26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    </a:t>
            </a:r>
            <a:r>
              <a:rPr lang="en-US" sz="2600" dirty="0" err="1" smtClean="0">
                <a:solidFill>
                  <a:srgbClr val="0B2B91"/>
                </a:solidFill>
                <a:latin typeface="Arial Narrow" panose="020B0606020202030204" pitchFamily="34" charset="0"/>
              </a:rPr>
              <a:t>fp</a:t>
            </a:r>
            <a:r>
              <a:rPr lang="en-US" sz="26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 = </a:t>
            </a:r>
            <a:r>
              <a:rPr lang="en-US" sz="2600" dirty="0" err="1" smtClean="0">
                <a:solidFill>
                  <a:srgbClr val="FF0000"/>
                </a:solidFill>
                <a:latin typeface="Arial Narrow" panose="020B0606020202030204" pitchFamily="34" charset="0"/>
              </a:rPr>
              <a:t>fopen</a:t>
            </a:r>
            <a:r>
              <a:rPr lang="en-US" sz="26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(“example.dat”, “r”);</a:t>
            </a:r>
          </a:p>
          <a:p>
            <a:r>
              <a:rPr lang="en-US" sz="26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    if (</a:t>
            </a:r>
            <a:r>
              <a:rPr lang="en-US" sz="2600" dirty="0" err="1" smtClean="0">
                <a:solidFill>
                  <a:srgbClr val="0B2B91"/>
                </a:solidFill>
                <a:latin typeface="Arial Narrow" panose="020B0606020202030204" pitchFamily="34" charset="0"/>
              </a:rPr>
              <a:t>fp</a:t>
            </a:r>
            <a:r>
              <a:rPr lang="en-US" sz="26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 == NULL) {</a:t>
            </a:r>
          </a:p>
          <a:p>
            <a:r>
              <a:rPr lang="en-US" sz="26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        </a:t>
            </a:r>
            <a:r>
              <a:rPr lang="en-US" sz="2600" dirty="0" err="1" smtClean="0">
                <a:solidFill>
                  <a:srgbClr val="0B2B91"/>
                </a:solidFill>
                <a:latin typeface="Arial Narrow" panose="020B0606020202030204" pitchFamily="34" charset="0"/>
              </a:rPr>
              <a:t>printf</a:t>
            </a:r>
            <a:r>
              <a:rPr lang="en-US" sz="26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(“Error opening file %s\n”, “example.dat”);</a:t>
            </a:r>
          </a:p>
          <a:p>
            <a:r>
              <a:rPr lang="en-US" sz="26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        exit(EXIT_FAILURE);</a:t>
            </a:r>
          </a:p>
          <a:p>
            <a:r>
              <a:rPr lang="en-US" sz="2600" dirty="0">
                <a:solidFill>
                  <a:srgbClr val="0B2B91"/>
                </a:solidFill>
                <a:latin typeface="Arial Narrow" panose="020B0606020202030204" pitchFamily="34" charset="0"/>
              </a:rPr>
              <a:t> </a:t>
            </a:r>
            <a:r>
              <a:rPr lang="en-US" sz="26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   }</a:t>
            </a:r>
          </a:p>
          <a:p>
            <a:r>
              <a:rPr lang="en-US" sz="26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    </a:t>
            </a:r>
            <a:r>
              <a:rPr lang="en-US" sz="2600" dirty="0" smtClean="0">
                <a:solidFill>
                  <a:srgbClr val="00B050"/>
                </a:solidFill>
                <a:latin typeface="Arial Narrow" panose="020B0606020202030204" pitchFamily="34" charset="0"/>
              </a:rPr>
              <a:t>//process file content ….</a:t>
            </a:r>
          </a:p>
          <a:p>
            <a:r>
              <a:rPr lang="en-US" sz="26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    </a:t>
            </a:r>
            <a:r>
              <a:rPr lang="en-US" sz="2600" dirty="0" smtClean="0">
                <a:solidFill>
                  <a:srgbClr val="00B050"/>
                </a:solidFill>
                <a:latin typeface="Arial Narrow" panose="020B0606020202030204" pitchFamily="34" charset="0"/>
              </a:rPr>
              <a:t>//Close the stream</a:t>
            </a:r>
          </a:p>
          <a:p>
            <a:r>
              <a:rPr lang="en-US" sz="26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    </a:t>
            </a:r>
            <a:r>
              <a:rPr lang="en-US" sz="2600" dirty="0" err="1" smtClean="0">
                <a:solidFill>
                  <a:srgbClr val="FF0000"/>
                </a:solidFill>
                <a:latin typeface="Arial Narrow" panose="020B0606020202030204" pitchFamily="34" charset="0"/>
              </a:rPr>
              <a:t>fclose</a:t>
            </a:r>
            <a:r>
              <a:rPr lang="en-US" sz="26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(</a:t>
            </a:r>
            <a:r>
              <a:rPr lang="en-US" sz="2600" dirty="0" err="1" smtClean="0">
                <a:solidFill>
                  <a:srgbClr val="0B2B91"/>
                </a:solidFill>
                <a:latin typeface="Arial Narrow" panose="020B0606020202030204" pitchFamily="34" charset="0"/>
              </a:rPr>
              <a:t>fp</a:t>
            </a:r>
            <a:r>
              <a:rPr lang="en-US" sz="26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);</a:t>
            </a:r>
          </a:p>
          <a:p>
            <a:r>
              <a:rPr lang="en-US" sz="2600" dirty="0">
                <a:solidFill>
                  <a:srgbClr val="0B2B91"/>
                </a:solidFill>
                <a:latin typeface="Arial Narrow" panose="020B0606020202030204" pitchFamily="34" charset="0"/>
              </a:rPr>
              <a:t> </a:t>
            </a:r>
            <a:r>
              <a:rPr lang="en-US" sz="26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   return 0;</a:t>
            </a:r>
          </a:p>
          <a:p>
            <a:r>
              <a:rPr lang="en-US" sz="2600" dirty="0">
                <a:solidFill>
                  <a:srgbClr val="0B2B91"/>
                </a:solidFill>
                <a:latin typeface="Arial Narrow" panose="020B0606020202030204" pitchFamily="34" charset="0"/>
              </a:rPr>
              <a:t>}</a:t>
            </a:r>
            <a:r>
              <a:rPr lang="en-US" sz="28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 </a:t>
            </a:r>
            <a:r>
              <a:rPr lang="en-US" sz="2800" dirty="0">
                <a:solidFill>
                  <a:srgbClr val="0B2B91"/>
                </a:solidFill>
                <a:latin typeface="Arial Narrow" panose="020B0606020202030204" pitchFamily="34" charset="0"/>
              </a:rPr>
              <a:t>	</a:t>
            </a:r>
          </a:p>
        </p:txBody>
      </p:sp>
      <p:sp>
        <p:nvSpPr>
          <p:cNvPr id="5" name="Rectangular Callout 4"/>
          <p:cNvSpPr/>
          <p:nvPr/>
        </p:nvSpPr>
        <p:spPr>
          <a:xfrm>
            <a:off x="4572000" y="1524000"/>
            <a:ext cx="2057400" cy="685800"/>
          </a:xfrm>
          <a:prstGeom prst="wedgeRectCallout">
            <a:avLst>
              <a:gd name="adj1" fmla="val -53370"/>
              <a:gd name="adj2" fmla="val 100452"/>
            </a:avLst>
          </a:prstGeom>
          <a:noFill/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rgbClr val="C00000"/>
                </a:solidFill>
              </a:rPr>
              <a:t>Open file for reading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8" name="Rectangular Callout 7"/>
          <p:cNvSpPr/>
          <p:nvPr/>
        </p:nvSpPr>
        <p:spPr>
          <a:xfrm>
            <a:off x="5905500" y="2423160"/>
            <a:ext cx="3162300" cy="777240"/>
          </a:xfrm>
          <a:prstGeom prst="wedgeRectCallout">
            <a:avLst>
              <a:gd name="adj1" fmla="val -138841"/>
              <a:gd name="adj2" fmla="val 17159"/>
            </a:avLst>
          </a:prstGeom>
          <a:noFill/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rgbClr val="C00000"/>
                </a:solidFill>
              </a:rPr>
              <a:t>Always check if file was opened successfully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9" name="Rectangular Callout 8"/>
          <p:cNvSpPr/>
          <p:nvPr/>
        </p:nvSpPr>
        <p:spPr>
          <a:xfrm>
            <a:off x="4495800" y="5181600"/>
            <a:ext cx="4191000" cy="762000"/>
          </a:xfrm>
          <a:prstGeom prst="wedgeRectCallout">
            <a:avLst>
              <a:gd name="adj1" fmla="val -103465"/>
              <a:gd name="adj2" fmla="val -26519"/>
            </a:avLst>
          </a:prstGeom>
          <a:noFill/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rgbClr val="C00000"/>
                </a:solidFill>
              </a:rPr>
              <a:t>Close the </a:t>
            </a:r>
            <a:r>
              <a:rPr lang="en-US" sz="2400" dirty="0" smtClean="0">
                <a:solidFill>
                  <a:srgbClr val="C00000"/>
                </a:solidFill>
              </a:rPr>
              <a:t>steam, better to check the returned value!</a:t>
            </a:r>
            <a:endParaRPr 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40593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(II)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7150" indent="0">
              <a:buNone/>
            </a:pPr>
            <a:endParaRPr lang="en-US" dirty="0" smtClean="0"/>
          </a:p>
          <a:p>
            <a:pPr marL="57150" indent="0">
              <a:buNone/>
            </a:pPr>
            <a:endParaRPr lang="en-US" dirty="0" smtClean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1524000"/>
            <a:ext cx="8153400" cy="492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err="1" smtClean="0">
                <a:solidFill>
                  <a:srgbClr val="0B2B91"/>
                </a:solidFill>
                <a:latin typeface="Arial Narrow" panose="020B0606020202030204" pitchFamily="34" charset="0"/>
              </a:rPr>
              <a:t>int</a:t>
            </a:r>
            <a:r>
              <a:rPr lang="en-US" sz="26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 main(void) {</a:t>
            </a:r>
          </a:p>
          <a:p>
            <a:r>
              <a:rPr lang="en-US" sz="26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    FILE *</a:t>
            </a:r>
            <a:r>
              <a:rPr lang="en-US" sz="2600" dirty="0" err="1" smtClean="0">
                <a:solidFill>
                  <a:srgbClr val="0B2B91"/>
                </a:solidFill>
                <a:latin typeface="Arial Narrow" panose="020B0606020202030204" pitchFamily="34" charset="0"/>
              </a:rPr>
              <a:t>fp</a:t>
            </a:r>
            <a:r>
              <a:rPr lang="en-US" sz="26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;</a:t>
            </a:r>
          </a:p>
          <a:p>
            <a:endParaRPr lang="en-US" sz="2600" dirty="0" smtClean="0">
              <a:solidFill>
                <a:srgbClr val="0B2B91"/>
              </a:solidFill>
              <a:latin typeface="Arial Narrow" panose="020B0606020202030204" pitchFamily="34" charset="0"/>
            </a:endParaRPr>
          </a:p>
          <a:p>
            <a:r>
              <a:rPr lang="en-US" sz="26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    if ( (</a:t>
            </a:r>
            <a:r>
              <a:rPr lang="en-US" sz="2600" dirty="0" err="1" smtClean="0">
                <a:solidFill>
                  <a:srgbClr val="FF0000"/>
                </a:solidFill>
                <a:latin typeface="Arial Narrow" panose="020B0606020202030204" pitchFamily="34" charset="0"/>
              </a:rPr>
              <a:t>fp</a:t>
            </a:r>
            <a:r>
              <a:rPr lang="en-US" sz="2600" dirty="0" smtClean="0">
                <a:solidFill>
                  <a:srgbClr val="FF0000"/>
                </a:solidFill>
                <a:latin typeface="Arial Narrow" panose="020B0606020202030204" pitchFamily="34" charset="0"/>
              </a:rPr>
              <a:t> </a:t>
            </a:r>
            <a:r>
              <a:rPr lang="en-US" sz="2600" dirty="0">
                <a:solidFill>
                  <a:srgbClr val="FF0000"/>
                </a:solidFill>
                <a:latin typeface="Arial Narrow" panose="020B0606020202030204" pitchFamily="34" charset="0"/>
              </a:rPr>
              <a:t>= </a:t>
            </a:r>
            <a:r>
              <a:rPr lang="en-US" sz="2600" dirty="0" err="1">
                <a:solidFill>
                  <a:srgbClr val="FF0000"/>
                </a:solidFill>
                <a:latin typeface="Arial Narrow" panose="020B0606020202030204" pitchFamily="34" charset="0"/>
              </a:rPr>
              <a:t>fopen</a:t>
            </a:r>
            <a:r>
              <a:rPr lang="en-US" sz="2600" dirty="0">
                <a:solidFill>
                  <a:srgbClr val="FF0000"/>
                </a:solidFill>
                <a:latin typeface="Arial Narrow" panose="020B0606020202030204" pitchFamily="34" charset="0"/>
              </a:rPr>
              <a:t>(“example.dat”, “r</a:t>
            </a:r>
            <a:r>
              <a:rPr lang="en-US" sz="2600" dirty="0" smtClean="0">
                <a:solidFill>
                  <a:srgbClr val="FF0000"/>
                </a:solidFill>
                <a:latin typeface="Arial Narrow" panose="020B0606020202030204" pitchFamily="34" charset="0"/>
              </a:rPr>
              <a:t>”)</a:t>
            </a:r>
            <a:r>
              <a:rPr lang="en-US" sz="26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) == NULL ) {</a:t>
            </a:r>
          </a:p>
          <a:p>
            <a:r>
              <a:rPr lang="en-US" sz="26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        </a:t>
            </a:r>
            <a:r>
              <a:rPr lang="en-US" sz="2600" dirty="0" err="1" smtClean="0">
                <a:solidFill>
                  <a:srgbClr val="0B2B91"/>
                </a:solidFill>
                <a:latin typeface="Arial Narrow" panose="020B0606020202030204" pitchFamily="34" charset="0"/>
              </a:rPr>
              <a:t>printf</a:t>
            </a:r>
            <a:r>
              <a:rPr lang="en-US" sz="26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(“Error opening file %s\n”, “example.dat”);</a:t>
            </a:r>
          </a:p>
          <a:p>
            <a:r>
              <a:rPr lang="en-US" sz="26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        exit(EXIT_FAILURE);</a:t>
            </a:r>
          </a:p>
          <a:p>
            <a:r>
              <a:rPr lang="en-US" sz="2600" dirty="0">
                <a:solidFill>
                  <a:srgbClr val="0B2B91"/>
                </a:solidFill>
                <a:latin typeface="Arial Narrow" panose="020B0606020202030204" pitchFamily="34" charset="0"/>
              </a:rPr>
              <a:t> </a:t>
            </a:r>
            <a:r>
              <a:rPr lang="en-US" sz="26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   }</a:t>
            </a:r>
          </a:p>
          <a:p>
            <a:r>
              <a:rPr lang="en-US" sz="26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    </a:t>
            </a:r>
            <a:r>
              <a:rPr lang="en-US" sz="2600" dirty="0" smtClean="0">
                <a:solidFill>
                  <a:srgbClr val="00B050"/>
                </a:solidFill>
                <a:latin typeface="Arial Narrow" panose="020B0606020202030204" pitchFamily="34" charset="0"/>
              </a:rPr>
              <a:t>//process file content ….</a:t>
            </a:r>
          </a:p>
          <a:p>
            <a:r>
              <a:rPr lang="en-US" sz="26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    </a:t>
            </a:r>
            <a:r>
              <a:rPr lang="en-US" sz="2600" dirty="0" smtClean="0">
                <a:solidFill>
                  <a:srgbClr val="00B050"/>
                </a:solidFill>
                <a:latin typeface="Arial Narrow" panose="020B0606020202030204" pitchFamily="34" charset="0"/>
              </a:rPr>
              <a:t>//Close the stream</a:t>
            </a:r>
          </a:p>
          <a:p>
            <a:r>
              <a:rPr lang="en-US" sz="26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    </a:t>
            </a:r>
            <a:r>
              <a:rPr lang="en-US" sz="26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if (</a:t>
            </a:r>
            <a:r>
              <a:rPr lang="en-US" sz="2600" dirty="0" err="1" smtClean="0">
                <a:solidFill>
                  <a:srgbClr val="0B2B91"/>
                </a:solidFill>
                <a:latin typeface="Arial Narrow" panose="020B0606020202030204" pitchFamily="34" charset="0"/>
              </a:rPr>
              <a:t>fclose</a:t>
            </a:r>
            <a:r>
              <a:rPr lang="en-US" sz="26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(</a:t>
            </a:r>
            <a:r>
              <a:rPr lang="en-US" sz="2600" dirty="0" err="1" smtClean="0">
                <a:solidFill>
                  <a:srgbClr val="0B2B91"/>
                </a:solidFill>
                <a:latin typeface="Arial Narrow" panose="020B0606020202030204" pitchFamily="34" charset="0"/>
              </a:rPr>
              <a:t>fp</a:t>
            </a:r>
            <a:r>
              <a:rPr lang="en-US" sz="26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) == 0) </a:t>
            </a:r>
            <a:r>
              <a:rPr lang="en-US" sz="2600" dirty="0" err="1" smtClean="0">
                <a:solidFill>
                  <a:srgbClr val="0B2B91"/>
                </a:solidFill>
                <a:latin typeface="Arial Narrow" panose="020B0606020202030204" pitchFamily="34" charset="0"/>
              </a:rPr>
              <a:t>fprintf</a:t>
            </a:r>
            <a:r>
              <a:rPr lang="en-US" sz="26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(</a:t>
            </a:r>
            <a:r>
              <a:rPr lang="en-US" sz="2600" dirty="0" err="1">
                <a:solidFill>
                  <a:srgbClr val="0B2B91"/>
                </a:solidFill>
                <a:latin typeface="Arial Narrow" panose="020B0606020202030204" pitchFamily="34" charset="0"/>
              </a:rPr>
              <a:t>s</a:t>
            </a:r>
            <a:r>
              <a:rPr lang="en-US" sz="2600" dirty="0" err="1" smtClean="0">
                <a:solidFill>
                  <a:srgbClr val="0B2B91"/>
                </a:solidFill>
                <a:latin typeface="Arial Narrow" panose="020B0606020202030204" pitchFamily="34" charset="0"/>
              </a:rPr>
              <a:t>tderr</a:t>
            </a:r>
            <a:r>
              <a:rPr lang="en-US" sz="26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, “failed to close </a:t>
            </a:r>
            <a:r>
              <a:rPr lang="en-US" sz="2600" dirty="0" err="1" smtClean="0">
                <a:solidFill>
                  <a:srgbClr val="000090"/>
                </a:solidFill>
                <a:latin typeface="Arial Narrow" panose="020B0606020202030204" pitchFamily="34" charset="0"/>
              </a:rPr>
              <a:t>example.dat</a:t>
            </a:r>
            <a:r>
              <a:rPr lang="en-US" sz="2600" dirty="0" smtClean="0">
                <a:solidFill>
                  <a:srgbClr val="000090"/>
                </a:solidFill>
                <a:latin typeface="Arial Narrow" panose="020B0606020202030204" pitchFamily="34" charset="0"/>
              </a:rPr>
              <a:t>\n”)</a:t>
            </a:r>
            <a:r>
              <a:rPr lang="en-US" sz="2600" dirty="0" smtClean="0">
                <a:solidFill>
                  <a:srgbClr val="000090"/>
                </a:solidFill>
                <a:latin typeface="Arial Narrow" panose="020B0606020202030204" pitchFamily="34" charset="0"/>
              </a:rPr>
              <a:t> ;</a:t>
            </a:r>
            <a:endParaRPr lang="en-US" sz="2600" dirty="0" smtClean="0">
              <a:solidFill>
                <a:srgbClr val="000090"/>
              </a:solidFill>
              <a:latin typeface="Arial Narrow" panose="020B0606020202030204" pitchFamily="34" charset="0"/>
            </a:endParaRPr>
          </a:p>
          <a:p>
            <a:r>
              <a:rPr lang="en-US" sz="2600" dirty="0">
                <a:solidFill>
                  <a:srgbClr val="0B2B91"/>
                </a:solidFill>
                <a:latin typeface="Arial Narrow" panose="020B0606020202030204" pitchFamily="34" charset="0"/>
              </a:rPr>
              <a:t> </a:t>
            </a:r>
            <a:r>
              <a:rPr lang="en-US" sz="26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   return 0;</a:t>
            </a:r>
          </a:p>
          <a:p>
            <a:r>
              <a:rPr lang="en-US" sz="2600" dirty="0">
                <a:solidFill>
                  <a:srgbClr val="0B2B91"/>
                </a:solidFill>
                <a:latin typeface="Arial Narrow" panose="020B0606020202030204" pitchFamily="34" charset="0"/>
              </a:rPr>
              <a:t>}</a:t>
            </a:r>
            <a:r>
              <a:rPr lang="en-US" sz="28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 </a:t>
            </a:r>
            <a:r>
              <a:rPr lang="en-US" sz="2800" dirty="0">
                <a:solidFill>
                  <a:srgbClr val="0B2B91"/>
                </a:solidFill>
                <a:latin typeface="Arial Narrow" panose="020B0606020202030204" pitchFamily="34" charset="0"/>
              </a:rPr>
              <a:t>	</a:t>
            </a:r>
          </a:p>
        </p:txBody>
      </p:sp>
      <p:sp>
        <p:nvSpPr>
          <p:cNvPr id="5" name="Rectangular Callout 4"/>
          <p:cNvSpPr/>
          <p:nvPr/>
        </p:nvSpPr>
        <p:spPr>
          <a:xfrm>
            <a:off x="4572000" y="1417638"/>
            <a:ext cx="3962400" cy="1096962"/>
          </a:xfrm>
          <a:prstGeom prst="wedgeRectCallout">
            <a:avLst>
              <a:gd name="adj1" fmla="val 1007"/>
              <a:gd name="adj2" fmla="val 91829"/>
            </a:avLst>
          </a:prstGeom>
          <a:noFill/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rgbClr val="C00000"/>
                </a:solidFill>
              </a:rPr>
              <a:t>Open file for reading and check for possible error 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9" name="Rectangular Callout 8"/>
          <p:cNvSpPr/>
          <p:nvPr/>
        </p:nvSpPr>
        <p:spPr>
          <a:xfrm>
            <a:off x="3657600" y="5638800"/>
            <a:ext cx="4495800" cy="762000"/>
          </a:xfrm>
          <a:prstGeom prst="wedgeRectCallout">
            <a:avLst>
              <a:gd name="adj1" fmla="val -82256"/>
              <a:gd name="adj2" fmla="val -52009"/>
            </a:avLst>
          </a:prstGeom>
          <a:noFill/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rgbClr val="C00000"/>
                </a:solidFill>
              </a:rPr>
              <a:t>Close the </a:t>
            </a:r>
            <a:r>
              <a:rPr lang="en-US" sz="2400" dirty="0" smtClean="0">
                <a:solidFill>
                  <a:srgbClr val="C00000"/>
                </a:solidFill>
              </a:rPr>
              <a:t>steam and check success</a:t>
            </a:r>
            <a:endParaRPr 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13717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Quiz 23: </a:t>
            </a:r>
            <a:r>
              <a:rPr lang="en-US" dirty="0" smtClean="0"/>
              <a:t>Open and Close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dirty="0" err="1"/>
              <a:t>W</a:t>
            </a:r>
            <a:r>
              <a:rPr lang="nl-NL" dirty="0" err="1" smtClean="0"/>
              <a:t>hat</a:t>
            </a:r>
            <a:r>
              <a:rPr lang="nl-NL" dirty="0" smtClean="0"/>
              <a:t> is </a:t>
            </a:r>
            <a:r>
              <a:rPr lang="nl-NL" dirty="0" smtClean="0">
                <a:solidFill>
                  <a:srgbClr val="FF0000"/>
                </a:solidFill>
              </a:rPr>
              <a:t>wrong</a:t>
            </a:r>
            <a:r>
              <a:rPr lang="nl-NL" dirty="0" smtClean="0"/>
              <a:t> below?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8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685800" y="2362200"/>
            <a:ext cx="76962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lphaLcParenBoth"/>
            </a:pPr>
            <a:r>
              <a:rPr lang="en-US" sz="3000" dirty="0" smtClean="0">
                <a:latin typeface="Arial Narrow" pitchFamily="34" charset="0"/>
              </a:rPr>
              <a:t>Files must be opened first before using</a:t>
            </a:r>
          </a:p>
          <a:p>
            <a:pPr marL="514350" indent="-514350">
              <a:buAutoNum type="alphaLcParenBoth"/>
            </a:pPr>
            <a:r>
              <a:rPr lang="en-US" sz="3000" dirty="0" smtClean="0">
                <a:latin typeface="Arial Narrow" pitchFamily="34" charset="0"/>
              </a:rPr>
              <a:t>The OS allows one to open as many files as you want</a:t>
            </a:r>
          </a:p>
          <a:p>
            <a:pPr marL="514350" indent="-514350">
              <a:buAutoNum type="alphaLcParenBoth"/>
            </a:pPr>
            <a:r>
              <a:rPr lang="en-US" sz="3000" dirty="0" smtClean="0">
                <a:latin typeface="Arial Narrow" pitchFamily="34" charset="0"/>
              </a:rPr>
              <a:t>Files must be closed by the user before quitting</a:t>
            </a:r>
          </a:p>
          <a:p>
            <a:pPr marL="514350" indent="-514350">
              <a:buAutoNum type="alphaLcParenBoth"/>
            </a:pPr>
            <a:r>
              <a:rPr lang="en-US" sz="3000" dirty="0" smtClean="0">
                <a:latin typeface="Arial Narrow" pitchFamily="34" charset="0"/>
              </a:rPr>
              <a:t>Files have </a:t>
            </a:r>
            <a:r>
              <a:rPr lang="en-US" sz="3000" smtClean="0">
                <a:latin typeface="Arial Narrow" pitchFamily="34" charset="0"/>
              </a:rPr>
              <a:t>a permission </a:t>
            </a:r>
            <a:r>
              <a:rPr lang="en-US" sz="3000" dirty="0" smtClean="0">
                <a:latin typeface="Arial Narrow" pitchFamily="34" charset="0"/>
              </a:rPr>
              <a:t>if one creates them</a:t>
            </a:r>
          </a:p>
        </p:txBody>
      </p:sp>
    </p:spTree>
    <p:extLst>
      <p:ext uri="{BB962C8B-B14F-4D97-AF65-F5344CB8AC3E}">
        <p14:creationId xmlns:p14="http://schemas.microsoft.com/office/powerpoint/2010/main" val="4302484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Input/Output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457200"/>
            <a:r>
              <a:rPr lang="en-US" smtClean="0"/>
              <a:t>Formatted I/O</a:t>
            </a:r>
            <a:endParaRPr lang="en-US" dirty="0" smtClean="0"/>
          </a:p>
          <a:p>
            <a:pPr marL="514350" indent="-457200"/>
            <a:r>
              <a:rPr lang="en-US" dirty="0" smtClean="0"/>
              <a:t>Character I/O</a:t>
            </a:r>
          </a:p>
          <a:p>
            <a:pPr marL="514350" indent="-457200"/>
            <a:r>
              <a:rPr lang="en-US" dirty="0" smtClean="0"/>
              <a:t>Line I/O</a:t>
            </a:r>
          </a:p>
          <a:p>
            <a:pPr marL="514350" indent="-457200"/>
            <a:r>
              <a:rPr lang="en-US" dirty="0" smtClean="0"/>
              <a:t>Block I/O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6374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to build mixed data structures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	</a:t>
            </a:r>
            <a:endParaRPr lang="en-US" dirty="0" smtClean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2362200"/>
            <a:ext cx="2667000" cy="2677656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rgbClr val="0B2B91"/>
                </a:solidFill>
                <a:latin typeface="Arial Narrow" panose="020B0606020202030204" pitchFamily="34" charset="0"/>
              </a:rPr>
              <a:t>struct</a:t>
            </a:r>
            <a:r>
              <a:rPr lang="en-US" sz="2800" dirty="0">
                <a:solidFill>
                  <a:srgbClr val="0B2B91"/>
                </a:solidFill>
                <a:latin typeface="Arial Narrow" panose="020B0606020202030204" pitchFamily="34" charset="0"/>
              </a:rPr>
              <a:t> Truck </a:t>
            </a:r>
            <a:r>
              <a:rPr lang="en-US" sz="28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{</a:t>
            </a:r>
          </a:p>
          <a:p>
            <a:r>
              <a:rPr lang="en-US" sz="2800" dirty="0">
                <a:solidFill>
                  <a:srgbClr val="0B2B91"/>
                </a:solidFill>
                <a:latin typeface="Arial Narrow" panose="020B0606020202030204" pitchFamily="34" charset="0"/>
              </a:rPr>
              <a:t> </a:t>
            </a:r>
            <a:r>
              <a:rPr lang="en-US" sz="28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   char make[30];</a:t>
            </a:r>
          </a:p>
          <a:p>
            <a:r>
              <a:rPr lang="en-US" sz="28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    </a:t>
            </a:r>
            <a:r>
              <a:rPr lang="en-US" sz="2800" dirty="0" err="1" smtClean="0">
                <a:solidFill>
                  <a:srgbClr val="0B2B91"/>
                </a:solidFill>
                <a:latin typeface="Arial Narrow" panose="020B0606020202030204" pitchFamily="34" charset="0"/>
              </a:rPr>
              <a:t>int</a:t>
            </a:r>
            <a:r>
              <a:rPr lang="en-US" sz="28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 year;</a:t>
            </a:r>
          </a:p>
          <a:p>
            <a:r>
              <a:rPr lang="en-US" sz="2800" dirty="0">
                <a:solidFill>
                  <a:srgbClr val="0B2B91"/>
                </a:solidFill>
                <a:latin typeface="Arial Narrow" panose="020B0606020202030204" pitchFamily="34" charset="0"/>
              </a:rPr>
              <a:t> </a:t>
            </a:r>
            <a:r>
              <a:rPr lang="en-US" sz="28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   float </a:t>
            </a:r>
            <a:r>
              <a:rPr lang="en-US" sz="2800" dirty="0" err="1" smtClean="0">
                <a:solidFill>
                  <a:srgbClr val="0B2B91"/>
                </a:solidFill>
                <a:latin typeface="Arial Narrow" panose="020B0606020202030204" pitchFamily="34" charset="0"/>
              </a:rPr>
              <a:t>bedLength</a:t>
            </a:r>
            <a:r>
              <a:rPr lang="en-US" sz="28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;</a:t>
            </a:r>
          </a:p>
          <a:p>
            <a:r>
              <a:rPr lang="en-US" sz="2800" dirty="0">
                <a:solidFill>
                  <a:srgbClr val="0B2B91"/>
                </a:solidFill>
                <a:latin typeface="Arial Narrow" panose="020B0606020202030204" pitchFamily="34" charset="0"/>
              </a:rPr>
              <a:t> </a:t>
            </a:r>
            <a:r>
              <a:rPr lang="en-US" sz="28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   </a:t>
            </a:r>
            <a:r>
              <a:rPr lang="en-US" sz="2800" dirty="0" err="1" smtClean="0">
                <a:solidFill>
                  <a:srgbClr val="0B2B91"/>
                </a:solidFill>
                <a:latin typeface="Arial Narrow" panose="020B0606020202030204" pitchFamily="34" charset="0"/>
              </a:rPr>
              <a:t>int</a:t>
            </a:r>
            <a:r>
              <a:rPr lang="en-US" sz="28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 </a:t>
            </a:r>
            <a:r>
              <a:rPr lang="en-US" sz="2800" dirty="0" err="1" smtClean="0">
                <a:solidFill>
                  <a:srgbClr val="0B2B91"/>
                </a:solidFill>
                <a:latin typeface="Arial Narrow" panose="020B0606020202030204" pitchFamily="34" charset="0"/>
              </a:rPr>
              <a:t>towCap</a:t>
            </a:r>
            <a:r>
              <a:rPr lang="en-US" sz="28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;</a:t>
            </a:r>
          </a:p>
          <a:p>
            <a:r>
              <a:rPr lang="en-US" sz="28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};</a:t>
            </a:r>
            <a:endParaRPr 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3352800" y="2378584"/>
            <a:ext cx="2438400" cy="2677656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rgbClr val="0B2B91"/>
                </a:solidFill>
                <a:latin typeface="Arial Narrow" panose="020B0606020202030204" pitchFamily="34" charset="0"/>
              </a:rPr>
              <a:t>struct</a:t>
            </a:r>
            <a:r>
              <a:rPr lang="en-US" sz="2800" dirty="0">
                <a:solidFill>
                  <a:srgbClr val="0B2B91"/>
                </a:solidFill>
                <a:latin typeface="Arial Narrow" panose="020B0606020202030204" pitchFamily="34" charset="0"/>
              </a:rPr>
              <a:t> </a:t>
            </a:r>
            <a:r>
              <a:rPr lang="en-US" sz="28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Car {</a:t>
            </a:r>
          </a:p>
          <a:p>
            <a:r>
              <a:rPr lang="en-US" sz="2800" dirty="0">
                <a:solidFill>
                  <a:srgbClr val="0B2B91"/>
                </a:solidFill>
                <a:latin typeface="Arial Narrow" panose="020B0606020202030204" pitchFamily="34" charset="0"/>
              </a:rPr>
              <a:t> </a:t>
            </a:r>
            <a:r>
              <a:rPr lang="en-US" sz="28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   char make[30];</a:t>
            </a:r>
          </a:p>
          <a:p>
            <a:r>
              <a:rPr lang="en-US" sz="28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    </a:t>
            </a:r>
            <a:r>
              <a:rPr lang="en-US" sz="2800" dirty="0" err="1" smtClean="0">
                <a:solidFill>
                  <a:srgbClr val="0B2B91"/>
                </a:solidFill>
                <a:latin typeface="Arial Narrow" panose="020B0606020202030204" pitchFamily="34" charset="0"/>
              </a:rPr>
              <a:t>int</a:t>
            </a:r>
            <a:r>
              <a:rPr lang="en-US" sz="28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 year;</a:t>
            </a:r>
          </a:p>
          <a:p>
            <a:r>
              <a:rPr lang="en-US" sz="2800" dirty="0">
                <a:solidFill>
                  <a:srgbClr val="0B2B91"/>
                </a:solidFill>
                <a:latin typeface="Arial Narrow" panose="020B0606020202030204" pitchFamily="34" charset="0"/>
              </a:rPr>
              <a:t> </a:t>
            </a:r>
            <a:r>
              <a:rPr lang="en-US" sz="28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   </a:t>
            </a:r>
            <a:r>
              <a:rPr lang="en-US" sz="2800" dirty="0" err="1" smtClean="0">
                <a:solidFill>
                  <a:srgbClr val="0B2B91"/>
                </a:solidFill>
                <a:latin typeface="Arial Narrow" panose="020B0606020202030204" pitchFamily="34" charset="0"/>
              </a:rPr>
              <a:t>int</a:t>
            </a:r>
            <a:r>
              <a:rPr lang="en-US" sz="28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 seats;</a:t>
            </a:r>
          </a:p>
          <a:p>
            <a:r>
              <a:rPr lang="en-US" sz="28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};</a:t>
            </a:r>
          </a:p>
          <a:p>
            <a:endParaRPr 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5943600" y="2378584"/>
            <a:ext cx="2895600" cy="353943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solidFill>
                  <a:srgbClr val="0B2B91"/>
                </a:solidFill>
                <a:latin typeface="Arial Narrow" panose="020B0606020202030204" pitchFamily="34" charset="0"/>
              </a:rPr>
              <a:t>struct</a:t>
            </a:r>
            <a:r>
              <a:rPr lang="en-US" sz="28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 Vehicle {</a:t>
            </a:r>
          </a:p>
          <a:p>
            <a:r>
              <a:rPr lang="en-US" sz="28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  char type;</a:t>
            </a:r>
          </a:p>
          <a:p>
            <a:r>
              <a:rPr lang="en-US" sz="28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  </a:t>
            </a:r>
            <a:r>
              <a:rPr lang="en-US" sz="2800" dirty="0" smtClean="0">
                <a:solidFill>
                  <a:srgbClr val="FF0000"/>
                </a:solidFill>
                <a:latin typeface="Arial Narrow" panose="020B0606020202030204" pitchFamily="34" charset="0"/>
              </a:rPr>
              <a:t>union</a:t>
            </a:r>
            <a:r>
              <a:rPr lang="en-US" sz="28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 {</a:t>
            </a:r>
          </a:p>
          <a:p>
            <a:r>
              <a:rPr lang="en-US" sz="28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     </a:t>
            </a:r>
            <a:r>
              <a:rPr lang="en-US" sz="2800" dirty="0" err="1" smtClean="0">
                <a:solidFill>
                  <a:srgbClr val="0B2B91"/>
                </a:solidFill>
                <a:latin typeface="Arial Narrow" panose="020B0606020202030204" pitchFamily="34" charset="0"/>
              </a:rPr>
              <a:t>struct</a:t>
            </a:r>
            <a:r>
              <a:rPr lang="en-US" sz="28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 Truck </a:t>
            </a:r>
            <a:r>
              <a:rPr lang="en-US" sz="2800" dirty="0" err="1" smtClean="0">
                <a:solidFill>
                  <a:srgbClr val="0B2B91"/>
                </a:solidFill>
                <a:latin typeface="Arial Narrow" panose="020B0606020202030204" pitchFamily="34" charset="0"/>
              </a:rPr>
              <a:t>truck</a:t>
            </a:r>
            <a:r>
              <a:rPr lang="en-US" sz="28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;</a:t>
            </a:r>
          </a:p>
          <a:p>
            <a:r>
              <a:rPr lang="en-US" sz="2800" dirty="0">
                <a:solidFill>
                  <a:srgbClr val="0B2B91"/>
                </a:solidFill>
                <a:latin typeface="Arial Narrow" panose="020B0606020202030204" pitchFamily="34" charset="0"/>
              </a:rPr>
              <a:t> </a:t>
            </a:r>
            <a:r>
              <a:rPr lang="en-US" sz="28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    </a:t>
            </a:r>
            <a:r>
              <a:rPr lang="en-US" sz="2800" dirty="0" err="1" smtClean="0">
                <a:solidFill>
                  <a:srgbClr val="0B2B91"/>
                </a:solidFill>
                <a:latin typeface="Arial Narrow" panose="020B0606020202030204" pitchFamily="34" charset="0"/>
              </a:rPr>
              <a:t>struct</a:t>
            </a:r>
            <a:r>
              <a:rPr lang="en-US" sz="28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 Car </a:t>
            </a:r>
            <a:r>
              <a:rPr lang="en-US" sz="2800" dirty="0" err="1" smtClean="0">
                <a:solidFill>
                  <a:srgbClr val="0B2B91"/>
                </a:solidFill>
                <a:latin typeface="Arial Narrow" panose="020B0606020202030204" pitchFamily="34" charset="0"/>
              </a:rPr>
              <a:t>car</a:t>
            </a:r>
            <a:r>
              <a:rPr lang="en-US" sz="28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;</a:t>
            </a:r>
          </a:p>
          <a:p>
            <a:r>
              <a:rPr lang="en-US" sz="28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  } details;</a:t>
            </a:r>
          </a:p>
          <a:p>
            <a:r>
              <a:rPr lang="en-US" sz="2800" dirty="0">
                <a:solidFill>
                  <a:srgbClr val="0B2B91"/>
                </a:solidFill>
                <a:latin typeface="Arial Narrow" panose="020B0606020202030204" pitchFamily="34" charset="0"/>
              </a:rPr>
              <a:t>}</a:t>
            </a:r>
            <a:r>
              <a:rPr lang="en-US" sz="28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;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916069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Formatted I/O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457200"/>
            <a:r>
              <a:rPr lang="en-US" dirty="0" err="1" smtClean="0">
                <a:solidFill>
                  <a:srgbClr val="0B2B91"/>
                </a:solidFill>
                <a:latin typeface="Arial Narrow" panose="020B0606020202030204" pitchFamily="34" charset="0"/>
              </a:rPr>
              <a:t>int</a:t>
            </a:r>
            <a:r>
              <a:rPr lang="en-US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Arial Narrow" panose="020B0606020202030204" pitchFamily="34" charset="0"/>
              </a:rPr>
              <a:t>fprintf</a:t>
            </a:r>
            <a:r>
              <a:rPr lang="en-US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(</a:t>
            </a:r>
            <a:r>
              <a:rPr lang="en-US" dirty="0" smtClean="0">
                <a:solidFill>
                  <a:srgbClr val="FF0000"/>
                </a:solidFill>
                <a:latin typeface="Arial Narrow" panose="020B0606020202030204" pitchFamily="34" charset="0"/>
              </a:rPr>
              <a:t>FILE *stream</a:t>
            </a:r>
            <a:r>
              <a:rPr lang="en-US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, </a:t>
            </a:r>
            <a:r>
              <a:rPr lang="en-US" dirty="0" err="1" smtClean="0">
                <a:solidFill>
                  <a:srgbClr val="0B2B91"/>
                </a:solidFill>
                <a:latin typeface="Arial Narrow" panose="020B0606020202030204" pitchFamily="34" charset="0"/>
              </a:rPr>
              <a:t>const</a:t>
            </a:r>
            <a:r>
              <a:rPr lang="en-US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 char *</a:t>
            </a:r>
            <a:r>
              <a:rPr lang="en-US" dirty="0" err="1" smtClean="0">
                <a:solidFill>
                  <a:srgbClr val="0B2B91"/>
                </a:solidFill>
                <a:latin typeface="Arial Narrow" panose="020B0606020202030204" pitchFamily="34" charset="0"/>
              </a:rPr>
              <a:t>str</a:t>
            </a:r>
            <a:r>
              <a:rPr lang="en-US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, …)</a:t>
            </a:r>
          </a:p>
          <a:p>
            <a:pPr marL="914400" lvl="1" indent="-457200"/>
            <a:r>
              <a:rPr lang="en-US" dirty="0" smtClean="0"/>
              <a:t>Returns number of characters written, a negative number on failure.</a:t>
            </a:r>
          </a:p>
          <a:p>
            <a:pPr marL="514350" indent="-457200"/>
            <a:r>
              <a:rPr lang="en-US" dirty="0" err="1">
                <a:solidFill>
                  <a:srgbClr val="0B2B91"/>
                </a:solidFill>
                <a:latin typeface="Arial Narrow" panose="020B0606020202030204" pitchFamily="34" charset="0"/>
              </a:rPr>
              <a:t>i</a:t>
            </a:r>
            <a:r>
              <a:rPr lang="en-US" dirty="0" err="1" smtClean="0">
                <a:solidFill>
                  <a:srgbClr val="0B2B91"/>
                </a:solidFill>
                <a:latin typeface="Arial Narrow" panose="020B0606020202030204" pitchFamily="34" charset="0"/>
              </a:rPr>
              <a:t>nt</a:t>
            </a:r>
            <a:r>
              <a:rPr lang="en-US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Arial Narrow" panose="020B0606020202030204" pitchFamily="34" charset="0"/>
              </a:rPr>
              <a:t>fscanf</a:t>
            </a:r>
            <a:r>
              <a:rPr lang="en-US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(</a:t>
            </a:r>
            <a:r>
              <a:rPr lang="en-US" dirty="0" smtClean="0">
                <a:solidFill>
                  <a:srgbClr val="FF0000"/>
                </a:solidFill>
                <a:latin typeface="Arial Narrow" panose="020B0606020202030204" pitchFamily="34" charset="0"/>
              </a:rPr>
              <a:t>FILE </a:t>
            </a:r>
            <a:r>
              <a:rPr lang="en-US" dirty="0">
                <a:solidFill>
                  <a:srgbClr val="FF0000"/>
                </a:solidFill>
                <a:latin typeface="Arial Narrow" panose="020B0606020202030204" pitchFamily="34" charset="0"/>
              </a:rPr>
              <a:t>*stream</a:t>
            </a:r>
            <a:r>
              <a:rPr lang="en-US" dirty="0">
                <a:solidFill>
                  <a:srgbClr val="0B2B91"/>
                </a:solidFill>
                <a:latin typeface="Arial Narrow" panose="020B0606020202030204" pitchFamily="34" charset="0"/>
              </a:rPr>
              <a:t>, </a:t>
            </a:r>
            <a:r>
              <a:rPr lang="en-US" dirty="0" err="1">
                <a:solidFill>
                  <a:srgbClr val="0B2B91"/>
                </a:solidFill>
                <a:latin typeface="Arial Narrow" panose="020B0606020202030204" pitchFamily="34" charset="0"/>
              </a:rPr>
              <a:t>const</a:t>
            </a:r>
            <a:r>
              <a:rPr lang="en-US" dirty="0">
                <a:solidFill>
                  <a:srgbClr val="0B2B91"/>
                </a:solidFill>
                <a:latin typeface="Arial Narrow" panose="020B0606020202030204" pitchFamily="34" charset="0"/>
              </a:rPr>
              <a:t> char *</a:t>
            </a:r>
            <a:r>
              <a:rPr lang="en-US" dirty="0" err="1">
                <a:solidFill>
                  <a:srgbClr val="0B2B91"/>
                </a:solidFill>
                <a:latin typeface="Arial Narrow" panose="020B0606020202030204" pitchFamily="34" charset="0"/>
              </a:rPr>
              <a:t>str</a:t>
            </a:r>
            <a:r>
              <a:rPr lang="en-US" dirty="0">
                <a:solidFill>
                  <a:srgbClr val="0B2B91"/>
                </a:solidFill>
                <a:latin typeface="Arial Narrow" panose="020B0606020202030204" pitchFamily="34" charset="0"/>
              </a:rPr>
              <a:t>, </a:t>
            </a:r>
            <a:r>
              <a:rPr lang="en-US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…)</a:t>
            </a:r>
          </a:p>
          <a:p>
            <a:pPr marL="914400" lvl="1" indent="-457200"/>
            <a:r>
              <a:rPr lang="en-US" dirty="0" smtClean="0"/>
              <a:t>Returns number of items read</a:t>
            </a:r>
          </a:p>
          <a:p>
            <a:pPr marL="514350" indent="-457200"/>
            <a:r>
              <a:rPr lang="en-US" dirty="0" smtClean="0"/>
              <a:t>Same conversion specification rules as the corresponding </a:t>
            </a:r>
            <a:r>
              <a:rPr lang="en-US" dirty="0" err="1" smtClean="0"/>
              <a:t>printf</a:t>
            </a:r>
            <a:r>
              <a:rPr lang="en-US" dirty="0" smtClean="0"/>
              <a:t> and </a:t>
            </a:r>
            <a:r>
              <a:rPr lang="en-US" dirty="0" err="1" smtClean="0"/>
              <a:t>scanf</a:t>
            </a:r>
            <a:r>
              <a:rPr lang="en-US" dirty="0" smtClean="0"/>
              <a:t> 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5245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5344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Enumerations: Assign Names to Integers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Enumerated type: type whose values are listed</a:t>
            </a:r>
          </a:p>
          <a:p>
            <a:pPr marL="400050" lvl="1" indent="0">
              <a:buNone/>
            </a:pPr>
            <a:r>
              <a:rPr lang="en-US" sz="3200" dirty="0" err="1" smtClean="0">
                <a:solidFill>
                  <a:srgbClr val="0B2B91"/>
                </a:solidFill>
                <a:latin typeface="Arial Narrow" panose="020B0606020202030204" pitchFamily="34" charset="0"/>
              </a:rPr>
              <a:t>enum</a:t>
            </a:r>
            <a:r>
              <a:rPr lang="en-US" sz="32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 {red, yellow, green, blue, black, orange} c1, c2;</a:t>
            </a:r>
          </a:p>
          <a:p>
            <a:r>
              <a:rPr lang="en-US" dirty="0" smtClean="0"/>
              <a:t>Enumeration Tag:</a:t>
            </a:r>
          </a:p>
          <a:p>
            <a:pPr marL="400050" lvl="1" indent="0">
              <a:buNone/>
            </a:pPr>
            <a:r>
              <a:rPr lang="en-US" sz="3200" dirty="0" err="1">
                <a:solidFill>
                  <a:srgbClr val="0B2B91"/>
                </a:solidFill>
                <a:latin typeface="Arial Narrow" panose="020B0606020202030204" pitchFamily="34" charset="0"/>
              </a:rPr>
              <a:t>enum</a:t>
            </a:r>
            <a:r>
              <a:rPr lang="en-US" sz="3200" dirty="0">
                <a:solidFill>
                  <a:srgbClr val="0B2B91"/>
                </a:solidFill>
                <a:latin typeface="Arial Narrow" panose="020B0606020202030204" pitchFamily="34" charset="0"/>
              </a:rPr>
              <a:t> </a:t>
            </a:r>
            <a:r>
              <a:rPr lang="en-US" sz="32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Color {red</a:t>
            </a:r>
            <a:r>
              <a:rPr lang="en-US" sz="3200" dirty="0">
                <a:solidFill>
                  <a:srgbClr val="0B2B91"/>
                </a:solidFill>
                <a:latin typeface="Arial Narrow" panose="020B0606020202030204" pitchFamily="34" charset="0"/>
              </a:rPr>
              <a:t>, yellow, green, blue, black, </a:t>
            </a:r>
            <a:r>
              <a:rPr lang="en-US" sz="32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orange};</a:t>
            </a:r>
          </a:p>
          <a:p>
            <a:pPr marL="400050" lvl="1" indent="0">
              <a:buNone/>
            </a:pPr>
            <a:r>
              <a:rPr lang="en-US" sz="3200" dirty="0" err="1" smtClean="0">
                <a:solidFill>
                  <a:srgbClr val="0B2B91"/>
                </a:solidFill>
                <a:latin typeface="Arial Narrow" panose="020B0606020202030204" pitchFamily="34" charset="0"/>
              </a:rPr>
              <a:t>enum</a:t>
            </a:r>
            <a:r>
              <a:rPr lang="en-US" sz="32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 Color c1, c2;  </a:t>
            </a:r>
            <a:r>
              <a:rPr lang="en-US" sz="3200" dirty="0" smtClean="0">
                <a:solidFill>
                  <a:srgbClr val="00B050"/>
                </a:solidFill>
                <a:latin typeface="Arial Narrow" panose="020B0606020202030204" pitchFamily="34" charset="0"/>
              </a:rPr>
              <a:t>//Declare 2 variables of type Color</a:t>
            </a:r>
            <a:endParaRPr lang="en-US" sz="3200" dirty="0">
              <a:solidFill>
                <a:srgbClr val="00B050"/>
              </a:solidFill>
              <a:latin typeface="Arial Narrow" panose="020B0606020202030204" pitchFamily="34" charset="0"/>
            </a:endParaRPr>
          </a:p>
          <a:p>
            <a:r>
              <a:rPr lang="en-US" dirty="0" smtClean="0"/>
              <a:t>Enumeration </a:t>
            </a:r>
            <a:r>
              <a:rPr lang="en-US" dirty="0" err="1" smtClean="0"/>
              <a:t>typedef</a:t>
            </a:r>
            <a:r>
              <a:rPr lang="en-US" dirty="0" smtClean="0"/>
              <a:t>:</a:t>
            </a:r>
          </a:p>
          <a:p>
            <a:pPr marL="400050" lvl="1" indent="0">
              <a:buNone/>
            </a:pPr>
            <a:r>
              <a:rPr lang="en-US" sz="3200" dirty="0" err="1" smtClean="0">
                <a:solidFill>
                  <a:srgbClr val="0B2B91"/>
                </a:solidFill>
                <a:latin typeface="Arial Narrow" panose="020B0606020202030204" pitchFamily="34" charset="0"/>
              </a:rPr>
              <a:t>typedef</a:t>
            </a:r>
            <a:r>
              <a:rPr lang="en-US" sz="32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 </a:t>
            </a:r>
            <a:r>
              <a:rPr lang="en-US" sz="3200" dirty="0" err="1" smtClean="0">
                <a:solidFill>
                  <a:srgbClr val="0B2B91"/>
                </a:solidFill>
                <a:latin typeface="Arial Narrow" panose="020B0606020202030204" pitchFamily="34" charset="0"/>
              </a:rPr>
              <a:t>enum</a:t>
            </a:r>
            <a:r>
              <a:rPr lang="en-US" sz="32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 {PASS, FAIL} Grade;</a:t>
            </a:r>
            <a:endParaRPr lang="en-US" sz="3200" dirty="0">
              <a:solidFill>
                <a:srgbClr val="0B2B91"/>
              </a:solidFill>
              <a:latin typeface="Arial Narrow" panose="020B0606020202030204" pitchFamily="34" charset="0"/>
            </a:endParaRPr>
          </a:p>
          <a:p>
            <a:pPr marL="400050" lvl="1" indent="0">
              <a:buNone/>
            </a:pPr>
            <a:r>
              <a:rPr lang="en-US" sz="32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Grade g1</a:t>
            </a:r>
            <a:r>
              <a:rPr lang="en-US" sz="3200" dirty="0">
                <a:solidFill>
                  <a:srgbClr val="0B2B91"/>
                </a:solidFill>
                <a:latin typeface="Arial Narrow" panose="020B0606020202030204" pitchFamily="34" charset="0"/>
              </a:rPr>
              <a:t>, </a:t>
            </a:r>
            <a:r>
              <a:rPr lang="en-US" sz="32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g2;</a:t>
            </a:r>
            <a:r>
              <a:rPr lang="en-US" dirty="0">
                <a:solidFill>
                  <a:srgbClr val="00B050"/>
                </a:solidFill>
                <a:latin typeface="Arial Narrow" panose="020B0606020202030204" pitchFamily="34" charset="0"/>
              </a:rPr>
              <a:t> </a:t>
            </a:r>
            <a:r>
              <a:rPr lang="en-US" sz="3200" dirty="0">
                <a:solidFill>
                  <a:srgbClr val="00B050"/>
                </a:solidFill>
                <a:latin typeface="Arial Narrow" panose="020B0606020202030204" pitchFamily="34" charset="0"/>
              </a:rPr>
              <a:t>//Declare 2 variables of type </a:t>
            </a:r>
            <a:r>
              <a:rPr lang="en-US" sz="3200" dirty="0" smtClean="0">
                <a:solidFill>
                  <a:srgbClr val="00B050"/>
                </a:solidFill>
                <a:latin typeface="Arial Narrow" panose="020B0606020202030204" pitchFamily="34" charset="0"/>
              </a:rPr>
              <a:t>Grade</a:t>
            </a:r>
            <a:endParaRPr lang="en-US" sz="3200" dirty="0">
              <a:solidFill>
                <a:srgbClr val="00B050"/>
              </a:solidFill>
              <a:latin typeface="Arial Narrow" panose="020B0606020202030204" pitchFamily="34" charset="0"/>
            </a:endParaRPr>
          </a:p>
          <a:p>
            <a:pPr marL="400050" lvl="1" indent="0">
              <a:buNone/>
            </a:pPr>
            <a:endParaRPr lang="en-US" dirty="0" smtClean="0"/>
          </a:p>
          <a:p>
            <a:endParaRPr lang="en-US" dirty="0" smtClean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6712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Enumerations: Use as integers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Enum</a:t>
            </a:r>
            <a:r>
              <a:rPr lang="en-US" dirty="0" smtClean="0"/>
              <a:t> variables are stored as integers: </a:t>
            </a:r>
          </a:p>
          <a:p>
            <a:pPr marL="400050" lvl="1" indent="0">
              <a:buNone/>
            </a:pPr>
            <a:r>
              <a:rPr lang="en-US" sz="3200" dirty="0" err="1" smtClean="0">
                <a:solidFill>
                  <a:srgbClr val="0B2B91"/>
                </a:solidFill>
                <a:latin typeface="Arial Narrow" panose="020B0606020202030204" pitchFamily="34" charset="0"/>
              </a:rPr>
              <a:t>enum</a:t>
            </a:r>
            <a:r>
              <a:rPr lang="en-US" sz="32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 {red</a:t>
            </a:r>
            <a:r>
              <a:rPr lang="en-US" sz="3200" dirty="0">
                <a:solidFill>
                  <a:srgbClr val="0B2B91"/>
                </a:solidFill>
                <a:latin typeface="Arial Narrow" panose="020B0606020202030204" pitchFamily="34" charset="0"/>
              </a:rPr>
              <a:t>, yellow, </a:t>
            </a:r>
            <a:r>
              <a:rPr lang="en-US" sz="32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green} c1;</a:t>
            </a:r>
          </a:p>
          <a:p>
            <a:pPr marL="400050" lvl="1" indent="0">
              <a:buNone/>
            </a:pPr>
            <a:r>
              <a:rPr lang="en-US" sz="3200" dirty="0" err="1">
                <a:solidFill>
                  <a:srgbClr val="0B2B91"/>
                </a:solidFill>
                <a:latin typeface="Arial Narrow" panose="020B0606020202030204" pitchFamily="34" charset="0"/>
              </a:rPr>
              <a:t>enum</a:t>
            </a:r>
            <a:r>
              <a:rPr lang="en-US" sz="3200" dirty="0">
                <a:solidFill>
                  <a:srgbClr val="0B2B91"/>
                </a:solidFill>
                <a:latin typeface="Arial Narrow" panose="020B0606020202030204" pitchFamily="34" charset="0"/>
              </a:rPr>
              <a:t> {</a:t>
            </a:r>
            <a:r>
              <a:rPr lang="en-US" sz="32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red = 0, yellow = 1, green= 2} c2;</a:t>
            </a:r>
            <a:endParaRPr lang="en-US" sz="3200" dirty="0">
              <a:solidFill>
                <a:srgbClr val="0B2B91"/>
              </a:solidFill>
              <a:latin typeface="Arial Narrow" panose="020B0606020202030204" pitchFamily="34" charset="0"/>
            </a:endParaRPr>
          </a:p>
          <a:p>
            <a:pPr marL="400050" lvl="1" indent="0">
              <a:buNone/>
            </a:pPr>
            <a:r>
              <a:rPr lang="en-US" sz="3200" dirty="0" err="1" smtClean="0">
                <a:solidFill>
                  <a:srgbClr val="0B2B91"/>
                </a:solidFill>
                <a:latin typeface="Arial Narrow" panose="020B0606020202030204" pitchFamily="34" charset="0"/>
              </a:rPr>
              <a:t>enum</a:t>
            </a:r>
            <a:r>
              <a:rPr lang="en-US" sz="32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 {car = 10, truck = 20, </a:t>
            </a:r>
            <a:r>
              <a:rPr lang="en-US" sz="3200" dirty="0" err="1" smtClean="0">
                <a:solidFill>
                  <a:srgbClr val="0B2B91"/>
                </a:solidFill>
                <a:latin typeface="Arial Narrow" panose="020B0606020202030204" pitchFamily="34" charset="0"/>
              </a:rPr>
              <a:t>suv</a:t>
            </a:r>
            <a:r>
              <a:rPr lang="en-US" sz="32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 = 30, bus} </a:t>
            </a:r>
            <a:r>
              <a:rPr lang="en-US" sz="3200" dirty="0" err="1" smtClean="0">
                <a:solidFill>
                  <a:srgbClr val="0B2B91"/>
                </a:solidFill>
                <a:latin typeface="Arial Narrow" panose="020B0606020202030204" pitchFamily="34" charset="0"/>
              </a:rPr>
              <a:t>vt</a:t>
            </a:r>
            <a:r>
              <a:rPr lang="en-US" sz="32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; </a:t>
            </a:r>
          </a:p>
          <a:p>
            <a:pPr marL="400050" lvl="1" indent="0">
              <a:buNone/>
            </a:pPr>
            <a:r>
              <a:rPr lang="en-US" sz="32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c1 = green;   		</a:t>
            </a:r>
            <a:r>
              <a:rPr lang="en-US" sz="3200" dirty="0" smtClean="0">
                <a:solidFill>
                  <a:srgbClr val="00B050"/>
                </a:solidFill>
                <a:latin typeface="Arial Narrow" panose="020B0606020202030204" pitchFamily="34" charset="0"/>
              </a:rPr>
              <a:t>//c1 = </a:t>
            </a:r>
            <a:r>
              <a:rPr lang="en-US" sz="3200" dirty="0" smtClean="0">
                <a:solidFill>
                  <a:srgbClr val="FF0000"/>
                </a:solidFill>
                <a:latin typeface="Arial Narrow" panose="020B0606020202030204" pitchFamily="34" charset="0"/>
              </a:rPr>
              <a:t>2</a:t>
            </a:r>
          </a:p>
          <a:p>
            <a:pPr marL="400050" lvl="1" indent="0">
              <a:buNone/>
            </a:pPr>
            <a:r>
              <a:rPr lang="en-US" sz="3200" dirty="0" err="1" smtClean="0">
                <a:solidFill>
                  <a:srgbClr val="0B2B91"/>
                </a:solidFill>
                <a:latin typeface="Arial Narrow" panose="020B0606020202030204" pitchFamily="34" charset="0"/>
              </a:rPr>
              <a:t>vt</a:t>
            </a:r>
            <a:r>
              <a:rPr lang="en-US" sz="32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 = truck;		</a:t>
            </a:r>
            <a:r>
              <a:rPr lang="en-US" sz="3200" dirty="0" smtClean="0">
                <a:solidFill>
                  <a:srgbClr val="00B050"/>
                </a:solidFill>
                <a:latin typeface="Arial Narrow" panose="020B0606020202030204" pitchFamily="34" charset="0"/>
              </a:rPr>
              <a:t>//</a:t>
            </a:r>
            <a:r>
              <a:rPr lang="en-US" sz="3200" dirty="0" err="1" smtClean="0">
                <a:solidFill>
                  <a:srgbClr val="00B050"/>
                </a:solidFill>
                <a:latin typeface="Arial Narrow" panose="020B0606020202030204" pitchFamily="34" charset="0"/>
              </a:rPr>
              <a:t>vt</a:t>
            </a:r>
            <a:r>
              <a:rPr lang="en-US" sz="3200" dirty="0" smtClean="0">
                <a:solidFill>
                  <a:srgbClr val="00B050"/>
                </a:solidFill>
                <a:latin typeface="Arial Narrow" panose="020B0606020202030204" pitchFamily="34" charset="0"/>
              </a:rPr>
              <a:t> = </a:t>
            </a:r>
            <a:r>
              <a:rPr lang="en-US" sz="3200" dirty="0" smtClean="0">
                <a:solidFill>
                  <a:srgbClr val="FF0000"/>
                </a:solidFill>
                <a:latin typeface="Arial Narrow" panose="020B0606020202030204" pitchFamily="34" charset="0"/>
              </a:rPr>
              <a:t>20</a:t>
            </a:r>
          </a:p>
          <a:p>
            <a:pPr marL="400050" lvl="1" indent="0">
              <a:buNone/>
            </a:pPr>
            <a:r>
              <a:rPr lang="en-US" sz="3200" dirty="0" err="1" smtClean="0">
                <a:solidFill>
                  <a:srgbClr val="0B2B91"/>
                </a:solidFill>
                <a:latin typeface="Arial Narrow" panose="020B0606020202030204" pitchFamily="34" charset="0"/>
              </a:rPr>
              <a:t>int</a:t>
            </a:r>
            <a:r>
              <a:rPr lang="en-US" sz="32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 </a:t>
            </a:r>
            <a:r>
              <a:rPr lang="en-US" sz="3200" dirty="0" err="1" smtClean="0">
                <a:solidFill>
                  <a:srgbClr val="0B2B91"/>
                </a:solidFill>
                <a:latin typeface="Arial Narrow" panose="020B0606020202030204" pitchFamily="34" charset="0"/>
              </a:rPr>
              <a:t>val</a:t>
            </a:r>
            <a:r>
              <a:rPr lang="en-US" sz="32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 = </a:t>
            </a:r>
            <a:r>
              <a:rPr lang="en-US" sz="3200" dirty="0" err="1" smtClean="0">
                <a:solidFill>
                  <a:srgbClr val="0B2B91"/>
                </a:solidFill>
                <a:latin typeface="Arial Narrow" panose="020B0606020202030204" pitchFamily="34" charset="0"/>
              </a:rPr>
              <a:t>vt</a:t>
            </a:r>
            <a:r>
              <a:rPr lang="en-US" sz="32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 + 5;  	</a:t>
            </a:r>
            <a:r>
              <a:rPr lang="en-US" sz="3200" dirty="0" smtClean="0">
                <a:solidFill>
                  <a:srgbClr val="00B050"/>
                </a:solidFill>
                <a:latin typeface="Arial Narrow" panose="020B0606020202030204" pitchFamily="34" charset="0"/>
              </a:rPr>
              <a:t>//</a:t>
            </a:r>
            <a:r>
              <a:rPr lang="en-US" sz="3200" dirty="0" err="1" smtClean="0">
                <a:solidFill>
                  <a:srgbClr val="00B050"/>
                </a:solidFill>
                <a:latin typeface="Arial Narrow" panose="020B0606020202030204" pitchFamily="34" charset="0"/>
              </a:rPr>
              <a:t>val</a:t>
            </a:r>
            <a:r>
              <a:rPr lang="en-US" sz="3200" dirty="0" smtClean="0">
                <a:solidFill>
                  <a:srgbClr val="00B050"/>
                </a:solidFill>
                <a:latin typeface="Arial Narrow" panose="020B0606020202030204" pitchFamily="34" charset="0"/>
              </a:rPr>
              <a:t> = </a:t>
            </a:r>
            <a:r>
              <a:rPr lang="en-US" sz="3200" dirty="0" smtClean="0">
                <a:solidFill>
                  <a:srgbClr val="FF0000"/>
                </a:solidFill>
                <a:latin typeface="Arial Narrow" panose="020B0606020202030204" pitchFamily="34" charset="0"/>
              </a:rPr>
              <a:t>25</a:t>
            </a:r>
          </a:p>
          <a:p>
            <a:pPr marL="400050" lvl="1" indent="0">
              <a:buNone/>
            </a:pPr>
            <a:r>
              <a:rPr lang="en-US" sz="3200" dirty="0" err="1" smtClean="0">
                <a:solidFill>
                  <a:srgbClr val="0B2B91"/>
                </a:solidFill>
                <a:latin typeface="Arial Narrow" panose="020B0606020202030204" pitchFamily="34" charset="0"/>
              </a:rPr>
              <a:t>int</a:t>
            </a:r>
            <a:r>
              <a:rPr lang="en-US" sz="32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 y = bus;		</a:t>
            </a:r>
            <a:r>
              <a:rPr lang="en-US" sz="3200" dirty="0" smtClean="0">
                <a:solidFill>
                  <a:srgbClr val="00B050"/>
                </a:solidFill>
                <a:latin typeface="Arial Narrow" panose="020B0606020202030204" pitchFamily="34" charset="0"/>
              </a:rPr>
              <a:t>//y = </a:t>
            </a:r>
            <a:r>
              <a:rPr lang="en-US" sz="3200" dirty="0" smtClean="0">
                <a:solidFill>
                  <a:srgbClr val="FF0000"/>
                </a:solidFill>
                <a:latin typeface="Arial Narrow" panose="020B0606020202030204" pitchFamily="34" charset="0"/>
              </a:rPr>
              <a:t>31</a:t>
            </a:r>
            <a:r>
              <a:rPr lang="en-US" sz="3200" dirty="0" smtClean="0">
                <a:solidFill>
                  <a:srgbClr val="00B050"/>
                </a:solidFill>
                <a:latin typeface="Arial Narrow" panose="020B0606020202030204" pitchFamily="34" charset="0"/>
              </a:rPr>
              <a:t> </a:t>
            </a:r>
            <a:endParaRPr lang="en-US" sz="3200" dirty="0">
              <a:solidFill>
                <a:srgbClr val="00B050"/>
              </a:solidFill>
              <a:latin typeface="Arial Narrow" panose="020B0606020202030204" pitchFamily="34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9855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CSE 220 – C Programming</a:t>
            </a:r>
            <a:br>
              <a:rPr lang="en-US" dirty="0" smtClean="0"/>
            </a:br>
            <a:r>
              <a:rPr lang="en-US" dirty="0" smtClean="0"/>
              <a:t>Lecture 24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File Input and Output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46023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I/O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did we write programs that read from or write to the console?</a:t>
            </a:r>
          </a:p>
          <a:p>
            <a:r>
              <a:rPr lang="en-US" dirty="0" smtClean="0"/>
              <a:t>Console: Standard input</a:t>
            </a:r>
            <a:r>
              <a:rPr lang="en-US" dirty="0"/>
              <a:t> </a:t>
            </a:r>
            <a:r>
              <a:rPr lang="en-US" dirty="0" smtClean="0"/>
              <a:t>and standard output   </a:t>
            </a:r>
            <a:endParaRPr lang="en-US" sz="3200" dirty="0" smtClean="0"/>
          </a:p>
          <a:p>
            <a:r>
              <a:rPr lang="en-US" dirty="0"/>
              <a:t>How </a:t>
            </a:r>
            <a:r>
              <a:rPr lang="en-US" dirty="0" smtClean="0"/>
              <a:t>do we </a:t>
            </a:r>
            <a:r>
              <a:rPr lang="en-US" dirty="0"/>
              <a:t>write programs that read </a:t>
            </a:r>
            <a:r>
              <a:rPr lang="en-US" dirty="0">
                <a:solidFill>
                  <a:srgbClr val="FF0000"/>
                </a:solidFill>
              </a:rPr>
              <a:t>from or write to </a:t>
            </a:r>
            <a:r>
              <a:rPr lang="en-US" dirty="0" smtClean="0">
                <a:solidFill>
                  <a:srgbClr val="FF0000"/>
                </a:solidFill>
              </a:rPr>
              <a:t>file</a:t>
            </a:r>
            <a:r>
              <a:rPr lang="en-US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9497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Pointer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Stream: a source of input or destination for output.</a:t>
            </a:r>
          </a:p>
          <a:p>
            <a:r>
              <a:rPr lang="en-US" dirty="0"/>
              <a:t>Streams defined in &lt;</a:t>
            </a:r>
            <a:r>
              <a:rPr lang="en-US" dirty="0" err="1"/>
              <a:t>stdio.h</a:t>
            </a:r>
            <a:r>
              <a:rPr lang="en-US" dirty="0"/>
              <a:t>&gt;</a:t>
            </a:r>
            <a:endParaRPr lang="en-US" dirty="0">
              <a:solidFill>
                <a:srgbClr val="0B2B91"/>
              </a:solidFill>
              <a:latin typeface="Arial Narrow" pitchFamily="34" charset="0"/>
            </a:endParaRP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Use </a:t>
            </a:r>
            <a:r>
              <a:rPr lang="en-US" dirty="0"/>
              <a:t>a file pointer to access a stream: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sz="3200" dirty="0">
                <a:solidFill>
                  <a:srgbClr val="0B2B91"/>
                </a:solidFill>
                <a:latin typeface="Arial Narrow" pitchFamily="34" charset="0"/>
              </a:rPr>
              <a:t>FILE *fp1, </a:t>
            </a:r>
            <a:r>
              <a:rPr lang="en-US" sz="3200" dirty="0" smtClean="0">
                <a:solidFill>
                  <a:srgbClr val="0B2B91"/>
                </a:solidFill>
                <a:latin typeface="Arial Narrow" pitchFamily="34" charset="0"/>
              </a:rPr>
              <a:t>*fp2;</a:t>
            </a:r>
            <a:endParaRPr lang="en-US" sz="3200" dirty="0">
              <a:solidFill>
                <a:srgbClr val="0B2B91"/>
              </a:solidFill>
              <a:latin typeface="Arial Narrow" pitchFamily="34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33976"/>
              </p:ext>
            </p:extLst>
          </p:nvPr>
        </p:nvGraphicFramePr>
        <p:xfrm>
          <a:off x="1447800" y="3200400"/>
          <a:ext cx="6400800" cy="1371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66800"/>
                <a:gridCol w="2362200"/>
                <a:gridCol w="2971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b="1" dirty="0" err="1" smtClean="0">
                          <a:solidFill>
                            <a:srgbClr val="0B2B91"/>
                          </a:solidFill>
                          <a:latin typeface="Arial Narrow" pitchFamily="34" charset="0"/>
                        </a:rPr>
                        <a:t>stdin</a:t>
                      </a:r>
                      <a:endParaRPr lang="en-US" sz="2400" b="1" dirty="0">
                        <a:solidFill>
                          <a:srgbClr val="0B2B91"/>
                        </a:solidFill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Standard</a:t>
                      </a:r>
                      <a:r>
                        <a:rPr lang="en-US" sz="2400" baseline="0" dirty="0" smtClean="0"/>
                        <a:t> input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Read</a:t>
                      </a:r>
                      <a:r>
                        <a:rPr lang="en-US" sz="2400" baseline="0" dirty="0" smtClean="0"/>
                        <a:t> from </a:t>
                      </a:r>
                      <a:r>
                        <a:rPr lang="en-US" sz="2400" dirty="0" smtClean="0"/>
                        <a:t>keyboard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 err="1" smtClean="0">
                          <a:solidFill>
                            <a:srgbClr val="0B2B91"/>
                          </a:solidFill>
                          <a:latin typeface="Arial Narrow" pitchFamily="34" charset="0"/>
                        </a:rPr>
                        <a:t>stdout</a:t>
                      </a:r>
                      <a:endParaRPr lang="en-US" sz="2400" b="1" dirty="0">
                        <a:solidFill>
                          <a:srgbClr val="0B2B91"/>
                        </a:solidFill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Standard</a:t>
                      </a:r>
                      <a:r>
                        <a:rPr lang="en-US" sz="2400" baseline="0" dirty="0" smtClean="0"/>
                        <a:t> output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Write to screen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 err="1" smtClean="0">
                          <a:solidFill>
                            <a:srgbClr val="0B2B91"/>
                          </a:solidFill>
                          <a:latin typeface="Arial Narrow" pitchFamily="34" charset="0"/>
                        </a:rPr>
                        <a:t>stderr</a:t>
                      </a:r>
                      <a:endParaRPr lang="en-US" sz="2400" b="1" dirty="0">
                        <a:solidFill>
                          <a:srgbClr val="0B2B91"/>
                        </a:solidFill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Standard</a:t>
                      </a:r>
                      <a:r>
                        <a:rPr lang="en-US" sz="2400" baseline="0" dirty="0" smtClean="0"/>
                        <a:t> error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Write to screen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638800" y="2819400"/>
            <a:ext cx="121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0B2B91"/>
                </a:solidFill>
              </a:rPr>
              <a:t>Default</a:t>
            </a:r>
            <a:endParaRPr lang="en-US" sz="2400" dirty="0">
              <a:solidFill>
                <a:srgbClr val="0B2B9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16511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Redirection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457200"/>
            <a:r>
              <a:rPr lang="en-US" dirty="0" err="1" smtClean="0"/>
              <a:t>Scanf</a:t>
            </a:r>
            <a:r>
              <a:rPr lang="en-US" dirty="0" smtClean="0"/>
              <a:t>, </a:t>
            </a:r>
            <a:r>
              <a:rPr lang="en-US" dirty="0" err="1" smtClean="0"/>
              <a:t>printf</a:t>
            </a:r>
            <a:r>
              <a:rPr lang="en-US" dirty="0" smtClean="0"/>
              <a:t>, </a:t>
            </a:r>
            <a:r>
              <a:rPr lang="en-US" dirty="0" err="1" smtClean="0"/>
              <a:t>getchar</a:t>
            </a:r>
            <a:r>
              <a:rPr lang="en-US" dirty="0" smtClean="0"/>
              <a:t>, </a:t>
            </a:r>
            <a:r>
              <a:rPr lang="en-US" dirty="0" err="1" smtClean="0"/>
              <a:t>putchar</a:t>
            </a:r>
            <a:r>
              <a:rPr lang="en-US" dirty="0" smtClean="0"/>
              <a:t>, gets, puts: obtain input from </a:t>
            </a:r>
            <a:r>
              <a:rPr lang="en-US" dirty="0" smtClean="0">
                <a:solidFill>
                  <a:srgbClr val="FF0000"/>
                </a:solidFill>
              </a:rPr>
              <a:t>standard input </a:t>
            </a:r>
            <a:r>
              <a:rPr lang="en-US" dirty="0" smtClean="0"/>
              <a:t>and show output to </a:t>
            </a:r>
            <a:r>
              <a:rPr lang="en-US" dirty="0" smtClean="0">
                <a:solidFill>
                  <a:srgbClr val="FF0000"/>
                </a:solidFill>
              </a:rPr>
              <a:t>standard output </a:t>
            </a:r>
            <a:r>
              <a:rPr lang="en-US" dirty="0" smtClean="0"/>
              <a:t>(</a:t>
            </a:r>
            <a:r>
              <a:rPr lang="en-US" i="1" dirty="0" smtClean="0"/>
              <a:t>by default</a:t>
            </a:r>
            <a:r>
              <a:rPr lang="en-US" dirty="0" smtClean="0"/>
              <a:t>).</a:t>
            </a:r>
          </a:p>
          <a:p>
            <a:pPr marL="514350" indent="-457200"/>
            <a:r>
              <a:rPr lang="en-US" dirty="0" smtClean="0"/>
              <a:t>Redirect input using &lt;</a:t>
            </a:r>
          </a:p>
          <a:p>
            <a:pPr marL="514350" indent="-457200"/>
            <a:r>
              <a:rPr lang="en-US" dirty="0" smtClean="0"/>
              <a:t>Redirect output using &gt;</a:t>
            </a:r>
          </a:p>
          <a:p>
            <a:pPr marL="57150" indent="0">
              <a:buNone/>
            </a:pPr>
            <a:r>
              <a:rPr lang="en-US" dirty="0" smtClean="0">
                <a:solidFill>
                  <a:srgbClr val="0B2B91"/>
                </a:solidFill>
                <a:latin typeface="Arial Narrow" pitchFamily="34" charset="0"/>
              </a:rPr>
              <a:t>	./factorial &gt; output.dat</a:t>
            </a:r>
          </a:p>
          <a:p>
            <a:pPr marL="57150" indent="0">
              <a:buNone/>
            </a:pPr>
            <a:r>
              <a:rPr lang="en-US" dirty="0">
                <a:solidFill>
                  <a:srgbClr val="0B2B91"/>
                </a:solidFill>
                <a:latin typeface="Arial Narrow" pitchFamily="34" charset="0"/>
              </a:rPr>
              <a:t>	</a:t>
            </a:r>
            <a:r>
              <a:rPr lang="en-US" dirty="0" smtClean="0">
                <a:solidFill>
                  <a:srgbClr val="0B2B91"/>
                </a:solidFill>
                <a:latin typeface="Arial Narrow" pitchFamily="34" charset="0"/>
              </a:rPr>
              <a:t>./quadratic &lt; values.dat</a:t>
            </a:r>
          </a:p>
          <a:p>
            <a:pPr marL="57150" indent="0">
              <a:buNone/>
            </a:pPr>
            <a:r>
              <a:rPr lang="en-US" dirty="0">
                <a:solidFill>
                  <a:srgbClr val="0B2B91"/>
                </a:solidFill>
                <a:latin typeface="Arial Narrow" pitchFamily="34" charset="0"/>
              </a:rPr>
              <a:t>	</a:t>
            </a:r>
            <a:r>
              <a:rPr lang="en-US" dirty="0" smtClean="0">
                <a:solidFill>
                  <a:srgbClr val="0B2B91"/>
                </a:solidFill>
                <a:latin typeface="Arial Narrow" pitchFamily="34" charset="0"/>
              </a:rPr>
              <a:t>./demo &lt; in.txt   &gt; out.txt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0336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600200"/>
            <a:ext cx="4191000" cy="397031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#include &lt;</a:t>
            </a:r>
            <a:r>
              <a:rPr lang="en-US" sz="2800" dirty="0" err="1" smtClean="0">
                <a:solidFill>
                  <a:srgbClr val="0B2B91"/>
                </a:solidFill>
                <a:latin typeface="Arial Narrow" panose="020B0606020202030204" pitchFamily="34" charset="0"/>
              </a:rPr>
              <a:t>stdio.h</a:t>
            </a:r>
            <a:r>
              <a:rPr lang="en-US" sz="28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&gt;</a:t>
            </a:r>
          </a:p>
          <a:p>
            <a:r>
              <a:rPr lang="en-US" sz="2800" dirty="0" err="1" smtClean="0">
                <a:solidFill>
                  <a:srgbClr val="0B2B91"/>
                </a:solidFill>
                <a:latin typeface="Arial Narrow" panose="020B0606020202030204" pitchFamily="34" charset="0"/>
              </a:rPr>
              <a:t>int</a:t>
            </a:r>
            <a:r>
              <a:rPr lang="en-US" sz="28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 factorial(</a:t>
            </a:r>
            <a:r>
              <a:rPr lang="en-US" sz="2800" dirty="0" err="1" smtClean="0">
                <a:solidFill>
                  <a:srgbClr val="0B2B91"/>
                </a:solidFill>
                <a:latin typeface="Arial Narrow" panose="020B0606020202030204" pitchFamily="34" charset="0"/>
              </a:rPr>
              <a:t>int</a:t>
            </a:r>
            <a:r>
              <a:rPr lang="en-US" sz="28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 n) {</a:t>
            </a:r>
          </a:p>
          <a:p>
            <a:r>
              <a:rPr lang="en-US" sz="28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….}</a:t>
            </a:r>
          </a:p>
          <a:p>
            <a:r>
              <a:rPr lang="en-US" sz="2800" dirty="0" err="1" smtClean="0">
                <a:solidFill>
                  <a:srgbClr val="0B2B91"/>
                </a:solidFill>
                <a:latin typeface="Arial Narrow" panose="020B0606020202030204" pitchFamily="34" charset="0"/>
              </a:rPr>
              <a:t>int</a:t>
            </a:r>
            <a:r>
              <a:rPr lang="en-US" sz="28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 main() {</a:t>
            </a:r>
          </a:p>
          <a:p>
            <a:r>
              <a:rPr lang="en-US" sz="28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   </a:t>
            </a:r>
            <a:r>
              <a:rPr lang="en-US" sz="2800" dirty="0" err="1" smtClean="0">
                <a:solidFill>
                  <a:srgbClr val="0B2B91"/>
                </a:solidFill>
                <a:latin typeface="Arial Narrow" panose="020B0606020202030204" pitchFamily="34" charset="0"/>
              </a:rPr>
              <a:t>printf</a:t>
            </a:r>
            <a:r>
              <a:rPr lang="en-US" sz="28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(“Enter n:\n“);</a:t>
            </a:r>
          </a:p>
          <a:p>
            <a:r>
              <a:rPr lang="en-US" sz="2800" dirty="0">
                <a:solidFill>
                  <a:srgbClr val="0B2B91"/>
                </a:solidFill>
                <a:latin typeface="Arial Narrow" panose="020B0606020202030204" pitchFamily="34" charset="0"/>
              </a:rPr>
              <a:t> </a:t>
            </a:r>
            <a:r>
              <a:rPr lang="en-US" sz="28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  </a:t>
            </a:r>
            <a:r>
              <a:rPr lang="en-US" sz="2800" dirty="0" err="1" smtClean="0">
                <a:solidFill>
                  <a:srgbClr val="0B2B91"/>
                </a:solidFill>
                <a:latin typeface="Arial Narrow" panose="020B0606020202030204" pitchFamily="34" charset="0"/>
              </a:rPr>
              <a:t>scanf</a:t>
            </a:r>
            <a:r>
              <a:rPr lang="en-US" sz="28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(“%d”, &amp;n);</a:t>
            </a:r>
          </a:p>
          <a:p>
            <a:r>
              <a:rPr lang="en-US" sz="28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   </a:t>
            </a:r>
            <a:r>
              <a:rPr lang="en-US" sz="2800" dirty="0" err="1" smtClean="0">
                <a:solidFill>
                  <a:srgbClr val="0B2B91"/>
                </a:solidFill>
                <a:latin typeface="Arial Narrow" panose="020B0606020202030204" pitchFamily="34" charset="0"/>
              </a:rPr>
              <a:t>printf</a:t>
            </a:r>
            <a:r>
              <a:rPr lang="en-US" sz="28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(“n! = %d”, factorial(n));</a:t>
            </a:r>
          </a:p>
          <a:p>
            <a:r>
              <a:rPr lang="en-US" sz="2800" dirty="0">
                <a:solidFill>
                  <a:srgbClr val="0B2B91"/>
                </a:solidFill>
                <a:latin typeface="Arial Narrow" panose="020B0606020202030204" pitchFamily="34" charset="0"/>
              </a:rPr>
              <a:t> </a:t>
            </a:r>
            <a:r>
              <a:rPr lang="en-US" sz="28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  return 0;</a:t>
            </a:r>
          </a:p>
          <a:p>
            <a:r>
              <a:rPr lang="en-US" sz="2800" dirty="0" smtClean="0">
                <a:solidFill>
                  <a:srgbClr val="0B2B91"/>
                </a:solidFill>
                <a:latin typeface="Arial Narrow" panose="020B0606020202030204" pitchFamily="34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76800" y="1600200"/>
            <a:ext cx="3810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&gt;./factorial </a:t>
            </a:r>
            <a:r>
              <a:rPr lang="en-US" sz="2800" dirty="0" smtClean="0">
                <a:solidFill>
                  <a:srgbClr val="FF0000"/>
                </a:solidFill>
              </a:rPr>
              <a:t>&gt;</a:t>
            </a:r>
            <a:r>
              <a:rPr lang="en-US" sz="2800" dirty="0" smtClean="0"/>
              <a:t> output.dat</a:t>
            </a:r>
          </a:p>
          <a:p>
            <a:r>
              <a:rPr lang="en-US" sz="2800" dirty="0" smtClean="0"/>
              <a:t>_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4992329" y="2971800"/>
            <a:ext cx="3810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solidFill>
                  <a:srgbClr val="0B2B91"/>
                </a:solidFill>
              </a:rPr>
              <a:t>After you enter 3, output.dat contains the following 2 lines:</a:t>
            </a:r>
          </a:p>
          <a:p>
            <a:r>
              <a:rPr lang="en-US" sz="2800" dirty="0" smtClean="0"/>
              <a:t>Enter n:</a:t>
            </a:r>
          </a:p>
          <a:p>
            <a:r>
              <a:rPr lang="en-US" sz="2800" dirty="0" smtClean="0"/>
              <a:t>n! = 6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544507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3953</TotalTime>
  <Words>1177</Words>
  <Application>Microsoft Macintosh PowerPoint</Application>
  <PresentationFormat>On-screen Show (4:3)</PresentationFormat>
  <Paragraphs>229</Paragraphs>
  <Slides>20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Unions: Like Exclusive OR</vt:lpstr>
      <vt:lpstr>Example</vt:lpstr>
      <vt:lpstr>Enumerations: Assign Names to Integers</vt:lpstr>
      <vt:lpstr>Enumerations: Use as integers</vt:lpstr>
      <vt:lpstr>CSE 220 – C Programming Lecture 24</vt:lpstr>
      <vt:lpstr>File I/O</vt:lpstr>
      <vt:lpstr>File Pointer</vt:lpstr>
      <vt:lpstr>Redirection</vt:lpstr>
      <vt:lpstr>Example</vt:lpstr>
      <vt:lpstr>File Types</vt:lpstr>
      <vt:lpstr>Quiz 22: File Types</vt:lpstr>
      <vt:lpstr>Example of Files</vt:lpstr>
      <vt:lpstr>Opening a file</vt:lpstr>
      <vt:lpstr>File Modes</vt:lpstr>
      <vt:lpstr>Closing a file</vt:lpstr>
      <vt:lpstr>Example (I)</vt:lpstr>
      <vt:lpstr>Example (II)</vt:lpstr>
      <vt:lpstr>Quiz 23: Open and Close files</vt:lpstr>
      <vt:lpstr>Input/Output</vt:lpstr>
      <vt:lpstr>Formatted I/O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220 – C Programming Fall 2013</dc:title>
  <dc:creator>Fatme Mohammad El-Moukaddem</dc:creator>
  <cp:lastModifiedBy>BMM account</cp:lastModifiedBy>
  <cp:revision>488</cp:revision>
  <dcterms:created xsi:type="dcterms:W3CDTF">2006-08-16T00:00:00Z</dcterms:created>
  <dcterms:modified xsi:type="dcterms:W3CDTF">2020-04-08T17:40:55Z</dcterms:modified>
</cp:coreProperties>
</file>