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555" r:id="rId2"/>
    <p:sldId id="556" r:id="rId3"/>
    <p:sldId id="557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5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65" autoAdjust="0"/>
    <p:restoredTop sz="91087" autoAdjust="0"/>
  </p:normalViewPr>
  <p:slideViewPr>
    <p:cSldViewPr>
      <p:cViewPr varScale="1">
        <p:scale>
          <a:sx n="85" d="100"/>
          <a:sy n="85" d="100"/>
        </p:scale>
        <p:origin x="-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085-610C-4A2E-AC2E-4C152C7D111D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704-6517-47ED-9481-714E911C8C70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AB7E-B744-49D5-8921-14CC431446D9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305E1B26-7D2C-4C88-ACE6-7748375FA377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669-5BC7-4B01-9901-D4E08E689799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F0D2B1DF-7A6E-49ED-A5E3-50838F9C5E63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FDA-807C-4975-853D-5410AF66361B}" type="datetime1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A12-54B3-4B95-862B-F6A3CBB9DF07}" type="datetime1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E731-33DD-4C2A-A384-DF4867FCF244}" type="datetime1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804-FB48-4DCF-BA3F-77E6D438F7C4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2BA-B1B8-4041-AF2D-5F470B8715A0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263C-1E7C-4B20-8C43-58EEC4123E7C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fprintf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FILE *stream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const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char *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…)</a:t>
            </a:r>
          </a:p>
          <a:p>
            <a:pPr marL="914400" lvl="1" indent="-457200"/>
            <a:r>
              <a:rPr lang="en-US" dirty="0" smtClean="0"/>
              <a:t>Returns number of characters written, a negative number on failure.</a:t>
            </a:r>
          </a:p>
          <a:p>
            <a:pPr marL="514350" indent="-457200"/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fscanf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FILE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*stream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const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 char *</a:t>
            </a: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…)</a:t>
            </a:r>
          </a:p>
          <a:p>
            <a:pPr marL="914400" lvl="1" indent="-457200"/>
            <a:r>
              <a:rPr lang="en-US" dirty="0" smtClean="0"/>
              <a:t>Returns number of items read</a:t>
            </a:r>
          </a:p>
          <a:p>
            <a:pPr marL="514350" indent="-457200"/>
            <a:r>
              <a:rPr lang="en-US" dirty="0" smtClean="0"/>
              <a:t>Same conversion specification rules as the corresponding </a:t>
            </a:r>
            <a:r>
              <a:rPr lang="en-US" dirty="0" err="1" smtClean="0"/>
              <a:t>printf</a:t>
            </a:r>
            <a:r>
              <a:rPr lang="en-US" dirty="0" smtClean="0"/>
              <a:t> and 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Line I/O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001000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FILE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*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= 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fopen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(“output”, “w”); 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//Open file for writing</a:t>
            </a:r>
            <a:endParaRPr lang="en-US" sz="26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defTabSz="461963"/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if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==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NULL)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//Check if no problems opening the file</a:t>
            </a:r>
            <a:endParaRPr lang="en-US" sz="26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defTabSz="461963"/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fprintf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stderr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“Could not open file\n”);</a:t>
            </a:r>
          </a:p>
          <a:p>
            <a:pPr defTabSz="461963"/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else {  </a:t>
            </a:r>
          </a:p>
          <a:p>
            <a:pPr defTabSz="461963"/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char line[10000] = “”;</a:t>
            </a:r>
          </a:p>
          <a:p>
            <a:pPr defTabSz="461963"/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while 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strcmp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(line, “quit”) != 0) {</a:t>
            </a:r>
          </a:p>
          <a:p>
            <a:pPr defTabSz="461963"/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fgets</a:t>
            </a:r>
            <a:r>
              <a:rPr lang="en-US" sz="2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(line, 10000, </a:t>
            </a:r>
            <a:r>
              <a:rPr lang="en-US" sz="2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stdin</a:t>
            </a:r>
            <a:r>
              <a:rPr lang="en-US" sz="2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)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defTabSz="461963"/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fputs</a:t>
            </a:r>
            <a:r>
              <a:rPr lang="en-US" sz="2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(line, </a:t>
            </a:r>
            <a:r>
              <a:rPr lang="en-US" sz="2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)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defTabSz="461963"/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}</a:t>
            </a:r>
          </a:p>
          <a:p>
            <a:pPr defTabSz="461963"/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fclose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	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//close stream</a:t>
            </a:r>
          </a:p>
          <a:p>
            <a:pPr defTabSz="461963"/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03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sz="2800" dirty="0" smtClean="0"/>
              <a:t>Used with binary streams</a:t>
            </a:r>
          </a:p>
          <a:p>
            <a:pPr marL="514350" indent="-457200"/>
            <a:r>
              <a:rPr lang="en-US" sz="2800" dirty="0" smtClean="0"/>
              <a:t>Designed to copy arrays to a file or load data from file into and array</a:t>
            </a:r>
          </a:p>
          <a:p>
            <a:pPr marL="514350" indent="-457200"/>
            <a:r>
              <a:rPr lang="en-US" sz="2800" dirty="0" smtClean="0"/>
              <a:t>Input: array address, size of each element, number of elements, and a stream</a:t>
            </a:r>
          </a:p>
          <a:p>
            <a:pPr marL="514350" indent="-457200"/>
            <a:r>
              <a:rPr lang="en-US" sz="2800" dirty="0" err="1" smtClean="0">
                <a:solidFill>
                  <a:srgbClr val="FF0000"/>
                </a:solidFill>
              </a:rPr>
              <a:t>size_t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fread</a:t>
            </a:r>
            <a:r>
              <a:rPr lang="en-US" sz="2800" dirty="0" smtClean="0">
                <a:solidFill>
                  <a:srgbClr val="FF0000"/>
                </a:solidFill>
              </a:rPr>
              <a:t> (void *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size_t</a:t>
            </a:r>
            <a:r>
              <a:rPr lang="en-US" sz="2800" dirty="0" smtClean="0">
                <a:solidFill>
                  <a:srgbClr val="FF0000"/>
                </a:solidFill>
              </a:rPr>
              <a:t> size, </a:t>
            </a:r>
            <a:r>
              <a:rPr lang="en-US" sz="2800" dirty="0" err="1" smtClean="0">
                <a:solidFill>
                  <a:srgbClr val="FF0000"/>
                </a:solidFill>
              </a:rPr>
              <a:t>size_t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nmemb</a:t>
            </a:r>
            <a:r>
              <a:rPr lang="en-US" sz="2800" dirty="0" smtClean="0">
                <a:solidFill>
                  <a:srgbClr val="FF0000"/>
                </a:solidFill>
              </a:rPr>
              <a:t>, FILE *stream)</a:t>
            </a:r>
          </a:p>
          <a:p>
            <a:pPr marL="514350" indent="-457200"/>
            <a:r>
              <a:rPr lang="en-US" sz="2800" dirty="0" err="1" smtClean="0">
                <a:solidFill>
                  <a:srgbClr val="FF0000"/>
                </a:solidFill>
              </a:rPr>
              <a:t>size_t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fwrite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(void *</a:t>
            </a:r>
            <a:r>
              <a:rPr lang="en-US" sz="2800" dirty="0" err="1">
                <a:solidFill>
                  <a:srgbClr val="FF0000"/>
                </a:solidFill>
              </a:rPr>
              <a:t>ptr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size_t</a:t>
            </a:r>
            <a:r>
              <a:rPr lang="en-US" sz="2800" dirty="0">
                <a:solidFill>
                  <a:srgbClr val="FF0000"/>
                </a:solidFill>
              </a:rPr>
              <a:t> size, </a:t>
            </a:r>
            <a:r>
              <a:rPr lang="en-US" sz="2800" dirty="0" err="1">
                <a:solidFill>
                  <a:srgbClr val="FF0000"/>
                </a:solidFill>
              </a:rPr>
              <a:t>size_t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nmemb</a:t>
            </a:r>
            <a:r>
              <a:rPr lang="en-US" sz="2800" dirty="0">
                <a:solidFill>
                  <a:srgbClr val="FF0000"/>
                </a:solidFill>
              </a:rPr>
              <a:t>, FILE *stream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4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dirty="0" smtClean="0"/>
              <a:t>Streams: </a:t>
            </a:r>
            <a:r>
              <a:rPr lang="en-US" dirty="0" err="1" smtClean="0">
                <a:solidFill>
                  <a:srgbClr val="0B2B91"/>
                </a:solidFill>
              </a:rPr>
              <a:t>stdin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stdout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stderr</a:t>
            </a:r>
            <a:r>
              <a:rPr lang="en-US" dirty="0" smtClean="0">
                <a:solidFill>
                  <a:srgbClr val="0B2B91"/>
                </a:solidFill>
              </a:rPr>
              <a:t>, FILE *</a:t>
            </a:r>
          </a:p>
          <a:p>
            <a:pPr marL="514350" indent="-457200"/>
            <a:r>
              <a:rPr lang="en-US" dirty="0" smtClean="0"/>
              <a:t>Opening and Closing streams: </a:t>
            </a:r>
            <a:r>
              <a:rPr lang="en-US" dirty="0" err="1" smtClean="0">
                <a:solidFill>
                  <a:srgbClr val="0B2B91"/>
                </a:solidFill>
              </a:rPr>
              <a:t>fopen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fclose</a:t>
            </a:r>
            <a:endParaRPr lang="en-US" dirty="0" smtClean="0">
              <a:solidFill>
                <a:srgbClr val="0B2B91"/>
              </a:solidFill>
            </a:endParaRPr>
          </a:p>
          <a:p>
            <a:pPr marL="514350" indent="-457200"/>
            <a:r>
              <a:rPr lang="en-US" dirty="0" smtClean="0"/>
              <a:t>Formatted I/O: </a:t>
            </a:r>
            <a:r>
              <a:rPr lang="en-US" dirty="0" err="1" smtClean="0">
                <a:solidFill>
                  <a:srgbClr val="0B2B91"/>
                </a:solidFill>
              </a:rPr>
              <a:t>fscanf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fprintf</a:t>
            </a:r>
            <a:endParaRPr lang="en-US" dirty="0" smtClean="0">
              <a:solidFill>
                <a:srgbClr val="0B2B91"/>
              </a:solidFill>
            </a:endParaRPr>
          </a:p>
          <a:p>
            <a:pPr marL="514350" indent="-457200"/>
            <a:r>
              <a:rPr lang="en-US" dirty="0" smtClean="0"/>
              <a:t>Character I/O: </a:t>
            </a:r>
            <a:r>
              <a:rPr lang="en-US" dirty="0" err="1" smtClean="0">
                <a:solidFill>
                  <a:srgbClr val="0B2B91"/>
                </a:solidFill>
              </a:rPr>
              <a:t>fputc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fgetc</a:t>
            </a:r>
            <a:endParaRPr lang="en-US" dirty="0" smtClean="0">
              <a:solidFill>
                <a:srgbClr val="0B2B91"/>
              </a:solidFill>
            </a:endParaRPr>
          </a:p>
          <a:p>
            <a:pPr marL="514350" indent="-457200"/>
            <a:r>
              <a:rPr lang="en-US" dirty="0" smtClean="0"/>
              <a:t>Line I/O: </a:t>
            </a:r>
            <a:r>
              <a:rPr lang="en-US" dirty="0" err="1" smtClean="0">
                <a:solidFill>
                  <a:srgbClr val="0B2B91"/>
                </a:solidFill>
              </a:rPr>
              <a:t>fputs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fgets</a:t>
            </a:r>
            <a:endParaRPr lang="en-US" dirty="0" smtClean="0">
              <a:solidFill>
                <a:srgbClr val="0B2B91"/>
              </a:solidFill>
            </a:endParaRPr>
          </a:p>
          <a:p>
            <a:pPr marL="514350" indent="-457200"/>
            <a:r>
              <a:rPr lang="en-US" dirty="0" smtClean="0"/>
              <a:t>Block I/O: </a:t>
            </a:r>
            <a:r>
              <a:rPr lang="en-US" dirty="0" err="1" smtClean="0">
                <a:solidFill>
                  <a:srgbClr val="0B2B91"/>
                </a:solidFill>
              </a:rPr>
              <a:t>fread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fwrite</a:t>
            </a:r>
            <a:endParaRPr lang="en-US" dirty="0" smtClean="0">
              <a:solidFill>
                <a:srgbClr val="0B2B91"/>
              </a:solidFill>
            </a:endParaRPr>
          </a:p>
          <a:p>
            <a:pPr marL="514350" indent="-457200"/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6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dirty="0" smtClean="0"/>
              <a:t>Which below is correct?</a:t>
            </a:r>
            <a:br>
              <a:rPr lang="en-US" sz="2800" dirty="0" smtClean="0"/>
            </a:br>
            <a:r>
              <a:rPr lang="en-US" sz="2800" dirty="0" smtClean="0"/>
              <a:t>(1) </a:t>
            </a:r>
            <a:r>
              <a:rPr lang="en-US" sz="2800" dirty="0" err="1"/>
              <a:t>s</a:t>
            </a:r>
            <a:r>
              <a:rPr lang="en-US" sz="2800" dirty="0" err="1" smtClean="0"/>
              <a:t>canf</a:t>
            </a:r>
            <a:r>
              <a:rPr lang="en-US" sz="2800" dirty="0"/>
              <a:t>:</a:t>
            </a:r>
            <a:r>
              <a:rPr lang="en-US" sz="2800" dirty="0" smtClean="0"/>
              <a:t> formatted</a:t>
            </a:r>
            <a:r>
              <a:rPr lang="en-US" sz="2800" dirty="0"/>
              <a:t>;</a:t>
            </a:r>
            <a:r>
              <a:rPr lang="en-US" sz="2800" dirty="0" smtClean="0"/>
              <a:t> </a:t>
            </a:r>
            <a:r>
              <a:rPr lang="en-US" sz="2800" dirty="0" err="1" smtClean="0"/>
              <a:t>fread</a:t>
            </a:r>
            <a:r>
              <a:rPr lang="en-US" sz="2800" dirty="0"/>
              <a:t>:</a:t>
            </a:r>
            <a:r>
              <a:rPr lang="en-US" sz="2800" dirty="0" smtClean="0"/>
              <a:t> formatted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(2) </a:t>
            </a:r>
            <a:r>
              <a:rPr lang="en-US" sz="2800" dirty="0" err="1" smtClean="0"/>
              <a:t>printf</a:t>
            </a:r>
            <a:r>
              <a:rPr lang="en-US" sz="2800" dirty="0"/>
              <a:t>: </a:t>
            </a:r>
            <a:r>
              <a:rPr lang="en-US" sz="2800" dirty="0" smtClean="0"/>
              <a:t>unformatted</a:t>
            </a:r>
            <a:r>
              <a:rPr lang="en-US" sz="2800" dirty="0"/>
              <a:t>; </a:t>
            </a:r>
            <a:r>
              <a:rPr lang="en-US" sz="2800" dirty="0" err="1" smtClean="0"/>
              <a:t>fwrite</a:t>
            </a:r>
            <a:r>
              <a:rPr lang="en-US" sz="2800" dirty="0" smtClean="0"/>
              <a:t>: unformatted</a:t>
            </a:r>
            <a:br>
              <a:rPr lang="en-US" sz="2800" dirty="0" smtClean="0"/>
            </a:br>
            <a:r>
              <a:rPr lang="en-US" sz="2800" dirty="0" smtClean="0"/>
              <a:t>(3) </a:t>
            </a:r>
            <a:r>
              <a:rPr lang="en-US" sz="2800" dirty="0" err="1" smtClean="0"/>
              <a:t>scanf</a:t>
            </a:r>
            <a:r>
              <a:rPr lang="en-US" sz="2800" dirty="0"/>
              <a:t>: </a:t>
            </a:r>
            <a:r>
              <a:rPr lang="en-US" sz="2800" dirty="0" smtClean="0"/>
              <a:t>unformatted</a:t>
            </a:r>
            <a:r>
              <a:rPr lang="en-US" sz="2800" dirty="0"/>
              <a:t>; </a:t>
            </a:r>
            <a:r>
              <a:rPr lang="en-US" sz="2800" dirty="0" err="1" smtClean="0"/>
              <a:t>fread</a:t>
            </a:r>
            <a:r>
              <a:rPr lang="en-US" sz="2800" dirty="0" smtClean="0"/>
              <a:t>: formatted</a:t>
            </a:r>
            <a:br>
              <a:rPr lang="en-US" sz="2800" dirty="0" smtClean="0"/>
            </a:br>
            <a:r>
              <a:rPr lang="en-US" sz="2800" dirty="0" smtClean="0"/>
              <a:t>(4) </a:t>
            </a:r>
            <a:r>
              <a:rPr lang="en-US" sz="2800" dirty="0" err="1" smtClean="0"/>
              <a:t>printf</a:t>
            </a:r>
            <a:r>
              <a:rPr lang="en-US" sz="2800" dirty="0"/>
              <a:t>: </a:t>
            </a:r>
            <a:r>
              <a:rPr lang="en-US" sz="2800" dirty="0" err="1" smtClean="0"/>
              <a:t>formated</a:t>
            </a:r>
            <a:r>
              <a:rPr lang="en-US" sz="2800" dirty="0"/>
              <a:t>; </a:t>
            </a:r>
            <a:r>
              <a:rPr lang="en-US" sz="2800" dirty="0" err="1"/>
              <a:t>fread</a:t>
            </a:r>
            <a:r>
              <a:rPr lang="en-US" sz="2800" dirty="0"/>
              <a:t>: </a:t>
            </a:r>
            <a:r>
              <a:rPr lang="en-US" sz="2800" dirty="0" err="1" smtClean="0"/>
              <a:t>unformated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(5) None above</a:t>
            </a: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7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a program that reads a pair of integers from one file and writes their sum into another file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0480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B2B91"/>
                </a:solidFill>
              </a:rPr>
              <a:t>Open input file for reading and output file for writing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B2B91"/>
                </a:solidFill>
              </a:rPr>
              <a:t>Read two numbers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B2B91"/>
                </a:solidFill>
              </a:rPr>
              <a:t>Add them up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B2B91"/>
                </a:solidFill>
              </a:rPr>
              <a:t>Write their sum into the output file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B2B91"/>
                </a:solidFill>
              </a:rPr>
              <a:t>Close the input and output files</a:t>
            </a:r>
            <a:endParaRPr lang="en-US" sz="2400" dirty="0">
              <a:solidFill>
                <a:srgbClr val="0B2B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4543"/>
            <a:ext cx="8534400" cy="64940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//Open file for input and another for output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FILE *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inputFile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= 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fopen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(“data.dat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”, “r”);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FILE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*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resultsFile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= 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fopen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(“result.dat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”,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“w”);</a:t>
            </a:r>
          </a:p>
          <a:p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x, y;</a:t>
            </a:r>
            <a:endParaRPr lang="en-US" sz="26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600" dirty="0">
                <a:solidFill>
                  <a:srgbClr val="00B050"/>
                </a:solidFill>
                <a:latin typeface="Arial Narrow" panose="020B0606020202030204" pitchFamily="34" charset="0"/>
              </a:rPr>
              <a:t>//Check if no problems opening both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files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if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inputFile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==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NULL || 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resultsFile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==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NULL) 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fprintf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stderr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“Error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opening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files\n”);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else {  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//Read from first file, write to second file</a:t>
            </a:r>
            <a:endParaRPr lang="en-US" sz="26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fscanf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inputFile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“ %d %d”, &amp;x, &amp;y);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fprintf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resultsFile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“%d + %d = %d\n”, x, y,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x+y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  <a:p>
            <a:endParaRPr lang="en-US" sz="2600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//Close both files when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done and check status</a:t>
            </a:r>
            <a:endParaRPr lang="en-US" sz="2600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If 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fclose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inputFile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)==0)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(“failed to close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data.dat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\n”);</a:t>
            </a:r>
            <a:endParaRPr lang="en-US" sz="26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If 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fclose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resultsFile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 == 0)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prtinf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(“failed to close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result.dat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\n);</a:t>
            </a:r>
            <a:endParaRPr lang="en-US" sz="26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600200"/>
            <a:ext cx="2133600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</a:t>
            </a:r>
          </a:p>
          <a:p>
            <a:r>
              <a:rPr lang="en-US" sz="2000" dirty="0" smtClean="0"/>
              <a:t>12 </a:t>
            </a:r>
          </a:p>
          <a:p>
            <a:r>
              <a:rPr lang="en-US" sz="2000" dirty="0" smtClean="0"/>
              <a:t>13 42 61 0 0 71</a:t>
            </a:r>
          </a:p>
          <a:p>
            <a:r>
              <a:rPr lang="en-US" sz="2000" dirty="0" smtClean="0"/>
              <a:t>100 102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324600" y="1211263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data.dat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3746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Conditions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6075" indent="-288925"/>
            <a:r>
              <a:rPr lang="en-US" sz="2800" dirty="0" smtClean="0"/>
              <a:t>If we ask </a:t>
            </a:r>
            <a:r>
              <a:rPr lang="en-US" sz="2800" dirty="0" err="1" smtClean="0"/>
              <a:t>fscanf</a:t>
            </a:r>
            <a:r>
              <a:rPr lang="en-US" sz="2800" dirty="0" smtClean="0"/>
              <a:t> to read n items, the return value should be n, unless something went wrong: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End of file: reached before reading n items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Read error: function was unable to read n items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Matching failure: wrong format, for example encountering a letter while expecting a digit.</a:t>
            </a:r>
          </a:p>
          <a:p>
            <a:r>
              <a:rPr lang="en-US" dirty="0" smtClean="0"/>
              <a:t>Two indicators: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End of File indicator</a:t>
            </a:r>
            <a:r>
              <a:rPr lang="en-US" dirty="0" smtClean="0"/>
              <a:t>: set when end of file reached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Error indicator</a:t>
            </a:r>
            <a:r>
              <a:rPr lang="en-US" dirty="0" smtClean="0"/>
              <a:t>: set when reading error occurs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4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Conditions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dirty="0" smtClean="0"/>
              <a:t>How do you find out which error? </a:t>
            </a:r>
          </a:p>
          <a:p>
            <a:pPr marL="914400" lvl="1" indent="-457200"/>
            <a:r>
              <a:rPr lang="en-US" dirty="0" err="1" smtClean="0">
                <a:solidFill>
                  <a:srgbClr val="0000CC"/>
                </a:solidFill>
              </a:rPr>
              <a:t>int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feof</a:t>
            </a:r>
            <a:r>
              <a:rPr lang="en-US" dirty="0" smtClean="0">
                <a:solidFill>
                  <a:srgbClr val="0000CC"/>
                </a:solidFill>
              </a:rPr>
              <a:t>(FILE *stream):</a:t>
            </a:r>
            <a:r>
              <a:rPr lang="en-US" dirty="0" smtClean="0"/>
              <a:t> returns nonzero if end of file reached</a:t>
            </a:r>
          </a:p>
          <a:p>
            <a:pPr marL="914400" lvl="1" indent="-457200"/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ferror</a:t>
            </a:r>
            <a:r>
              <a:rPr lang="en-US" dirty="0">
                <a:solidFill>
                  <a:srgbClr val="0000CC"/>
                </a:solidFill>
              </a:rPr>
              <a:t>(FILE *stream): </a:t>
            </a:r>
            <a:r>
              <a:rPr lang="en-US" dirty="0"/>
              <a:t>returns nonzero if </a:t>
            </a:r>
            <a:r>
              <a:rPr lang="en-US" dirty="0" smtClean="0"/>
              <a:t>a reading error occurred</a:t>
            </a:r>
          </a:p>
          <a:p>
            <a:pPr marL="914400" lvl="1" indent="-457200"/>
            <a:r>
              <a:rPr lang="en-US" dirty="0" smtClean="0"/>
              <a:t>No indicator is set if a matching error occurs</a:t>
            </a:r>
          </a:p>
          <a:p>
            <a:pPr marL="914400" lvl="1" indent="-457200"/>
            <a:r>
              <a:rPr lang="en-US" dirty="0" err="1" smtClean="0">
                <a:solidFill>
                  <a:srgbClr val="0000CC"/>
                </a:solidFill>
              </a:rPr>
              <a:t>int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clearerr</a:t>
            </a:r>
            <a:r>
              <a:rPr lang="en-US" dirty="0" smtClean="0">
                <a:solidFill>
                  <a:srgbClr val="0000CC"/>
                </a:solidFill>
              </a:rPr>
              <a:t>(FILE *stream): </a:t>
            </a:r>
            <a:r>
              <a:rPr lang="en-US" dirty="0" smtClean="0"/>
              <a:t>clears error and </a:t>
            </a:r>
            <a:r>
              <a:rPr lang="en-US" dirty="0" err="1" smtClean="0"/>
              <a:t>eof</a:t>
            </a:r>
            <a:r>
              <a:rPr lang="en-US" dirty="0" smtClean="0"/>
              <a:t> indicators</a:t>
            </a:r>
            <a:endParaRPr lang="en-US" dirty="0"/>
          </a:p>
          <a:p>
            <a:pPr marL="914400" lvl="1" indent="-457200"/>
            <a:endParaRPr lang="en-US" sz="24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about Error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001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FILE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*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fpi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= </a:t>
            </a:r>
            <a:r>
              <a:rPr lang="en-US" sz="24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fopen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(“data.dat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”, “r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”);  </a:t>
            </a:r>
            <a:r>
              <a:rPr lang="en-US" sz="24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//Open file for reading</a:t>
            </a:r>
            <a:endParaRPr lang="en-US" sz="2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if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fpi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== 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NULL) </a:t>
            </a:r>
            <a:r>
              <a:rPr lang="en-US" sz="24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//Check if no problems opening the file</a:t>
            </a:r>
            <a:endParaRPr lang="en-US" sz="24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fprintf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stderr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“Could not open file\n”);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else { 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x, y;</a:t>
            </a:r>
            <a:endParaRPr lang="en-US" sz="24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4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//Try to read 2 items</a:t>
            </a:r>
            <a:endParaRPr lang="en-US" sz="24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if (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fscanf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fpi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“ %d %d”, &amp;x, &amp;y) != 2) {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if (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ferror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fpi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  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(“An error occurred while reading\n”);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if (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feof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fpi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)) 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  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(“Reach end of file\n”);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fclose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fpi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}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4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//Do something with x and y…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29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/>
              <a:t>fput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ch</a:t>
            </a:r>
            <a:r>
              <a:rPr lang="en-US" dirty="0" smtClean="0">
                <a:solidFill>
                  <a:srgbClr val="0B2B91"/>
                </a:solidFill>
              </a:rPr>
              <a:t>, FILE *stream)</a:t>
            </a:r>
          </a:p>
          <a:p>
            <a:pPr marL="914400" lvl="1" indent="-457200"/>
            <a:r>
              <a:rPr lang="en-US" dirty="0" smtClean="0"/>
              <a:t>Writes one character to stream</a:t>
            </a:r>
          </a:p>
          <a:p>
            <a:pPr marL="914400" lvl="1" indent="-457200"/>
            <a:r>
              <a:rPr lang="en-US" dirty="0" smtClean="0"/>
              <a:t>If error occurs, sets error indicator, returns EOF</a:t>
            </a:r>
          </a:p>
          <a:p>
            <a:pPr marL="514350" indent="-457200"/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fget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0B2B91"/>
                </a:solidFill>
              </a:rPr>
              <a:t>(FILE </a:t>
            </a:r>
            <a:r>
              <a:rPr lang="en-US" dirty="0">
                <a:solidFill>
                  <a:srgbClr val="0B2B91"/>
                </a:solidFill>
              </a:rPr>
              <a:t>*stream</a:t>
            </a:r>
            <a:r>
              <a:rPr lang="en-US" dirty="0" smtClean="0">
                <a:solidFill>
                  <a:srgbClr val="0B2B91"/>
                </a:solidFill>
              </a:rPr>
              <a:t>)</a:t>
            </a:r>
          </a:p>
          <a:p>
            <a:pPr marL="914400" lvl="1" indent="-457200"/>
            <a:r>
              <a:rPr lang="en-US" dirty="0" smtClean="0"/>
              <a:t>Reads one character from stream </a:t>
            </a:r>
          </a:p>
          <a:p>
            <a:pPr marL="914400" lvl="1" indent="-457200"/>
            <a:r>
              <a:rPr lang="en-US" dirty="0"/>
              <a:t>If error occurs, sets error indicator, returns </a:t>
            </a:r>
            <a:r>
              <a:rPr lang="en-US" dirty="0" smtClean="0"/>
              <a:t>EOF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5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Character I/O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001000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FILE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*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= 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fopen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(“essay.txt”,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“r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”); 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//Open file for reading</a:t>
            </a:r>
            <a:endParaRPr lang="en-US" sz="26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if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==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NULL)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//Check if no problems opening the file</a:t>
            </a:r>
            <a:endParaRPr lang="en-US" sz="26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fprintf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stderr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“Could not open file\n”);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else {  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char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ch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 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</a:t>
            </a:r>
            <a:r>
              <a:rPr lang="en-US" sz="2600" dirty="0">
                <a:solidFill>
                  <a:srgbClr val="00B050"/>
                </a:solidFill>
                <a:latin typeface="Arial Narrow" panose="020B0606020202030204" pitchFamily="34" charset="0"/>
              </a:rPr>
              <a:t>Read it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char </a:t>
            </a:r>
            <a:r>
              <a:rPr lang="en-US" sz="2600" dirty="0">
                <a:solidFill>
                  <a:srgbClr val="00B050"/>
                </a:solidFill>
                <a:latin typeface="Arial Narrow" panose="020B0606020202030204" pitchFamily="34" charset="0"/>
              </a:rPr>
              <a:t>by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char, write </a:t>
            </a:r>
            <a:r>
              <a:rPr lang="en-US" sz="2600" dirty="0">
                <a:solidFill>
                  <a:srgbClr val="00B050"/>
                </a:solidFill>
                <a:latin typeface="Arial Narrow" panose="020B0606020202030204" pitchFamily="34" charset="0"/>
              </a:rPr>
              <a:t>to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screen w/o ‘.’ and ‘,’</a:t>
            </a:r>
          </a:p>
          <a:p>
            <a:r>
              <a:rPr lang="en-US" sz="26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while (</a:t>
            </a:r>
            <a:r>
              <a:rPr lang="en-US" sz="26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ch</a:t>
            </a:r>
            <a:r>
              <a:rPr lang="en-US" sz="26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= </a:t>
            </a:r>
            <a:r>
              <a:rPr lang="en-US" sz="26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fgetc</a:t>
            </a:r>
            <a:r>
              <a:rPr lang="en-US" sz="26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) != EOF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 { 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    if 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ch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!= ‘.’ &amp;&amp;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ch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!= ‘,’)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fputc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ch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stdout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}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fclose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	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//close stream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13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514350" indent="-457200"/>
            <a:r>
              <a:rPr lang="en-US" dirty="0" smtClean="0">
                <a:solidFill>
                  <a:srgbClr val="0B2B91"/>
                </a:solidFill>
              </a:rPr>
              <a:t>char *</a:t>
            </a:r>
            <a:r>
              <a:rPr lang="en-US" dirty="0" err="1" smtClean="0">
                <a:solidFill>
                  <a:srgbClr val="0B2B91"/>
                </a:solidFill>
              </a:rPr>
              <a:t>fput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const</a:t>
            </a:r>
            <a:r>
              <a:rPr lang="en-US" dirty="0" smtClean="0">
                <a:solidFill>
                  <a:srgbClr val="0B2B91"/>
                </a:solidFill>
              </a:rPr>
              <a:t> char *</a:t>
            </a:r>
            <a:r>
              <a:rPr lang="en-US" dirty="0" err="1" smtClean="0">
                <a:solidFill>
                  <a:srgbClr val="0B2B91"/>
                </a:solidFill>
              </a:rPr>
              <a:t>str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>
                <a:solidFill>
                  <a:srgbClr val="0B2B91"/>
                </a:solidFill>
              </a:rPr>
              <a:t>FILE *</a:t>
            </a:r>
            <a:r>
              <a:rPr lang="en-US" dirty="0" smtClean="0">
                <a:solidFill>
                  <a:srgbClr val="0B2B91"/>
                </a:solidFill>
              </a:rPr>
              <a:t>stream)</a:t>
            </a:r>
          </a:p>
          <a:p>
            <a:pPr marL="914400" lvl="1" indent="-457200"/>
            <a:r>
              <a:rPr lang="en-US" dirty="0" smtClean="0"/>
              <a:t>Writes string </a:t>
            </a:r>
            <a:r>
              <a:rPr lang="en-US" dirty="0" err="1" smtClean="0"/>
              <a:t>str</a:t>
            </a:r>
            <a:r>
              <a:rPr lang="en-US" dirty="0" smtClean="0"/>
              <a:t> to stream, does not add newline</a:t>
            </a:r>
          </a:p>
          <a:p>
            <a:pPr marL="514350" indent="-457200"/>
            <a:r>
              <a:rPr lang="en-US" dirty="0" smtClean="0">
                <a:solidFill>
                  <a:srgbClr val="0B2B91"/>
                </a:solidFill>
              </a:rPr>
              <a:t>char *</a:t>
            </a:r>
            <a:r>
              <a:rPr lang="en-US" dirty="0" err="1" smtClean="0">
                <a:solidFill>
                  <a:srgbClr val="0B2B91"/>
                </a:solidFill>
              </a:rPr>
              <a:t>fget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0B2B91"/>
                </a:solidFill>
              </a:rPr>
              <a:t>(char </a:t>
            </a:r>
            <a:r>
              <a:rPr lang="en-US" dirty="0">
                <a:solidFill>
                  <a:srgbClr val="0B2B91"/>
                </a:solidFill>
              </a:rPr>
              <a:t>*</a:t>
            </a:r>
            <a:r>
              <a:rPr lang="en-US" dirty="0" err="1">
                <a:solidFill>
                  <a:srgbClr val="0B2B91"/>
                </a:solidFill>
              </a:rPr>
              <a:t>str</a:t>
            </a:r>
            <a:r>
              <a:rPr lang="en-US" dirty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n, FILE </a:t>
            </a:r>
            <a:r>
              <a:rPr lang="en-US" dirty="0">
                <a:solidFill>
                  <a:srgbClr val="0B2B91"/>
                </a:solidFill>
              </a:rPr>
              <a:t>*</a:t>
            </a:r>
            <a:r>
              <a:rPr lang="en-US" dirty="0" smtClean="0">
                <a:solidFill>
                  <a:srgbClr val="0B2B91"/>
                </a:solidFill>
              </a:rPr>
              <a:t>stream)</a:t>
            </a:r>
          </a:p>
          <a:p>
            <a:pPr marL="914400" lvl="1" indent="-457200"/>
            <a:r>
              <a:rPr lang="en-US" dirty="0" smtClean="0"/>
              <a:t>Reads characters from stream until </a:t>
            </a:r>
            <a:r>
              <a:rPr lang="en-US" u="sng" dirty="0" smtClean="0"/>
              <a:t>it gets to a newline</a:t>
            </a:r>
            <a:r>
              <a:rPr lang="en-US" dirty="0" smtClean="0"/>
              <a:t> or </a:t>
            </a:r>
            <a:r>
              <a:rPr lang="en-US" u="sng" dirty="0" smtClean="0"/>
              <a:t>n-1 characters have been read</a:t>
            </a:r>
            <a:r>
              <a:rPr lang="en-US" dirty="0" smtClean="0"/>
              <a:t> whichever happens first</a:t>
            </a:r>
          </a:p>
          <a:p>
            <a:pPr marL="914400" lvl="1" indent="-457200"/>
            <a:r>
              <a:rPr lang="en-US" dirty="0" smtClean="0"/>
              <a:t>Stores the newline character in the string if met</a:t>
            </a:r>
          </a:p>
          <a:p>
            <a:pPr marL="914400" lvl="1" indent="-457200"/>
            <a:r>
              <a:rPr lang="en-US" dirty="0" smtClean="0"/>
              <a:t>Ends with \0</a:t>
            </a:r>
          </a:p>
          <a:p>
            <a:pPr marL="914400" lvl="1" indent="-457200"/>
            <a:r>
              <a:rPr lang="en-US" dirty="0" smtClean="0"/>
              <a:t>Safer version than gets()</a:t>
            </a:r>
          </a:p>
          <a:p>
            <a:pPr marL="514350" indent="-457200"/>
            <a:r>
              <a:rPr lang="en-US" dirty="0" smtClean="0"/>
              <a:t>Both return null pointer if error occurs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7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1006</Words>
  <Application>Microsoft Macintosh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Formatted I/O</vt:lpstr>
      <vt:lpstr>Example</vt:lpstr>
      <vt:lpstr>PowerPoint Presentation</vt:lpstr>
      <vt:lpstr>Error Conditions (I)</vt:lpstr>
      <vt:lpstr>Error Conditions (II)</vt:lpstr>
      <vt:lpstr>Example about Error Conditions</vt:lpstr>
      <vt:lpstr>Character I/O</vt:lpstr>
      <vt:lpstr>Example of Character I/O</vt:lpstr>
      <vt:lpstr>Line I/O</vt:lpstr>
      <vt:lpstr>Example of Line I/O</vt:lpstr>
      <vt:lpstr>Block I/O</vt:lpstr>
      <vt:lpstr>Summary</vt:lpstr>
      <vt:lpstr>Quiz 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488</cp:revision>
  <dcterms:created xsi:type="dcterms:W3CDTF">2006-08-16T00:00:00Z</dcterms:created>
  <dcterms:modified xsi:type="dcterms:W3CDTF">2020-04-08T17:40:24Z</dcterms:modified>
</cp:coreProperties>
</file>